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57" r:id="rId3"/>
    <p:sldId id="270" r:id="rId4"/>
    <p:sldId id="263" r:id="rId5"/>
    <p:sldId id="262" r:id="rId6"/>
    <p:sldId id="264" r:id="rId7"/>
    <p:sldId id="265" r:id="rId8"/>
    <p:sldId id="280" r:id="rId9"/>
    <p:sldId id="281" r:id="rId10"/>
    <p:sldId id="283" r:id="rId11"/>
    <p:sldId id="271" r:id="rId12"/>
    <p:sldId id="272" r:id="rId13"/>
    <p:sldId id="273" r:id="rId14"/>
    <p:sldId id="282" r:id="rId15"/>
    <p:sldId id="279" r:id="rId16"/>
    <p:sldId id="275" r:id="rId17"/>
    <p:sldId id="276" r:id="rId18"/>
    <p:sldId id="277" r:id="rId19"/>
    <p:sldId id="284" r:id="rId20"/>
    <p:sldId id="278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8" autoAdjust="0"/>
    <p:restoredTop sz="73067" autoAdjust="0"/>
  </p:normalViewPr>
  <p:slideViewPr>
    <p:cSldViewPr snapToGrid="0">
      <p:cViewPr>
        <p:scale>
          <a:sx n="89" d="100"/>
          <a:sy n="89" d="100"/>
        </p:scale>
        <p:origin x="570" y="-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DD366-A924-46BE-ACDF-CE23616437EA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3AD5D-5960-4AD7-B21A-242DB9644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7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each provide</a:t>
            </a:r>
            <a:r>
              <a:rPr lang="en-US" baseline="0" dirty="0" smtClean="0"/>
              <a:t> some more information about ourselves- any bio information we want to use to introduce ourselves as well as professional background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3AD5D-5960-4AD7-B21A-242DB9644A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19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LEIGH ANNE</a:t>
            </a:r>
          </a:p>
          <a:p>
            <a:endParaRPr lang="en-US" dirty="0" smtClean="0"/>
          </a:p>
          <a:p>
            <a:r>
              <a:rPr lang="en-US" dirty="0" smtClean="0"/>
              <a:t>Go ahead and cast</a:t>
            </a:r>
            <a:r>
              <a:rPr lang="en-US" baseline="0" dirty="0" smtClean="0"/>
              <a:t> ballot if they are unsure. If they want to have their voting rights restored, contact MO P&amp;A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3AD5D-5960-4AD7-B21A-242DB9644A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01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SHANE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Federal law requires a voting machine- is this at one location? </a:t>
            </a:r>
          </a:p>
          <a:p>
            <a:r>
              <a:rPr lang="en-US" dirty="0" smtClean="0"/>
              <a:t>State</a:t>
            </a:r>
            <a:r>
              <a:rPr lang="en-US" baseline="0" dirty="0" smtClean="0"/>
              <a:t> and local elections are not required to have voting machines, but most do-</a:t>
            </a:r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r>
              <a:rPr lang="en-US" b="1" baseline="0" dirty="0" smtClean="0"/>
              <a:t>Lack of comfort on BOTH sides with using the equipment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3AD5D-5960-4AD7-B21A-242DB9644A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7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LEIGH ANNE</a:t>
            </a:r>
          </a:p>
          <a:p>
            <a:endParaRPr lang="en-US" dirty="0" smtClean="0"/>
          </a:p>
          <a:p>
            <a:r>
              <a:rPr lang="en-US" b="1" dirty="0" smtClean="0"/>
              <a:t>How can y</a:t>
            </a:r>
          </a:p>
          <a:p>
            <a:r>
              <a:rPr lang="en-US" b="1" dirty="0" smtClean="0"/>
              <a:t>you request a new voter ID card if you misplaced it? How do you get updated voter IDs card?</a:t>
            </a:r>
          </a:p>
          <a:p>
            <a:r>
              <a:rPr lang="en-US" b="1" dirty="0" smtClean="0"/>
              <a:t>Request</a:t>
            </a:r>
            <a:r>
              <a:rPr lang="en-US" b="1" baseline="0" dirty="0" smtClean="0"/>
              <a:t> one from local election authority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Ask for “proper form of identification” vs “valid driver’s license”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3AD5D-5960-4AD7-B21A-242DB9644A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44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SHANE</a:t>
            </a:r>
          </a:p>
          <a:p>
            <a:endParaRPr lang="en-US" dirty="0" smtClean="0"/>
          </a:p>
          <a:p>
            <a:r>
              <a:rPr lang="en-US" b="1" dirty="0" smtClean="0"/>
              <a:t>How can people</a:t>
            </a:r>
            <a:r>
              <a:rPr lang="en-US" b="1" baseline="0" dirty="0" smtClean="0"/>
              <a:t> know this? Saw on your website, but is this universal for all clerks?</a:t>
            </a:r>
          </a:p>
          <a:p>
            <a:endParaRPr lang="en-US" b="1" dirty="0" smtClean="0"/>
          </a:p>
          <a:p>
            <a:r>
              <a:rPr lang="en-US" b="1" dirty="0" smtClean="0"/>
              <a:t>It will be on the voter ID card that you have- if it changes, you will be given notice</a:t>
            </a:r>
          </a:p>
          <a:p>
            <a:r>
              <a:rPr lang="en-US" b="1" dirty="0" smtClean="0"/>
              <a:t>Press</a:t>
            </a:r>
            <a:r>
              <a:rPr lang="en-US" b="1" baseline="0" dirty="0" smtClean="0"/>
              <a:t> release to tell voters if it has been changed</a:t>
            </a:r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to find your voting precinct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Challenges EA encounters when securing voting precincts: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Businesses closing or changing ownership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COVID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Schools not being “friendly”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3AD5D-5960-4AD7-B21A-242DB9644A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1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LEIGH ANNE</a:t>
            </a:r>
          </a:p>
          <a:p>
            <a:endParaRPr lang="en-US" dirty="0" smtClean="0"/>
          </a:p>
          <a:p>
            <a:r>
              <a:rPr lang="en-US" dirty="0" smtClean="0"/>
              <a:t>What</a:t>
            </a:r>
            <a:r>
              <a:rPr lang="en-US" baseline="0" dirty="0" smtClean="0"/>
              <a:t> CAN we do? How do we come together to increase access and knowledge?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3AD5D-5960-4AD7-B21A-242DB9644A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45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LEIGH ANNE</a:t>
            </a:r>
          </a:p>
          <a:p>
            <a:endParaRPr lang="en-US" dirty="0" smtClean="0"/>
          </a:p>
          <a:p>
            <a:r>
              <a:rPr lang="en-US" dirty="0" smtClean="0"/>
              <a:t>Share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CtLC</a:t>
            </a:r>
            <a:r>
              <a:rPr lang="en-US" baseline="0" dirty="0" smtClean="0"/>
              <a:t> resource Voting Star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3AD5D-5960-4AD7-B21A-242DB9644A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9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SHANE</a:t>
            </a:r>
          </a:p>
          <a:p>
            <a:endParaRPr lang="en-US" dirty="0" smtClean="0"/>
          </a:p>
          <a:p>
            <a:r>
              <a:rPr lang="en-US" dirty="0" smtClean="0"/>
              <a:t>We are all partners in this advocacy- we need to approach voting as a group effort/partnership</a:t>
            </a:r>
          </a:p>
          <a:p>
            <a:r>
              <a:rPr lang="en-US" dirty="0" smtClean="0"/>
              <a:t>What</a:t>
            </a:r>
            <a:r>
              <a:rPr lang="en-US" baseline="0" dirty="0" smtClean="0"/>
              <a:t> you can do if you really are hitting a wall/feel like you aren’t getting the support needed, or, worst case scenario- a law isn’t being followed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3AD5D-5960-4AD7-B21A-242DB9644A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01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Leigh Anne</a:t>
            </a:r>
          </a:p>
          <a:p>
            <a:endParaRPr lang="en-US" dirty="0" smtClean="0"/>
          </a:p>
          <a:p>
            <a:r>
              <a:rPr lang="en-US" dirty="0" smtClean="0"/>
              <a:t>If you or those you</a:t>
            </a:r>
            <a:r>
              <a:rPr lang="en-US" baseline="0" dirty="0" smtClean="0"/>
              <a:t> support truly are not getting the support they need and you fear that a law isn’t being followed, you can call this number.</a:t>
            </a:r>
          </a:p>
          <a:p>
            <a:endParaRPr lang="en-US" baseline="0" dirty="0" smtClean="0"/>
          </a:p>
          <a:p>
            <a:r>
              <a:rPr lang="en-US" dirty="0" smtClean="0"/>
              <a:t>Frame positively</a:t>
            </a:r>
          </a:p>
          <a:p>
            <a:endParaRPr lang="en-US" dirty="0" smtClean="0"/>
          </a:p>
          <a:p>
            <a:r>
              <a:rPr lang="en-US" dirty="0" smtClean="0"/>
              <a:t>Shane: want to know sooner rather than later– if this is the quickest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3AD5D-5960-4AD7-B21A-242DB9644A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03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Headed to the Governor’s desk to sign, passed last week.</a:t>
            </a:r>
          </a:p>
          <a:p>
            <a:endParaRPr lang="en-US" dirty="0" smtClean="0"/>
          </a:p>
          <a:p>
            <a:r>
              <a:rPr lang="en-US" dirty="0" smtClean="0"/>
              <a:t>Some key points in the bill the disability advocates have talked about: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Shane-</a:t>
            </a:r>
            <a:r>
              <a:rPr lang="en-US" baseline="0" dirty="0" smtClean="0"/>
              <a:t> highlight MACCEAs advocacy on removing “only disabled person” from the voting machine language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-LAH- no outside funding to EAs, strict photo ID, no excuse absentee voting (in person only), restricting paid registration to vote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Shane- talk about accessible voting machine concerns and maybe ease some tension on this one- it is only DREs and not BMDs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IF these provisions stand and are signed by governor, they would not go into effect until August 28th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3AD5D-5960-4AD7-B21A-242DB9644A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8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Headed to the Governor’s desk to sign, passed last week.</a:t>
            </a:r>
          </a:p>
          <a:p>
            <a:endParaRPr lang="en-US" dirty="0" smtClean="0"/>
          </a:p>
          <a:p>
            <a:r>
              <a:rPr lang="en-US" dirty="0" smtClean="0"/>
              <a:t>Some key points in the bill the disability advocates have talked about: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Shane-</a:t>
            </a:r>
            <a:r>
              <a:rPr lang="en-US" baseline="0" dirty="0" smtClean="0"/>
              <a:t> highlight MACCEAs advocacy on removing “only disabled person” from the voting machine language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-LAH- no outside funding to EAs, strict photo ID, no excuse absentee voting (in person only), restricting paid registration to vote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Shane- talk about accessible voting machine concerns and maybe ease some tension on this one- it is only DREs and not BMDs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IF these provisions stand and are signed by governor, they would not go into effect until August 28th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3AD5D-5960-4AD7-B21A-242DB9644A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SHANE</a:t>
            </a:r>
            <a:r>
              <a:rPr lang="en-US" baseline="0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Why we wanted to do this</a:t>
            </a:r>
            <a:r>
              <a:rPr lang="en-US" baseline="0" dirty="0" smtClean="0"/>
              <a:t> presentation with everyone here today: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Demystify the process and maybe learn something/ a new perspective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Show how we can partner to improve accessibility 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Our angle is from the perspective of who you support and how you can support them in the voting process. But, you are a voter too! So, please use this opportunity to understand your role in engaging in the voting process. You are a stakeholder in disability issues and a powerful voice.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3AD5D-5960-4AD7-B21A-242DB9644A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4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Leigh Anne</a:t>
            </a:r>
          </a:p>
          <a:p>
            <a:r>
              <a:rPr lang="en-US" dirty="0" smtClean="0"/>
              <a:t>Informed</a:t>
            </a:r>
            <a:r>
              <a:rPr lang="en-US" baseline="0" dirty="0" smtClean="0"/>
              <a:t> leaders make change happen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3AD5D-5960-4AD7-B21A-242DB9644A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48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Shane- what information, if any</a:t>
            </a:r>
            <a:r>
              <a:rPr lang="en-US" b="1" baseline="0" dirty="0" smtClean="0"/>
              <a:t> do you want to include here?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3AD5D-5960-4AD7-B21A-242DB9644A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48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LEIGH</a:t>
            </a:r>
            <a:r>
              <a:rPr lang="en-US" b="1" baseline="0" dirty="0" smtClean="0"/>
              <a:t> ANNE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importance of voting</a:t>
            </a:r>
          </a:p>
          <a:p>
            <a:r>
              <a:rPr lang="en-US" baseline="0" dirty="0" smtClean="0"/>
              <a:t>Policymakers are key in the services and supports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3AD5D-5960-4AD7-B21A-242DB9644A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44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LEIGH ANNE</a:t>
            </a:r>
          </a:p>
          <a:p>
            <a:endParaRPr lang="en-US" dirty="0" smtClean="0"/>
          </a:p>
          <a:p>
            <a:r>
              <a:rPr lang="en-US" dirty="0" smtClean="0"/>
              <a:t>We can hopefully get some crowd</a:t>
            </a:r>
            <a:r>
              <a:rPr lang="en-US" baseline="0" dirty="0" smtClean="0"/>
              <a:t> engagement to shout out/offer some common barriers they or those they serve have faced in the voting process</a:t>
            </a:r>
          </a:p>
          <a:p>
            <a:r>
              <a:rPr lang="en-US" baseline="0" dirty="0" smtClean="0"/>
              <a:t>Common questions?</a:t>
            </a:r>
          </a:p>
          <a:p>
            <a:r>
              <a:rPr lang="en-US" baseline="0" dirty="0" smtClean="0"/>
              <a:t>Specific examples of barriers</a:t>
            </a:r>
          </a:p>
          <a:p>
            <a:r>
              <a:rPr lang="en-US" baseline="0" dirty="0" smtClean="0"/>
              <a:t>I still don’t understand…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3AD5D-5960-4AD7-B21A-242DB9644A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76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LEIGH ANNE</a:t>
            </a:r>
          </a:p>
          <a:p>
            <a:endParaRPr lang="en-US" dirty="0" smtClean="0"/>
          </a:p>
          <a:p>
            <a:r>
              <a:rPr lang="en-US" dirty="0" smtClean="0"/>
              <a:t>These are some of the common barriers we hear about from self advocates and advocates- so we are going to touch on each</a:t>
            </a:r>
            <a:r>
              <a:rPr lang="en-US" baseline="0" dirty="0" smtClean="0"/>
              <a:t> of these. We are going to offer how self advocates experience this and also how election officials experience/navigate these situations.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presentation is by no means a comprehensive list, but wanted to hit some that we hear most often.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hopefully cover them- but if we hear some things that we don’t already have in our slides- we will try to weave it in towards the end or follow up individually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3AD5D-5960-4AD7-B21A-242DB9644A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33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LEIGH ANNE</a:t>
            </a:r>
          </a:p>
          <a:p>
            <a:endParaRPr lang="en-US" dirty="0" smtClean="0"/>
          </a:p>
          <a:p>
            <a:r>
              <a:rPr lang="en-US" b="1" baseline="0" dirty="0" smtClean="0"/>
              <a:t>Things to keep in mind from a clerk perspective on this- understanding both sides of a potential barrier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If someone is filling out registration form through the phonebook, so make sure to bring your ID</a:t>
            </a:r>
          </a:p>
          <a:p>
            <a:r>
              <a:rPr lang="en-US" b="1" baseline="0" dirty="0" smtClean="0"/>
              <a:t>This is to protect YOU (may point to Shane during this part)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Birth certificate, other proof of united states citizenship, drivers </a:t>
            </a:r>
            <a:r>
              <a:rPr lang="en-US" b="1" baseline="0" dirty="0" err="1" smtClean="0"/>
              <a:t>licesne</a:t>
            </a:r>
            <a:r>
              <a:rPr lang="en-US" b="1" baseline="0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3AD5D-5960-4AD7-B21A-242DB9644A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85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SHANE</a:t>
            </a:r>
          </a:p>
          <a:p>
            <a:endParaRPr lang="en-US" dirty="0" smtClean="0"/>
          </a:p>
          <a:p>
            <a:r>
              <a:rPr lang="en-US" b="1" dirty="0" smtClean="0"/>
              <a:t>What can voters do if the signs aren’t visible for curbside voting? Call EA?</a:t>
            </a:r>
          </a:p>
          <a:p>
            <a:endParaRPr lang="en-US" b="1" dirty="0" smtClean="0"/>
          </a:p>
          <a:p>
            <a:r>
              <a:rPr lang="en-US" b="1" dirty="0" smtClean="0"/>
              <a:t>Share EA perspective: you instructed them to put out signs, and they don’t, Or they put them on tinted windows,</a:t>
            </a:r>
            <a:r>
              <a:rPr lang="en-US" b="1" baseline="0" dirty="0" smtClean="0"/>
              <a:t> etc.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3AD5D-5960-4AD7-B21A-242DB9644A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09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SHANE</a:t>
            </a:r>
          </a:p>
          <a:p>
            <a:endParaRPr lang="en-US" dirty="0" smtClean="0"/>
          </a:p>
          <a:p>
            <a:r>
              <a:rPr lang="en-US" dirty="0" smtClean="0"/>
              <a:t>Go ahead and cast</a:t>
            </a:r>
            <a:r>
              <a:rPr lang="en-US" baseline="0" dirty="0" smtClean="0"/>
              <a:t> ballot if they are unsure. If they want to have their voting rights restored, contact MO P&amp;A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3AD5D-5960-4AD7-B21A-242DB9644A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7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SHANE</a:t>
            </a:r>
          </a:p>
          <a:p>
            <a:endParaRPr lang="en-US" dirty="0" smtClean="0"/>
          </a:p>
          <a:p>
            <a:r>
              <a:rPr lang="en-US" dirty="0" smtClean="0"/>
              <a:t>Will</a:t>
            </a:r>
            <a:r>
              <a:rPr lang="en-US" baseline="0" dirty="0" smtClean="0"/>
              <a:t> set up/explain this video and we will play- working with </a:t>
            </a:r>
            <a:r>
              <a:rPr lang="en-US" baseline="0" dirty="0" err="1" smtClean="0"/>
              <a:t>comms</a:t>
            </a:r>
            <a:r>
              <a:rPr lang="en-US" baseline="0" dirty="0" smtClean="0"/>
              <a:t> person and added subtitles</a:t>
            </a:r>
          </a:p>
          <a:p>
            <a:endParaRPr lang="en-US" dirty="0" smtClean="0"/>
          </a:p>
          <a:p>
            <a:r>
              <a:rPr lang="en-US" dirty="0" smtClean="0"/>
              <a:t>Explain that</a:t>
            </a:r>
            <a:r>
              <a:rPr lang="en-US" baseline="0" dirty="0" smtClean="0"/>
              <a:t> this is intended for training for election workers. But, it sets up how to assist voters if that is what you are doing.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3AD5D-5960-4AD7-B21A-242DB9644A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2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04BC-0CF7-48C0-A550-F59AF30D56F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CCC-3D41-4067-A0C1-B93A58560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1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04BC-0CF7-48C0-A550-F59AF30D56F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CCC-3D41-4067-A0C1-B93A58560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04BC-0CF7-48C0-A550-F59AF30D56F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CCC-3D41-4067-A0C1-B93A58560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9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04BC-0CF7-48C0-A550-F59AF30D56F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CCC-3D41-4067-A0C1-B93A58560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0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04BC-0CF7-48C0-A550-F59AF30D56F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CCC-3D41-4067-A0C1-B93A58560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2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04BC-0CF7-48C0-A550-F59AF30D56F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CCC-3D41-4067-A0C1-B93A58560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04BC-0CF7-48C0-A550-F59AF30D56F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CCC-3D41-4067-A0C1-B93A58560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9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04BC-0CF7-48C0-A550-F59AF30D56F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CCC-3D41-4067-A0C1-B93A58560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1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04BC-0CF7-48C0-A550-F59AF30D56F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CCC-3D41-4067-A0C1-B93A58560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4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04BC-0CF7-48C0-A550-F59AF30D56F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CCC-3D41-4067-A0C1-B93A58560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7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04BC-0CF7-48C0-A550-F59AF30D56F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CCC-3D41-4067-A0C1-B93A58560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0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04BC-0CF7-48C0-A550-F59AF30D56F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A7CCC-3D41-4067-A0C1-B93A58560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5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.mo.gov/CMSImages/ElectionGoVoteMissouri/AcceptableIDstoVote--01.17.2020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lhaun\Downloads\CtLC_Integrated_SupportsStar_2020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.mo.gov/elections/govotemissouri/localelectionauthorit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sl.org/research/elections-and-campaigns/voting-equipment.asp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overnor.mo.gov/contact-u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ate.mo.gov/LegisLookup/Default.asp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mlr.rutgers.edu/sites/default/files/Documents/Centers/Program_Disability_Research/FactSheet_Disability_State_Voting_Access_Rules_2020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en4z5f0Bnk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ack womn with a smile on her face sitting in a wheelchair. " title="Cover Phot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8" t="2580" r="8256"/>
          <a:stretch/>
        </p:blipFill>
        <p:spPr>
          <a:xfrm>
            <a:off x="-1292498" y="0"/>
            <a:ext cx="9408160" cy="6879039"/>
          </a:xfrm>
          <a:prstGeom prst="rect">
            <a:avLst/>
          </a:prstGeom>
        </p:spPr>
      </p:pic>
      <p:sp>
        <p:nvSpPr>
          <p:cNvPr id="5" name="Rectangle 4" descr="Blue rectangle positioned behind the title on the slide." title="Blue Rectangle"/>
          <p:cNvSpPr/>
          <p:nvPr/>
        </p:nvSpPr>
        <p:spPr>
          <a:xfrm>
            <a:off x="3779520" y="1818134"/>
            <a:ext cx="8412480" cy="2896106"/>
          </a:xfrm>
          <a:prstGeom prst="rect">
            <a:avLst/>
          </a:prstGeom>
          <a:solidFill>
            <a:srgbClr val="286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79" y="2398436"/>
            <a:ext cx="6567241" cy="104108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Accessible Voting 101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6960" y="3439519"/>
            <a:ext cx="6435160" cy="1274721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Shane Schoeller, </a:t>
            </a:r>
            <a:r>
              <a:rPr lang="en-US" sz="2000" dirty="0" smtClean="0">
                <a:solidFill>
                  <a:schemeClr val="bg1"/>
                </a:solidFill>
              </a:rPr>
              <a:t>Greene County Clerk, MACCEA President</a:t>
            </a: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Leigh Anne Haun, </a:t>
            </a:r>
            <a:r>
              <a:rPr lang="en-US" sz="2000" dirty="0" smtClean="0">
                <a:solidFill>
                  <a:schemeClr val="bg1"/>
                </a:solidFill>
              </a:rPr>
              <a:t>Missouri Developmental Disabilities Council (MODDC) Project Coordinator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 descr="M-O-D-D-C with the state of Missouri outline and text that reads &quot;Missouri Developmental Disabilities Council.&quot;" title="MODDC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57" y="5080639"/>
            <a:ext cx="2946043" cy="147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Blue rectangle behind the slide title. " title="Blue Rectangle"/>
          <p:cNvSpPr/>
          <p:nvPr/>
        </p:nvSpPr>
        <p:spPr>
          <a:xfrm>
            <a:off x="0" y="1"/>
            <a:ext cx="12192000" cy="1198880"/>
          </a:xfrm>
          <a:prstGeom prst="rect">
            <a:avLst/>
          </a:prstGeom>
          <a:solidFill>
            <a:srgbClr val="286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2984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Guardianship Question?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60950" y="1610472"/>
            <a:ext cx="518518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Missouri Protection and Advocacy: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u="sng" dirty="0" smtClean="0"/>
              <a:t>Phone</a:t>
            </a:r>
            <a:r>
              <a:rPr lang="en-US" dirty="0" smtClean="0"/>
              <a:t>: 800-392-8667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u="sng" dirty="0" smtClean="0"/>
              <a:t>Relay MO (TDD): </a:t>
            </a:r>
            <a:r>
              <a:rPr lang="en-US" dirty="0" smtClean="0"/>
              <a:t>800-735-2966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u="sng" dirty="0" smtClean="0"/>
              <a:t>Fax</a:t>
            </a:r>
            <a:r>
              <a:rPr lang="en-US" dirty="0" smtClean="0"/>
              <a:t>: 573-659-0677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u="sng" dirty="0" smtClean="0"/>
              <a:t>Email</a:t>
            </a:r>
            <a:r>
              <a:rPr lang="en-US" dirty="0" smtClean="0"/>
              <a:t>: app.unit@mo-pa.org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16" y="2468263"/>
            <a:ext cx="5322149" cy="21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What’s the rule?</a:t>
            </a:r>
          </a:p>
          <a:p>
            <a:pPr lvl="1"/>
            <a:r>
              <a:rPr lang="en-US" sz="2800" dirty="0" smtClean="0"/>
              <a:t>State and Local Elections do NOT require accessible voting machine</a:t>
            </a:r>
          </a:p>
          <a:p>
            <a:pPr lvl="2"/>
            <a:r>
              <a:rPr lang="en-US" sz="2400" dirty="0" smtClean="0"/>
              <a:t>Greene County Example: use in every election</a:t>
            </a:r>
          </a:p>
          <a:p>
            <a:pPr lvl="1"/>
            <a:r>
              <a:rPr lang="en-US" sz="2800" dirty="0" smtClean="0"/>
              <a:t>All federal elections require an accessible voting machine</a:t>
            </a:r>
          </a:p>
          <a:p>
            <a:pPr lvl="2"/>
            <a:r>
              <a:rPr lang="en-US" sz="2400" dirty="0" smtClean="0"/>
              <a:t>May not be at every precinct, but officials need to let you know where they are going to be</a:t>
            </a:r>
          </a:p>
          <a:p>
            <a:pPr lvl="2"/>
            <a:r>
              <a:rPr lang="en-US" sz="2400" dirty="0" smtClean="0"/>
              <a:t>If they aren’t there, typically because of funding</a:t>
            </a:r>
          </a:p>
          <a:p>
            <a:r>
              <a:rPr lang="en-US" sz="3200" dirty="0" smtClean="0"/>
              <a:t>What happens sometimes</a:t>
            </a:r>
          </a:p>
          <a:p>
            <a:endParaRPr lang="en-US" dirty="0"/>
          </a:p>
        </p:txBody>
      </p:sp>
      <p:sp>
        <p:nvSpPr>
          <p:cNvPr id="7" name="Rectangle 6" descr="Blue rectangle behind the slide title. " title="Blue Rectangle"/>
          <p:cNvSpPr/>
          <p:nvPr/>
        </p:nvSpPr>
        <p:spPr>
          <a:xfrm>
            <a:off x="0" y="1"/>
            <a:ext cx="12192000" cy="1198880"/>
          </a:xfrm>
          <a:prstGeom prst="rect">
            <a:avLst/>
          </a:prstGeom>
          <a:solidFill>
            <a:srgbClr val="286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2984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Voting Equipment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73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17602" cy="4351338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What’s the rule?</a:t>
            </a:r>
          </a:p>
          <a:p>
            <a:pPr lvl="1"/>
            <a:r>
              <a:rPr lang="en-US" sz="2800" dirty="0" smtClean="0"/>
              <a:t>Currently </a:t>
            </a:r>
            <a:r>
              <a:rPr lang="en-US" sz="2800" dirty="0" smtClean="0">
                <a:hlinkClick r:id="rId3"/>
              </a:rPr>
              <a:t>you can bring</a:t>
            </a:r>
            <a:r>
              <a:rPr lang="en-US" sz="2800" dirty="0" smtClean="0"/>
              <a:t>:</a:t>
            </a:r>
          </a:p>
          <a:p>
            <a:pPr lvl="2"/>
            <a:r>
              <a:rPr lang="en-US" sz="2400" dirty="0" smtClean="0"/>
              <a:t>ID issued by the state or US Government</a:t>
            </a:r>
          </a:p>
          <a:p>
            <a:pPr lvl="2"/>
            <a:r>
              <a:rPr lang="en-US" sz="2400" dirty="0" smtClean="0"/>
              <a:t>ID issued by local election authority</a:t>
            </a:r>
          </a:p>
          <a:p>
            <a:pPr lvl="2"/>
            <a:r>
              <a:rPr lang="en-US" sz="2400" dirty="0" smtClean="0"/>
              <a:t>ID from university, college, vocational or technical school</a:t>
            </a:r>
          </a:p>
          <a:p>
            <a:pPr lvl="2"/>
            <a:r>
              <a:rPr lang="en-US" sz="2400" dirty="0" smtClean="0"/>
              <a:t>Current utility bill, bank statement, paycheck, government check or other government document that contains the name and address of the voter</a:t>
            </a:r>
          </a:p>
          <a:p>
            <a:r>
              <a:rPr lang="en-US" sz="3200" dirty="0" smtClean="0"/>
              <a:t>What if I forget my ID?</a:t>
            </a:r>
          </a:p>
          <a:p>
            <a:endParaRPr lang="en-US" dirty="0"/>
          </a:p>
        </p:txBody>
      </p:sp>
      <p:sp>
        <p:nvSpPr>
          <p:cNvPr id="7" name="Rectangle 6" descr="Blue rectangle behind the slide title. " title="Blue Rectangle"/>
          <p:cNvSpPr/>
          <p:nvPr/>
        </p:nvSpPr>
        <p:spPr>
          <a:xfrm>
            <a:off x="0" y="1"/>
            <a:ext cx="12192000" cy="1198880"/>
          </a:xfrm>
          <a:prstGeom prst="rect">
            <a:avLst/>
          </a:prstGeom>
          <a:solidFill>
            <a:srgbClr val="286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2984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Photo ID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172" name="Picture 4" descr="Wisconsin Voter ID Laws Cause 'Needless And Discriminatory Barriers' Says  Voting Rights Advocate | WUWM 89.7 FM - Milwaukee's NP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714" y="3231384"/>
            <a:ext cx="4084086" cy="214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7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2745"/>
            <a:ext cx="10515600" cy="4351338"/>
          </a:xfrm>
        </p:spPr>
        <p:txBody>
          <a:bodyPr/>
          <a:lstStyle/>
          <a:p>
            <a:r>
              <a:rPr lang="en-US" sz="3200" dirty="0" smtClean="0"/>
              <a:t>Voting Precincts 101:</a:t>
            </a:r>
          </a:p>
          <a:p>
            <a:pPr lvl="1"/>
            <a:r>
              <a:rPr lang="en-US" sz="2800" dirty="0" smtClean="0"/>
              <a:t>May request accessible polling place assignment if your precinct is not accessible</a:t>
            </a:r>
          </a:p>
          <a:p>
            <a:r>
              <a:rPr lang="en-US" sz="3200" dirty="0" smtClean="0"/>
              <a:t>The Challenge with voting locations</a:t>
            </a:r>
          </a:p>
          <a:p>
            <a:r>
              <a:rPr lang="en-US" sz="3200" dirty="0" smtClean="0"/>
              <a:t>How to work together to find the right precinct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7" name="Rectangle 6" descr="Blue rectangle behind the slide title. " title="Blue Rectangle"/>
          <p:cNvSpPr/>
          <p:nvPr/>
        </p:nvSpPr>
        <p:spPr>
          <a:xfrm>
            <a:off x="0" y="1"/>
            <a:ext cx="12192000" cy="1198880"/>
          </a:xfrm>
          <a:prstGeom prst="rect">
            <a:avLst/>
          </a:prstGeom>
          <a:solidFill>
            <a:srgbClr val="286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2984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Changing Precinct/Transportation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57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Blue rectangle behind the slide title. " title="Blue Rectangle"/>
          <p:cNvSpPr/>
          <p:nvPr/>
        </p:nvSpPr>
        <p:spPr>
          <a:xfrm>
            <a:off x="0" y="1"/>
            <a:ext cx="12192000" cy="1198880"/>
          </a:xfrm>
          <a:prstGeom prst="rect">
            <a:avLst/>
          </a:prstGeom>
          <a:solidFill>
            <a:srgbClr val="286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2984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So what can </a:t>
            </a:r>
            <a:r>
              <a:rPr lang="en-US" sz="5400" b="1" i="1" dirty="0" smtClean="0">
                <a:solidFill>
                  <a:schemeClr val="bg1"/>
                </a:solidFill>
                <a:latin typeface="+mn-lt"/>
              </a:rPr>
              <a:t>we</a:t>
            </a:r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 do?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146" name="Picture 2" descr="Top 15 Come Together Cov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03" y="2486483"/>
            <a:ext cx="590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12106" y="2176295"/>
            <a:ext cx="45504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Be Informed</a:t>
            </a:r>
          </a:p>
          <a:p>
            <a:endParaRPr lang="en-US" sz="4400" dirty="0"/>
          </a:p>
          <a:p>
            <a:r>
              <a:rPr lang="en-US" sz="4400" dirty="0" smtClean="0"/>
              <a:t>Build Relationships</a:t>
            </a:r>
          </a:p>
          <a:p>
            <a:endParaRPr lang="en-US" sz="4400" dirty="0"/>
          </a:p>
          <a:p>
            <a:r>
              <a:rPr lang="en-US" sz="4400" dirty="0" smtClean="0"/>
              <a:t>Advocate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577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Blue rectangle behind the slide title. " title="Blue Rectangle"/>
          <p:cNvSpPr/>
          <p:nvPr/>
        </p:nvSpPr>
        <p:spPr>
          <a:xfrm>
            <a:off x="0" y="1"/>
            <a:ext cx="12192000" cy="1198880"/>
          </a:xfrm>
          <a:prstGeom prst="rect">
            <a:avLst/>
          </a:prstGeom>
          <a:solidFill>
            <a:srgbClr val="286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2984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Be Informed: Support Star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387" t="50754" r="75341" b="13150"/>
          <a:stretch/>
        </p:blipFill>
        <p:spPr>
          <a:xfrm>
            <a:off x="7272169" y="1385252"/>
            <a:ext cx="3754419" cy="464530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45776" y="1764254"/>
            <a:ext cx="4486836" cy="4001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Charting the </a:t>
            </a:r>
            <a:r>
              <a:rPr lang="en-US" sz="3200" dirty="0" err="1" smtClean="0"/>
              <a:t>LifeCourse</a:t>
            </a:r>
            <a:r>
              <a:rPr lang="en-US" sz="3200" dirty="0" smtClean="0"/>
              <a:t> has the </a:t>
            </a:r>
            <a:r>
              <a:rPr lang="en-US" sz="3200" dirty="0" smtClean="0">
                <a:hlinkClick r:id="rId4" action="ppaction://hlinkfile"/>
              </a:rPr>
              <a:t>Support Star Tool</a:t>
            </a:r>
            <a:endParaRPr lang="en-US" sz="2800" dirty="0" smtClean="0"/>
          </a:p>
          <a:p>
            <a:r>
              <a:rPr lang="en-US" sz="3200" dirty="0" smtClean="0"/>
              <a:t>Fill this out to make a plan to vote</a:t>
            </a:r>
          </a:p>
          <a:p>
            <a:r>
              <a:rPr lang="en-US" sz="3200" i="1" dirty="0" smtClean="0"/>
              <a:t>Coming Soon</a:t>
            </a:r>
            <a:r>
              <a:rPr lang="en-US" sz="3200" dirty="0" smtClean="0"/>
              <a:t>: Support Star sample for voting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Build Relationships!</a:t>
            </a:r>
          </a:p>
          <a:p>
            <a:pPr lvl="1"/>
            <a:r>
              <a:rPr lang="en-US" dirty="0" smtClean="0">
                <a:hlinkClick r:id="rId3"/>
              </a:rPr>
              <a:t>Look up your election authority</a:t>
            </a:r>
            <a:endParaRPr lang="en-US" dirty="0" smtClean="0"/>
          </a:p>
          <a:p>
            <a:pPr lvl="1"/>
            <a:r>
              <a:rPr lang="en-US" dirty="0" smtClean="0"/>
              <a:t>Just stop by/arrange a visit</a:t>
            </a:r>
          </a:p>
          <a:p>
            <a:pPr lvl="1"/>
            <a:r>
              <a:rPr lang="en-US" dirty="0" smtClean="0"/>
              <a:t>Set up a phone/zoom call</a:t>
            </a:r>
          </a:p>
          <a:p>
            <a:r>
              <a:rPr lang="en-US" dirty="0" smtClean="0"/>
              <a:t>Ask for demonstration of voting machines for yourself or for your group</a:t>
            </a:r>
          </a:p>
          <a:p>
            <a:r>
              <a:rPr lang="en-US" dirty="0" smtClean="0"/>
              <a:t>Volunteer for Elections</a:t>
            </a:r>
            <a:endParaRPr lang="en-US" dirty="0"/>
          </a:p>
          <a:p>
            <a:r>
              <a:rPr lang="en-US" dirty="0" smtClean="0"/>
              <a:t>Voice your concerns and offer solutions</a:t>
            </a:r>
            <a:endParaRPr lang="en-US" dirty="0"/>
          </a:p>
        </p:txBody>
      </p:sp>
      <p:sp>
        <p:nvSpPr>
          <p:cNvPr id="7" name="Rectangle 6" descr="Blue rectangle behind the slide title. " title="Blue Rectangle"/>
          <p:cNvSpPr/>
          <p:nvPr/>
        </p:nvSpPr>
        <p:spPr>
          <a:xfrm>
            <a:off x="0" y="1"/>
            <a:ext cx="12192000" cy="1198880"/>
          </a:xfrm>
          <a:prstGeom prst="rect">
            <a:avLst/>
          </a:prstGeom>
          <a:solidFill>
            <a:srgbClr val="286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29845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Build Relationships: How to Partner with Your EA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53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4704" y="1793175"/>
            <a:ext cx="7442331" cy="4259920"/>
          </a:xfrm>
          <a:prstGeom prst="rect">
            <a:avLst/>
          </a:prstGeom>
        </p:spPr>
      </p:pic>
      <p:sp>
        <p:nvSpPr>
          <p:cNvPr id="7" name="Rectangle 6" descr="Blue rectangle behind the slide title. " title="Blue Rectangle"/>
          <p:cNvSpPr/>
          <p:nvPr/>
        </p:nvSpPr>
        <p:spPr>
          <a:xfrm>
            <a:off x="0" y="1"/>
            <a:ext cx="12192000" cy="1198880"/>
          </a:xfrm>
          <a:prstGeom prst="rect">
            <a:avLst/>
          </a:prstGeom>
          <a:solidFill>
            <a:srgbClr val="286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2984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Election Protection Hotline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71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14882" cy="4351338"/>
          </a:xfrm>
        </p:spPr>
        <p:txBody>
          <a:bodyPr/>
          <a:lstStyle/>
          <a:p>
            <a:r>
              <a:rPr lang="en-US" dirty="0" smtClean="0"/>
              <a:t>Removal of problematic language- MACCEA</a:t>
            </a:r>
          </a:p>
          <a:p>
            <a:r>
              <a:rPr lang="en-US" dirty="0" smtClean="0"/>
              <a:t>No Outside funding/private funding to EAs</a:t>
            </a:r>
          </a:p>
          <a:p>
            <a:r>
              <a:rPr lang="en-US" dirty="0" smtClean="0"/>
              <a:t>Strict Photo ID</a:t>
            </a:r>
          </a:p>
          <a:p>
            <a:pPr lvl="1"/>
            <a:r>
              <a:rPr lang="en-US" dirty="0" smtClean="0"/>
              <a:t>Can cast provisional ballot</a:t>
            </a:r>
          </a:p>
          <a:p>
            <a:r>
              <a:rPr lang="en-US" dirty="0" smtClean="0"/>
              <a:t>No Excuse Absentee Voting</a:t>
            </a:r>
          </a:p>
          <a:p>
            <a:pPr lvl="1"/>
            <a:r>
              <a:rPr lang="en-US" dirty="0" smtClean="0"/>
              <a:t>Only in person</a:t>
            </a:r>
          </a:p>
          <a:p>
            <a:r>
              <a:rPr lang="en-US" dirty="0" smtClean="0"/>
              <a:t>Voting Machines</a:t>
            </a:r>
          </a:p>
          <a:p>
            <a:pPr lvl="2"/>
            <a:r>
              <a:rPr lang="en-US" dirty="0" smtClean="0"/>
              <a:t>Removes direct recording touch screens</a:t>
            </a:r>
          </a:p>
          <a:p>
            <a:pPr lvl="3"/>
            <a:r>
              <a:rPr lang="en-US" dirty="0" smtClean="0">
                <a:hlinkClick r:id="rId3"/>
              </a:rPr>
              <a:t>Direct Recording Electronic Voting Machine vs Ballot Marking Device</a:t>
            </a:r>
            <a:endParaRPr lang="en-US" dirty="0" smtClean="0"/>
          </a:p>
        </p:txBody>
      </p:sp>
      <p:sp>
        <p:nvSpPr>
          <p:cNvPr id="7" name="Rectangle 6" descr="Blue rectangle behind the slide title. " title="Blue Rectangle"/>
          <p:cNvSpPr/>
          <p:nvPr/>
        </p:nvSpPr>
        <p:spPr>
          <a:xfrm>
            <a:off x="0" y="1"/>
            <a:ext cx="12192000" cy="1198880"/>
          </a:xfrm>
          <a:prstGeom prst="rect">
            <a:avLst/>
          </a:prstGeom>
          <a:solidFill>
            <a:srgbClr val="286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2984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Legislative Update: HB 1878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7223"/>
          <a:stretch/>
        </p:blipFill>
        <p:spPr>
          <a:xfrm>
            <a:off x="7853082" y="1825625"/>
            <a:ext cx="3562280" cy="356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9715"/>
            <a:ext cx="701488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If you want to express your thoughts on this bill, you can contact the Governor’s office at:</a:t>
            </a:r>
          </a:p>
          <a:p>
            <a:r>
              <a:rPr lang="en-US" dirty="0" smtClean="0"/>
              <a:t>Phone: 573-751-3222</a:t>
            </a:r>
          </a:p>
          <a:p>
            <a:r>
              <a:rPr lang="en-US" dirty="0" smtClean="0"/>
              <a:t>Fax: 573-751-1495</a:t>
            </a:r>
          </a:p>
          <a:p>
            <a:r>
              <a:rPr lang="en-US" dirty="0" smtClean="0">
                <a:hlinkClick r:id="rId3"/>
              </a:rPr>
              <a:t>Submit an email </a:t>
            </a:r>
            <a:r>
              <a:rPr lang="en-US" dirty="0" smtClean="0"/>
              <a:t>on their website</a:t>
            </a:r>
          </a:p>
          <a:p>
            <a:pPr lvl="1"/>
            <a:r>
              <a:rPr lang="en-US" dirty="0" smtClean="0"/>
              <a:t>Subject: HB 1878</a:t>
            </a:r>
          </a:p>
        </p:txBody>
      </p:sp>
      <p:sp>
        <p:nvSpPr>
          <p:cNvPr id="7" name="Rectangle 6" descr="Blue rectangle behind the slide title. " title="Blue Rectangle"/>
          <p:cNvSpPr/>
          <p:nvPr/>
        </p:nvSpPr>
        <p:spPr>
          <a:xfrm>
            <a:off x="0" y="1"/>
            <a:ext cx="12192000" cy="1198880"/>
          </a:xfrm>
          <a:prstGeom prst="rect">
            <a:avLst/>
          </a:prstGeom>
          <a:solidFill>
            <a:srgbClr val="286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2984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Legislative Update: HB 1878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082" y="2114532"/>
            <a:ext cx="3830290" cy="332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3224" y="2216075"/>
            <a:ext cx="5060576" cy="401475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General awareness of election day procedures and those leading up</a:t>
            </a:r>
            <a:endParaRPr lang="en-US" sz="3200" dirty="0" smtClean="0"/>
          </a:p>
          <a:p>
            <a:r>
              <a:rPr lang="en-US" sz="3200" dirty="0" smtClean="0"/>
              <a:t>Barriers we are all facing and how to come to solutions together</a:t>
            </a:r>
            <a:endParaRPr lang="en-US" sz="3200" dirty="0" smtClean="0"/>
          </a:p>
          <a:p>
            <a:r>
              <a:rPr lang="en-US" sz="3200" dirty="0" smtClean="0"/>
              <a:t>How to partner with your Election Authorities in </a:t>
            </a:r>
            <a:r>
              <a:rPr lang="en-US" sz="3200" dirty="0"/>
              <a:t>a</a:t>
            </a:r>
            <a:r>
              <a:rPr lang="en-US" sz="3200" dirty="0" smtClean="0"/>
              <a:t>dvocacy</a:t>
            </a:r>
            <a:endParaRPr lang="en-US" sz="3200" dirty="0" smtClean="0"/>
          </a:p>
          <a:p>
            <a:r>
              <a:rPr lang="en-US" sz="3200" dirty="0" smtClean="0"/>
              <a:t>Legislative Update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7" name="Rectangle 6" descr="Blue rectangle behind the slide title. " title="Blue Rectangle"/>
          <p:cNvSpPr/>
          <p:nvPr/>
        </p:nvSpPr>
        <p:spPr>
          <a:xfrm>
            <a:off x="0" y="1"/>
            <a:ext cx="12192000" cy="1198880"/>
          </a:xfrm>
          <a:prstGeom prst="rect">
            <a:avLst/>
          </a:prstGeom>
          <a:solidFill>
            <a:srgbClr val="286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2984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What we hope you leave here with: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8" name="Picture 4" descr="Secret Voting for TCRs with Enigma | by Ainsley Sutherland | Enig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25" y="2056502"/>
            <a:ext cx="3712285" cy="37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68188" y="1430767"/>
            <a:ext cx="10385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GOAL: Everyone can cast a private and independent ballot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259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439" y="1567442"/>
            <a:ext cx="4124661" cy="4351338"/>
          </a:xfrm>
        </p:spPr>
        <p:txBody>
          <a:bodyPr/>
          <a:lstStyle/>
          <a:p>
            <a:r>
              <a:rPr lang="en-US" dirty="0" smtClean="0"/>
              <a:t>Missouri Voter Protection Coalition</a:t>
            </a:r>
          </a:p>
          <a:p>
            <a:r>
              <a:rPr lang="en-US" dirty="0" smtClean="0"/>
              <a:t>Local Leadership Opportunities</a:t>
            </a:r>
          </a:p>
          <a:p>
            <a:r>
              <a:rPr lang="en-US" dirty="0" smtClean="0"/>
              <a:t>Share your stories with policymakers</a:t>
            </a:r>
          </a:p>
          <a:p>
            <a:pPr lvl="1"/>
            <a:r>
              <a:rPr lang="en-US" dirty="0" smtClean="0">
                <a:hlinkClick r:id="rId3"/>
              </a:rPr>
              <a:t>Look up your state and federal policymakers</a:t>
            </a:r>
            <a:endParaRPr lang="en-US" dirty="0" smtClean="0"/>
          </a:p>
          <a:p>
            <a:pPr lvl="1"/>
            <a:r>
              <a:rPr lang="en-US" dirty="0" smtClean="0"/>
              <a:t>Meet with LOCAL policymakers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7" name="Rectangle 6" descr="Blue rectangle behind the slide title. " title="Blue Rectangle"/>
          <p:cNvSpPr/>
          <p:nvPr/>
        </p:nvSpPr>
        <p:spPr>
          <a:xfrm>
            <a:off x="0" y="1"/>
            <a:ext cx="12192000" cy="1198880"/>
          </a:xfrm>
          <a:prstGeom prst="rect">
            <a:avLst/>
          </a:prstGeom>
          <a:solidFill>
            <a:srgbClr val="286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298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Leadership and Advocacy Opportunities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69" y="1825625"/>
            <a:ext cx="5376633" cy="315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Blue rectangle positioned behind the title on the slide." title="Blue Rectangle"/>
          <p:cNvSpPr/>
          <p:nvPr/>
        </p:nvSpPr>
        <p:spPr>
          <a:xfrm>
            <a:off x="865393" y="441065"/>
            <a:ext cx="6634480" cy="5815236"/>
          </a:xfrm>
          <a:prstGeom prst="rect">
            <a:avLst/>
          </a:prstGeom>
          <a:solidFill>
            <a:srgbClr val="286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393" y="441065"/>
            <a:ext cx="4989830" cy="104108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Let’s Connect!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3312" y="1619358"/>
            <a:ext cx="5540189" cy="165576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Shane Schoeller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417-868-4060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countyclerk@greenecountymo.gov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7" descr="M-O-D-D-C with the state of Missouri outline and text that reads &quot;Missouri Developmental Disabilities Council.&quot;" title="MODDC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40" y="2216280"/>
            <a:ext cx="3428960" cy="1720412"/>
          </a:xfrm>
          <a:prstGeom prst="rect">
            <a:avLst/>
          </a:prstGeom>
        </p:spPr>
      </p:pic>
      <p:pic>
        <p:nvPicPr>
          <p:cNvPr id="8194" name="Picture 2" descr="Schoeller appointed to federal committee | Springfield Business Journa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94"/>
          <a:stretch/>
        </p:blipFill>
        <p:spPr bwMode="auto">
          <a:xfrm>
            <a:off x="684305" y="1418796"/>
            <a:ext cx="1965660" cy="258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" r="19204"/>
          <a:stretch/>
        </p:blipFill>
        <p:spPr>
          <a:xfrm>
            <a:off x="5443407" y="3412331"/>
            <a:ext cx="2451810" cy="284397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883024" y="4384049"/>
            <a:ext cx="4735158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Leigh Anne Haun</a:t>
            </a:r>
          </a:p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573-526-6770</a:t>
            </a:r>
          </a:p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lhaun@moddcouncil.org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4961" y="4198642"/>
            <a:ext cx="1905000" cy="2324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9795" y="740601"/>
            <a:ext cx="42100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863814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Elected officials have a direct impact on healthcare, education, transportation, employment and all facets of life.</a:t>
            </a:r>
          </a:p>
          <a:p>
            <a:r>
              <a:rPr lang="en-US" sz="3200" dirty="0" smtClean="0"/>
              <a:t>The Disability Vote is a powerful vote</a:t>
            </a:r>
          </a:p>
          <a:p>
            <a:pPr lvl="1"/>
            <a:r>
              <a:rPr lang="en-US" sz="2800" dirty="0" smtClean="0"/>
              <a:t>38 Million citizens with disabilities eligible to vote in 2020 elections, 1/6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of the Electorate (</a:t>
            </a:r>
            <a:r>
              <a:rPr lang="en-US" sz="2800" dirty="0" smtClean="0">
                <a:hlinkClick r:id="rId3"/>
              </a:rPr>
              <a:t>Source: Rutgers Fact Sheet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7" name="Rectangle 6" descr="Blue rectangle behind the slide title. " title="Blue Rectangle"/>
          <p:cNvSpPr/>
          <p:nvPr/>
        </p:nvSpPr>
        <p:spPr>
          <a:xfrm>
            <a:off x="0" y="1"/>
            <a:ext cx="12192000" cy="1198880"/>
          </a:xfrm>
          <a:prstGeom prst="rect">
            <a:avLst/>
          </a:prstGeom>
          <a:solidFill>
            <a:srgbClr val="286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2984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Why the disability vote is important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545" y="1825625"/>
            <a:ext cx="3531412" cy="353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Blue rectangle behind the slide title. " title="Blue Rectangle"/>
          <p:cNvSpPr/>
          <p:nvPr/>
        </p:nvSpPr>
        <p:spPr>
          <a:xfrm>
            <a:off x="0" y="1"/>
            <a:ext cx="12192000" cy="1198880"/>
          </a:xfrm>
          <a:prstGeom prst="rect">
            <a:avLst/>
          </a:prstGeom>
          <a:solidFill>
            <a:srgbClr val="286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23024" y="1198881"/>
            <a:ext cx="11782619" cy="2513097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+mn-lt"/>
              </a:rPr>
              <a:t>What are some common barriers self-advocates encounter at the polls?</a:t>
            </a:r>
            <a:endParaRPr lang="en-US" sz="5400" b="1" dirty="0">
              <a:latin typeface="+mn-lt"/>
            </a:endParaRPr>
          </a:p>
        </p:txBody>
      </p:sp>
      <p:pic>
        <p:nvPicPr>
          <p:cNvPr id="2050" name="Picture 2" descr="Disability inclusion in the workplace: How to remove barriers | Work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71" y="3969866"/>
            <a:ext cx="4564386" cy="243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oting And Civic Engagement Rights Are Eroding: What Does It Mean For  Health And Equity? | Health Affai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85" y="3969866"/>
            <a:ext cx="4334687" cy="243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6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Can I vote Absentee? Permanent Absentee? What is the difference</a:t>
            </a:r>
            <a:r>
              <a:rPr lang="en-US" sz="3200" dirty="0" smtClean="0"/>
              <a:t>?</a:t>
            </a:r>
            <a:endParaRPr lang="en-US" sz="3200" dirty="0" smtClean="0"/>
          </a:p>
          <a:p>
            <a:r>
              <a:rPr lang="en-US" sz="3200" dirty="0" smtClean="0"/>
              <a:t>Curbside voting sign and information not visible to voters</a:t>
            </a:r>
            <a:endParaRPr lang="en-US" sz="3200" dirty="0" smtClean="0"/>
          </a:p>
          <a:p>
            <a:r>
              <a:rPr lang="en-US" sz="3200" dirty="0" smtClean="0"/>
              <a:t>Can someone assist me in voting? If so, who?</a:t>
            </a:r>
            <a:endParaRPr lang="en-US" sz="3200" dirty="0" smtClean="0"/>
          </a:p>
          <a:p>
            <a:r>
              <a:rPr lang="en-US" sz="3200" dirty="0" smtClean="0"/>
              <a:t>Voting Equipment not available and, if it is, no one knows how to use it.</a:t>
            </a:r>
            <a:endParaRPr lang="en-US" sz="3200" dirty="0" smtClean="0"/>
          </a:p>
          <a:p>
            <a:r>
              <a:rPr lang="en-US" sz="3200" dirty="0" smtClean="0"/>
              <a:t>Photo ID</a:t>
            </a:r>
          </a:p>
          <a:p>
            <a:r>
              <a:rPr lang="en-US" sz="3200" dirty="0" smtClean="0"/>
              <a:t>Constantly Changing Voting Precinct/Transportation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7" name="Rectangle 6" descr="Blue rectangle behind the slide title. " title="Blue Rectangle"/>
          <p:cNvSpPr/>
          <p:nvPr/>
        </p:nvSpPr>
        <p:spPr>
          <a:xfrm>
            <a:off x="0" y="1"/>
            <a:ext cx="12192000" cy="1198880"/>
          </a:xfrm>
          <a:prstGeom prst="rect">
            <a:avLst/>
          </a:prstGeom>
          <a:solidFill>
            <a:srgbClr val="286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298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Common Barriers to the Voting Process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00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592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What’s </a:t>
            </a:r>
            <a:r>
              <a:rPr lang="en-US" sz="3200" dirty="0"/>
              <a:t>the rule</a:t>
            </a:r>
            <a:r>
              <a:rPr lang="en-US" sz="3200" dirty="0" smtClean="0"/>
              <a:t>?</a:t>
            </a:r>
          </a:p>
          <a:p>
            <a:pPr lvl="1"/>
            <a:r>
              <a:rPr lang="en-US" sz="2800" dirty="0"/>
              <a:t>Registering for Permanent </a:t>
            </a:r>
            <a:r>
              <a:rPr lang="en-US" sz="2800" dirty="0" smtClean="0"/>
              <a:t>Absentee</a:t>
            </a:r>
          </a:p>
          <a:p>
            <a:pPr lvl="2"/>
            <a:r>
              <a:rPr lang="en-US" sz="2400" dirty="0" smtClean="0"/>
              <a:t>Permanent, physical disability</a:t>
            </a:r>
          </a:p>
          <a:p>
            <a:pPr lvl="2"/>
            <a:r>
              <a:rPr lang="en-US" sz="2400" dirty="0" smtClean="0"/>
              <a:t>Will receive a notice prior to every election that they are eligible</a:t>
            </a:r>
          </a:p>
          <a:p>
            <a:pPr lvl="2"/>
            <a:r>
              <a:rPr lang="en-US" sz="2400" dirty="0" smtClean="0"/>
              <a:t>Automatically receive an absentee ballot in the mail prior to each election</a:t>
            </a:r>
          </a:p>
          <a:p>
            <a:pPr lvl="2"/>
            <a:r>
              <a:rPr lang="en-US" sz="2400" dirty="0" smtClean="0"/>
              <a:t>How?</a:t>
            </a:r>
          </a:p>
          <a:p>
            <a:pPr lvl="3"/>
            <a:r>
              <a:rPr lang="en-US" sz="2200" dirty="0" smtClean="0"/>
              <a:t>Mail-in</a:t>
            </a:r>
          </a:p>
          <a:p>
            <a:pPr lvl="3"/>
            <a:r>
              <a:rPr lang="en-US" sz="2200" dirty="0" smtClean="0"/>
              <a:t>Notary (if you are ill or sick, does not require a notary, reason #2)</a:t>
            </a:r>
          </a:p>
          <a:p>
            <a:pPr lvl="1"/>
            <a:r>
              <a:rPr lang="en-US" sz="2800" dirty="0" smtClean="0"/>
              <a:t>Voting </a:t>
            </a:r>
            <a:r>
              <a:rPr lang="en-US" sz="2800" dirty="0"/>
              <a:t>absentee at a single </a:t>
            </a:r>
            <a:r>
              <a:rPr lang="en-US" sz="2800" dirty="0" smtClean="0"/>
              <a:t>election</a:t>
            </a:r>
          </a:p>
          <a:p>
            <a:pPr lvl="2"/>
            <a:r>
              <a:rPr lang="en-US" sz="2400" dirty="0" smtClean="0"/>
              <a:t>Absence on Election Day where you are registered, Religious belief or practice, incapacity or confinement due to illness or physical disability, employment as an election authority, or incarceration</a:t>
            </a:r>
            <a:endParaRPr lang="en-US" sz="2400" dirty="0"/>
          </a:p>
          <a:p>
            <a:pPr marL="0" indent="0">
              <a:buNone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7" name="Rectangle 6" descr="Blue rectangle behind the slide title. " title="Blue Rectangle"/>
          <p:cNvSpPr/>
          <p:nvPr/>
        </p:nvSpPr>
        <p:spPr>
          <a:xfrm>
            <a:off x="0" y="1"/>
            <a:ext cx="12192000" cy="1198880"/>
          </a:xfrm>
          <a:prstGeom prst="rect">
            <a:avLst/>
          </a:prstGeom>
          <a:solidFill>
            <a:srgbClr val="286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2984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Absentee Voting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47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017" y="1556684"/>
            <a:ext cx="508926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The Rule</a:t>
            </a:r>
          </a:p>
          <a:p>
            <a:pPr lvl="1"/>
            <a:r>
              <a:rPr lang="en-US" sz="2800" dirty="0" smtClean="0"/>
              <a:t>Voters with limited mobility can vote “curbside” or outside polling place</a:t>
            </a:r>
          </a:p>
          <a:p>
            <a:pPr lvl="1"/>
            <a:r>
              <a:rPr lang="en-US" sz="2800" dirty="0" smtClean="0"/>
              <a:t>Ask someone to go in and ask poll workers to bring ballot to you</a:t>
            </a:r>
          </a:p>
          <a:p>
            <a:pPr marL="0" indent="0">
              <a:buNone/>
            </a:pPr>
            <a:r>
              <a:rPr lang="en-US" sz="3200" dirty="0" smtClean="0"/>
              <a:t>What Happens Sometimes</a:t>
            </a:r>
          </a:p>
          <a:p>
            <a:pPr lvl="1"/>
            <a:r>
              <a:rPr lang="en-US" sz="2800" dirty="0" smtClean="0"/>
              <a:t>Voters don’t know they can request this</a:t>
            </a:r>
          </a:p>
          <a:p>
            <a:pPr lvl="1"/>
            <a:r>
              <a:rPr lang="en-US" sz="2800" dirty="0" smtClean="0"/>
              <a:t>Phone Number to call for curbside is not visible</a:t>
            </a:r>
          </a:p>
          <a:p>
            <a:pPr marL="0" indent="0">
              <a:buNone/>
            </a:pPr>
            <a:r>
              <a:rPr lang="en-US" sz="3200" dirty="0" smtClean="0"/>
              <a:t>How you can advocate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7" name="Rectangle 6" descr="Blue rectangle behind the slide title. " title="Blue Rectangle"/>
          <p:cNvSpPr/>
          <p:nvPr/>
        </p:nvSpPr>
        <p:spPr>
          <a:xfrm>
            <a:off x="0" y="1"/>
            <a:ext cx="12192000" cy="1198880"/>
          </a:xfrm>
          <a:prstGeom prst="rect">
            <a:avLst/>
          </a:prstGeom>
          <a:solidFill>
            <a:srgbClr val="286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2984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Curbside Voting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8" name="Picture 2" descr="Stateline Fe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101" y="2345167"/>
            <a:ext cx="4583137" cy="258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5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599425"/>
            <a:ext cx="5733825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What’s the rule?</a:t>
            </a:r>
          </a:p>
          <a:p>
            <a:pPr lvl="1"/>
            <a:r>
              <a:rPr lang="en-US" sz="2800" dirty="0" smtClean="0"/>
              <a:t>If you cannot read, write or are blind or have another physical disability, you can bring in a person to help you vote.</a:t>
            </a:r>
          </a:p>
          <a:p>
            <a:pPr lvl="1"/>
            <a:r>
              <a:rPr lang="en-US" sz="2800" dirty="0" smtClean="0"/>
              <a:t>Assistant does </a:t>
            </a:r>
            <a:r>
              <a:rPr lang="en-US" sz="2800" u="sng" dirty="0" smtClean="0"/>
              <a:t>not</a:t>
            </a:r>
            <a:r>
              <a:rPr lang="en-US" sz="2800" dirty="0" smtClean="0"/>
              <a:t> have to be over the age of 18 or be a registered voter</a:t>
            </a:r>
          </a:p>
          <a:p>
            <a:pPr lvl="1"/>
            <a:r>
              <a:rPr lang="en-US" sz="2800" dirty="0" smtClean="0"/>
              <a:t>A bipartisan team of poll workers could assist upon request</a:t>
            </a:r>
          </a:p>
          <a:p>
            <a:r>
              <a:rPr lang="en-US" sz="3200" dirty="0" smtClean="0"/>
              <a:t>Guardianship and Voting</a:t>
            </a:r>
          </a:p>
        </p:txBody>
      </p:sp>
      <p:sp>
        <p:nvSpPr>
          <p:cNvPr id="7" name="Rectangle 6" descr="Blue rectangle behind the slide title. " title="Blue Rectangle"/>
          <p:cNvSpPr/>
          <p:nvPr/>
        </p:nvSpPr>
        <p:spPr>
          <a:xfrm>
            <a:off x="0" y="1"/>
            <a:ext cx="12192000" cy="1198880"/>
          </a:xfrm>
          <a:prstGeom prst="rect">
            <a:avLst/>
          </a:prstGeom>
          <a:solidFill>
            <a:srgbClr val="286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2984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Voter Assistance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94" y="2096061"/>
            <a:ext cx="5357906" cy="301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n4z5f0Bn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55520" y="1638525"/>
            <a:ext cx="7680960" cy="4320540"/>
          </a:xfrm>
          <a:prstGeom prst="rect">
            <a:avLst/>
          </a:prstGeom>
        </p:spPr>
      </p:pic>
      <p:sp>
        <p:nvSpPr>
          <p:cNvPr id="7" name="Rectangle 6" descr="Blue rectangle behind the slide title. " title="Blue Rectangle"/>
          <p:cNvSpPr/>
          <p:nvPr/>
        </p:nvSpPr>
        <p:spPr>
          <a:xfrm>
            <a:off x="0" y="1"/>
            <a:ext cx="12192000" cy="1198880"/>
          </a:xfrm>
          <a:prstGeom prst="rect">
            <a:avLst/>
          </a:prstGeom>
          <a:solidFill>
            <a:srgbClr val="286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2984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Voter Assistance: Avoiding Coercion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03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16178</TotalTime>
  <Words>1835</Words>
  <Application>Microsoft Office PowerPoint</Application>
  <PresentationFormat>Widescreen</PresentationFormat>
  <Paragraphs>256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Accessible Voting 101</vt:lpstr>
      <vt:lpstr>What we hope you leave here with:</vt:lpstr>
      <vt:lpstr>Why the disability vote is important</vt:lpstr>
      <vt:lpstr>What are some common barriers self-advocates encounter at the polls?</vt:lpstr>
      <vt:lpstr>Common Barriers to the Voting Process</vt:lpstr>
      <vt:lpstr>Absentee Voting</vt:lpstr>
      <vt:lpstr>Curbside Voting</vt:lpstr>
      <vt:lpstr>Voter Assistance</vt:lpstr>
      <vt:lpstr>Voter Assistance: Avoiding Coercion</vt:lpstr>
      <vt:lpstr>Guardianship Question?</vt:lpstr>
      <vt:lpstr>Voting Equipment</vt:lpstr>
      <vt:lpstr>Photo ID</vt:lpstr>
      <vt:lpstr>Changing Precinct/Transportation</vt:lpstr>
      <vt:lpstr>So what can we do?</vt:lpstr>
      <vt:lpstr>Be Informed: Support Star</vt:lpstr>
      <vt:lpstr>Build Relationships: How to Partner with Your EA</vt:lpstr>
      <vt:lpstr>Election Protection Hotline</vt:lpstr>
      <vt:lpstr>Legislative Update: HB 1878</vt:lpstr>
      <vt:lpstr>Legislative Update: HB 1878</vt:lpstr>
      <vt:lpstr>Leadership and Advocacy Opportunities</vt:lpstr>
      <vt:lpstr>Let’s Connect!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Fredrick, Miranda</dc:creator>
  <cp:lastModifiedBy>Haun, Leigh Anne</cp:lastModifiedBy>
  <cp:revision>59</cp:revision>
  <dcterms:created xsi:type="dcterms:W3CDTF">2022-04-29T15:27:41Z</dcterms:created>
  <dcterms:modified xsi:type="dcterms:W3CDTF">2022-05-17T18:09:45Z</dcterms:modified>
</cp:coreProperties>
</file>