
<file path=[Content_Types].xml><?xml version="1.0" encoding="utf-8"?>
<Types xmlns="http://schemas.openxmlformats.org/package/2006/content-types">
  <Default Extension="emf" ContentType="image/x-emf"/>
  <Default Extension="jpeg" ContentType="image/jpeg"/>
  <Default Extension="jpg" ContentType="image/jpeg"/>
  <Default Extension="jpg&amp;ehk=qWbr"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sldIdLst>
    <p:sldId id="256" r:id="rId2"/>
    <p:sldId id="591" r:id="rId3"/>
    <p:sldId id="617" r:id="rId4"/>
    <p:sldId id="720" r:id="rId5"/>
    <p:sldId id="677" r:id="rId6"/>
    <p:sldId id="739" r:id="rId7"/>
    <p:sldId id="738" r:id="rId8"/>
    <p:sldId id="723" r:id="rId9"/>
    <p:sldId id="688" r:id="rId10"/>
    <p:sldId id="725" r:id="rId11"/>
    <p:sldId id="735" r:id="rId12"/>
    <p:sldId id="749" r:id="rId13"/>
    <p:sldId id="759" r:id="rId14"/>
    <p:sldId id="740" r:id="rId15"/>
    <p:sldId id="764" r:id="rId16"/>
    <p:sldId id="765" r:id="rId17"/>
    <p:sldId id="685" r:id="rId18"/>
    <p:sldId id="767" r:id="rId19"/>
    <p:sldId id="271" r:id="rId20"/>
    <p:sldId id="709" r:id="rId21"/>
    <p:sldId id="761" r:id="rId22"/>
    <p:sldId id="605" r:id="rId23"/>
    <p:sldId id="698" r:id="rId24"/>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ne Pratt" initials="FP" lastIdx="1" clrIdx="0">
    <p:extLst>
      <p:ext uri="{19B8F6BF-5375-455C-9EA6-DF929625EA0E}">
        <p15:presenceInfo xmlns:p15="http://schemas.microsoft.com/office/powerpoint/2012/main" userId="9b884172e05698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399"/>
    <a:srgbClr val="B40439"/>
    <a:srgbClr val="FF960D"/>
    <a:srgbClr val="FFC001"/>
    <a:srgbClr val="7C2024"/>
    <a:srgbClr val="0078A4"/>
    <a:srgbClr val="008D41"/>
    <a:srgbClr val="FF054F"/>
    <a:srgbClr val="3078BA"/>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15" autoAdjust="0"/>
    <p:restoredTop sz="78439" autoAdjust="0"/>
  </p:normalViewPr>
  <p:slideViewPr>
    <p:cSldViewPr snapToGrid="0">
      <p:cViewPr varScale="1">
        <p:scale>
          <a:sx n="52" d="100"/>
          <a:sy n="52" d="100"/>
        </p:scale>
        <p:origin x="138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ratt\Documents\Community%20Partnership%20of%20the%20Ozarks\Data%20Work%20Group\2022.04.18%20Poverty%20Level%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ratt\Documents\Community%20Partnership%20of%20the%20Ozarks\Data%20Work%20Group\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Book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ratt\Documents\Community%20Partnership%20of%20the%20Ozarks\Data%20Work%20Group\2022.04.18%20Poverty%20Level%20Char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3200" b="1" i="0" u="none" strike="noStrike" kern="1200" baseline="0">
                <a:solidFill>
                  <a:schemeClr val="dk1">
                    <a:lumMod val="75000"/>
                    <a:lumOff val="25000"/>
                  </a:schemeClr>
                </a:solidFill>
                <a:latin typeface="+mn-lt"/>
                <a:ea typeface="+mn-ea"/>
                <a:cs typeface="+mn-cs"/>
              </a:defRPr>
            </a:pPr>
            <a:r>
              <a:rPr lang="en-US" sz="3200" dirty="0"/>
              <a:t>2020 U. S. Populations in Springfield </a:t>
            </a:r>
          </a:p>
        </c:rich>
      </c:tx>
      <c:layout>
        <c:manualLayout>
          <c:xMode val="edge"/>
          <c:yMode val="edge"/>
          <c:x val="0.18840280511811022"/>
          <c:y val="3.6915535510710445E-3"/>
        </c:manualLayout>
      </c:layout>
      <c:overlay val="0"/>
      <c:spPr>
        <a:noFill/>
        <a:ln>
          <a:noFill/>
        </a:ln>
        <a:effectLst/>
      </c:spPr>
      <c:txPr>
        <a:bodyPr rot="0" spcFirstLastPara="1" vertOverflow="ellipsis" vert="horz" wrap="square" anchor="ctr" anchorCtr="1"/>
        <a:lstStyle/>
        <a:p>
          <a:pPr algn="ctr">
            <a:defRPr sz="3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AA2-4FF1-91CC-33A108544E4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AA2-4FF1-91CC-33A108544E4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AA2-4FF1-91CC-33A108544E4A}"/>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AA2-4FF1-91CC-33A108544E4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5AA2-4FF1-91CC-33A108544E4A}"/>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5AA2-4FF1-91CC-33A108544E4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Sheet2!$A$1:$A$6</c:f>
              <c:strCache>
                <c:ptCount val="6"/>
                <c:pt idx="0">
                  <c:v>White</c:v>
                </c:pt>
                <c:pt idx="1">
                  <c:v>Black</c:v>
                </c:pt>
                <c:pt idx="2">
                  <c:v>Asian</c:v>
                </c:pt>
                <c:pt idx="3">
                  <c:v>Hispanic</c:v>
                </c:pt>
                <c:pt idx="4">
                  <c:v>American Indian</c:v>
                </c:pt>
                <c:pt idx="5">
                  <c:v>2 or More Races</c:v>
                </c:pt>
              </c:strCache>
            </c:strRef>
          </c:cat>
          <c:val>
            <c:numRef>
              <c:f>Sheet2!$B$1:$B$6</c:f>
              <c:numCache>
                <c:formatCode>0.00%</c:formatCode>
                <c:ptCount val="6"/>
                <c:pt idx="0">
                  <c:v>0.88100000000000001</c:v>
                </c:pt>
                <c:pt idx="1">
                  <c:v>4.3999999999999997E-2</c:v>
                </c:pt>
                <c:pt idx="2">
                  <c:v>2.1000000000000001E-2</c:v>
                </c:pt>
                <c:pt idx="3">
                  <c:v>4.2999999999999997E-2</c:v>
                </c:pt>
                <c:pt idx="4">
                  <c:v>7.0000000000000001E-3</c:v>
                </c:pt>
                <c:pt idx="5">
                  <c:v>3.5999999999999997E-2</c:v>
                </c:pt>
              </c:numCache>
            </c:numRef>
          </c:val>
          <c:extLst>
            <c:ext xmlns:c16="http://schemas.microsoft.com/office/drawing/2014/chart" uri="{C3380CC4-5D6E-409C-BE32-E72D297353CC}">
              <c16:uniqueId val="{0000000C-5AA2-4FF1-91CC-33A108544E4A}"/>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dirty="0"/>
              <a:t>10-Year</a:t>
            </a:r>
            <a:r>
              <a:rPr lang="en-US" sz="3200" b="1" baseline="0" dirty="0"/>
              <a:t> Trend - U. S. Census Data </a:t>
            </a:r>
            <a:endParaRPr lang="en-US" sz="3200" b="1" dirty="0"/>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963953664398836E-2"/>
          <c:y val="0.12758033838179719"/>
          <c:w val="0.8908029388838673"/>
          <c:h val="0.7019355211499797"/>
        </c:manualLayout>
      </c:layout>
      <c:lineChart>
        <c:grouping val="standard"/>
        <c:varyColors val="0"/>
        <c:ser>
          <c:idx val="0"/>
          <c:order val="0"/>
          <c:tx>
            <c:v>City of Springfield</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Sheet6!$B$2:$K$2</c:f>
              <c:numCache>
                <c:formatCode>General</c:formatCode>
                <c:ptCount val="10"/>
                <c:pt idx="0">
                  <c:v>22.7</c:v>
                </c:pt>
                <c:pt idx="1">
                  <c:v>24.9</c:v>
                </c:pt>
                <c:pt idx="2">
                  <c:v>29.7</c:v>
                </c:pt>
                <c:pt idx="3">
                  <c:v>28.6</c:v>
                </c:pt>
                <c:pt idx="4">
                  <c:v>24.1</c:v>
                </c:pt>
                <c:pt idx="5">
                  <c:v>24.6</c:v>
                </c:pt>
                <c:pt idx="6">
                  <c:v>22.3</c:v>
                </c:pt>
                <c:pt idx="7">
                  <c:v>22.8</c:v>
                </c:pt>
                <c:pt idx="8">
                  <c:v>22.9</c:v>
                </c:pt>
                <c:pt idx="9">
                  <c:v>21.7</c:v>
                </c:pt>
              </c:numCache>
            </c:numRef>
          </c:val>
          <c:smooth val="0"/>
          <c:extLst>
            <c:ext xmlns:c16="http://schemas.microsoft.com/office/drawing/2014/chart" uri="{C3380CC4-5D6E-409C-BE32-E72D297353CC}">
              <c16:uniqueId val="{00000000-6F62-4770-8704-89177A307B2B}"/>
            </c:ext>
          </c:extLst>
        </c:ser>
        <c:ser>
          <c:idx val="1"/>
          <c:order val="1"/>
          <c:tx>
            <c:v>Greene County</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Sheet6!$B$3:$K$3</c:f>
              <c:numCache>
                <c:formatCode>General</c:formatCode>
                <c:ptCount val="10"/>
                <c:pt idx="0">
                  <c:v>17.7</c:v>
                </c:pt>
                <c:pt idx="1">
                  <c:v>18</c:v>
                </c:pt>
                <c:pt idx="2" formatCode="0.0">
                  <c:v>20.9</c:v>
                </c:pt>
                <c:pt idx="3">
                  <c:v>21.4</c:v>
                </c:pt>
                <c:pt idx="4">
                  <c:v>18.3</c:v>
                </c:pt>
                <c:pt idx="5" formatCode="0.0">
                  <c:v>17</c:v>
                </c:pt>
                <c:pt idx="6">
                  <c:v>16.7</c:v>
                </c:pt>
                <c:pt idx="7">
                  <c:v>16</c:v>
                </c:pt>
                <c:pt idx="8">
                  <c:v>16.399999999999999</c:v>
                </c:pt>
                <c:pt idx="9">
                  <c:v>14.3</c:v>
                </c:pt>
              </c:numCache>
            </c:numRef>
          </c:val>
          <c:smooth val="0"/>
          <c:extLst>
            <c:ext xmlns:c16="http://schemas.microsoft.com/office/drawing/2014/chart" uri="{C3380CC4-5D6E-409C-BE32-E72D297353CC}">
              <c16:uniqueId val="{00000001-6F62-4770-8704-89177A307B2B}"/>
            </c:ext>
          </c:extLst>
        </c:ser>
        <c:dLbls>
          <c:dLblPos val="t"/>
          <c:showLegendKey val="0"/>
          <c:showVal val="1"/>
          <c:showCatName val="0"/>
          <c:showSerName val="0"/>
          <c:showPercent val="0"/>
          <c:showBubbleSize val="0"/>
        </c:dLbls>
        <c:smooth val="0"/>
        <c:axId val="807395048"/>
        <c:axId val="807397016"/>
      </c:lineChart>
      <c:catAx>
        <c:axId val="8073950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Field1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807397016"/>
        <c:crosses val="autoZero"/>
        <c:auto val="1"/>
        <c:lblAlgn val="ctr"/>
        <c:lblOffset val="100"/>
        <c:noMultiLvlLbl val="0"/>
      </c:catAx>
      <c:valAx>
        <c:axId val="807397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8073950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2800" b="1" dirty="0">
                <a:latin typeface="Arial" panose="020B0604020202020204" pitchFamily="34" charset="0"/>
                <a:cs typeface="Arial" panose="020B0604020202020204" pitchFamily="34" charset="0"/>
              </a:rPr>
              <a:t>2017 City of Springfield </a:t>
            </a:r>
          </a:p>
          <a:p>
            <a:pPr>
              <a:defRPr sz="3200" b="1"/>
            </a:pPr>
            <a:r>
              <a:rPr lang="en-US" sz="2800" b="1" dirty="0">
                <a:latin typeface="Arial" panose="020B0604020202020204" pitchFamily="34" charset="0"/>
                <a:cs typeface="Arial" panose="020B0604020202020204" pitchFamily="34" charset="0"/>
              </a:rPr>
              <a:t>Population</a:t>
            </a:r>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dirty="0"/>
              <a:t>2019 U. S. Census Data Springfield's Poverty Rate by Race/Ethnicity </a:t>
            </a:r>
          </a:p>
        </c:rich>
      </c:tx>
      <c:layout>
        <c:manualLayout>
          <c:xMode val="edge"/>
          <c:yMode val="edge"/>
          <c:x val="0.12277777777777778"/>
          <c:y val="0"/>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6EA-4244-BAD7-E7B6BA22F520}"/>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6EA-4244-BAD7-E7B6BA22F520}"/>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6EA-4244-BAD7-E7B6BA22F520}"/>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6EA-4244-BAD7-E7B6BA22F520}"/>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16EA-4244-BAD7-E7B6BA22F520}"/>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16EA-4244-BAD7-E7B6BA22F52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Sheet2!$A$1:$A$6</c:f>
              <c:strCache>
                <c:ptCount val="5"/>
                <c:pt idx="0">
                  <c:v>White</c:v>
                </c:pt>
                <c:pt idx="1">
                  <c:v>Black</c:v>
                </c:pt>
                <c:pt idx="2">
                  <c:v>Asian</c:v>
                </c:pt>
                <c:pt idx="3">
                  <c:v>Hispanic</c:v>
                </c:pt>
                <c:pt idx="4">
                  <c:v>2 or More Races</c:v>
                </c:pt>
              </c:strCache>
            </c:strRef>
          </c:cat>
          <c:val>
            <c:numRef>
              <c:f>Sheet2!$B$1:$B$6</c:f>
              <c:numCache>
                <c:formatCode>0.00%</c:formatCode>
                <c:ptCount val="6"/>
                <c:pt idx="0">
                  <c:v>0.218</c:v>
                </c:pt>
                <c:pt idx="1">
                  <c:v>0.32600000000000001</c:v>
                </c:pt>
                <c:pt idx="2">
                  <c:v>0.40899999999999997</c:v>
                </c:pt>
                <c:pt idx="3">
                  <c:v>0.27200000000000002</c:v>
                </c:pt>
                <c:pt idx="4">
                  <c:v>0.28000000000000003</c:v>
                </c:pt>
              </c:numCache>
            </c:numRef>
          </c:val>
          <c:extLst>
            <c:ext xmlns:c16="http://schemas.microsoft.com/office/drawing/2014/chart" uri="{C3380CC4-5D6E-409C-BE32-E72D297353CC}">
              <c16:uniqueId val="{0000000C-16EA-4244-BAD7-E7B6BA22F520}"/>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7" y="0"/>
            <a:ext cx="3066733" cy="469780"/>
          </a:xfrm>
          <a:prstGeom prst="rect">
            <a:avLst/>
          </a:prstGeom>
        </p:spPr>
        <p:txBody>
          <a:bodyPr vert="horz" lIns="93936" tIns="46968" rIns="93936" bIns="46968" rtlCol="0"/>
          <a:lstStyle>
            <a:lvl1pPr algn="r">
              <a:defRPr sz="1200"/>
            </a:lvl1pPr>
          </a:lstStyle>
          <a:p>
            <a:fld id="{F16BDED6-0927-4202-BA96-5C1F14D023BF}" type="datetimeFigureOut">
              <a:rPr lang="en-US" smtClean="0"/>
              <a:t>4/28/2022</a:t>
            </a:fld>
            <a:endParaRPr lang="en-US" dirty="0"/>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1"/>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7" y="8893297"/>
            <a:ext cx="3066733" cy="469779"/>
          </a:xfrm>
          <a:prstGeom prst="rect">
            <a:avLst/>
          </a:prstGeom>
        </p:spPr>
        <p:txBody>
          <a:bodyPr vert="horz" lIns="93936" tIns="46968" rIns="93936" bIns="46968" rtlCol="0" anchor="b"/>
          <a:lstStyle>
            <a:lvl1pPr algn="r">
              <a:defRPr sz="1200"/>
            </a:lvl1pPr>
          </a:lstStyle>
          <a:p>
            <a:fld id="{02A87B67-A20D-4AF5-B2F5-4C65B0C3416E}" type="slidenum">
              <a:rPr lang="en-US" smtClean="0"/>
              <a:t>‹#›</a:t>
            </a:fld>
            <a:endParaRPr lang="en-US" dirty="0"/>
          </a:p>
        </p:txBody>
      </p:sp>
    </p:spTree>
    <p:extLst>
      <p:ext uri="{BB962C8B-B14F-4D97-AF65-F5344CB8AC3E}">
        <p14:creationId xmlns:p14="http://schemas.microsoft.com/office/powerpoint/2010/main" val="90620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speak with you today about  equity and prosperity.  Most of my sharing of information today is based on collaborative work as the Prosper Springfield Director in Springfield, Missouri – the other Springfield!</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2A87B67-A20D-4AF5-B2F5-4C65B0C3416E}" type="slidenum">
              <a:rPr lang="en-US" smtClean="0"/>
              <a:t>1</a:t>
            </a:fld>
            <a:endParaRPr lang="en-US" dirty="0"/>
          </a:p>
        </p:txBody>
      </p:sp>
    </p:spTree>
    <p:extLst>
      <p:ext uri="{BB962C8B-B14F-4D97-AF65-F5344CB8AC3E}">
        <p14:creationId xmlns:p14="http://schemas.microsoft.com/office/powerpoint/2010/main" val="298644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move into this space of inclusion, we need to understand the evolution of equality and equity.</a:t>
            </a:r>
          </a:p>
          <a:p>
            <a:endParaRPr lang="en-US" dirty="0"/>
          </a:p>
          <a:p>
            <a:r>
              <a:rPr lang="en-US" dirty="0"/>
              <a:t>When we only focus on equality, some members of our community may still not reach the intended outcome for all. This picture reflects the intended outcome is for all three youth to be able to watch the game. Equality is giving each person the same thing whether they need it or not to reach the intended outcome</a:t>
            </a:r>
          </a:p>
          <a:p>
            <a:endParaRPr lang="en-US" dirty="0"/>
          </a:p>
          <a:p>
            <a:r>
              <a:rPr lang="en-US" dirty="0"/>
              <a:t>Equity focuses on providing what is needed based on the needs of each individual to meet the intended outcome.</a:t>
            </a:r>
          </a:p>
          <a:p>
            <a:endParaRPr lang="en-US" dirty="0"/>
          </a:p>
          <a:p>
            <a:r>
              <a:rPr lang="en-US" dirty="0"/>
              <a:t>For example, CFO provides a series of grants to rural communities. The same services and resources were made available to any community member to empower individuals for personal and family success. However, with some groups the outreach may have been in a different language, or services may have been provided after 5:00 P.M. and in their community. This approach provides access and inclusion for all.</a:t>
            </a:r>
          </a:p>
        </p:txBody>
      </p:sp>
      <p:sp>
        <p:nvSpPr>
          <p:cNvPr id="4" name="Slide Number Placeholder 3"/>
          <p:cNvSpPr>
            <a:spLocks noGrp="1"/>
          </p:cNvSpPr>
          <p:nvPr>
            <p:ph type="sldNum" sz="quarter" idx="5"/>
          </p:nvPr>
        </p:nvSpPr>
        <p:spPr/>
        <p:txBody>
          <a:bodyPr/>
          <a:lstStyle/>
          <a:p>
            <a:fld id="{02A87B67-A20D-4AF5-B2F5-4C65B0C3416E}" type="slidenum">
              <a:rPr lang="en-US" smtClean="0"/>
              <a:t>10</a:t>
            </a:fld>
            <a:endParaRPr lang="en-US" dirty="0"/>
          </a:p>
        </p:txBody>
      </p:sp>
    </p:spTree>
    <p:extLst>
      <p:ext uri="{BB962C8B-B14F-4D97-AF65-F5344CB8AC3E}">
        <p14:creationId xmlns:p14="http://schemas.microsoft.com/office/powerpoint/2010/main" val="4125150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 Universalism looks at the outcome you want to achieve and what does it take for each sup group population to get there – not taking anything away from any group but looking at what caused the barrier and giving each group what they need to meet the outcome for all.</a:t>
            </a:r>
          </a:p>
          <a:p>
            <a:endParaRPr lang="en-US" dirty="0"/>
          </a:p>
          <a:p>
            <a:r>
              <a:rPr lang="en-US" dirty="0"/>
              <a:t>Having the right people at the table is key to ensure individuals with disabilities are included in discussions and equity work. Leaders with decision making authority are key players to ensure inclusion. A good starting place in answering this question:</a:t>
            </a:r>
          </a:p>
        </p:txBody>
      </p:sp>
      <p:sp>
        <p:nvSpPr>
          <p:cNvPr id="4" name="Slide Number Placeholder 3"/>
          <p:cNvSpPr>
            <a:spLocks noGrp="1"/>
          </p:cNvSpPr>
          <p:nvPr>
            <p:ph type="sldNum" sz="quarter" idx="5"/>
          </p:nvPr>
        </p:nvSpPr>
        <p:spPr/>
        <p:txBody>
          <a:bodyPr/>
          <a:lstStyle/>
          <a:p>
            <a:fld id="{02A87B67-A20D-4AF5-B2F5-4C65B0C3416E}" type="slidenum">
              <a:rPr lang="en-US" smtClean="0"/>
              <a:t>11</a:t>
            </a:fld>
            <a:endParaRPr lang="en-US" dirty="0"/>
          </a:p>
        </p:txBody>
      </p:sp>
    </p:spTree>
    <p:extLst>
      <p:ext uri="{BB962C8B-B14F-4D97-AF65-F5344CB8AC3E}">
        <p14:creationId xmlns:p14="http://schemas.microsoft.com/office/powerpoint/2010/main" val="752453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Whether it is racial/ethnic data or intersectional data, there is a question leaders should ask of their organizations:</a:t>
            </a:r>
          </a:p>
          <a:p>
            <a:endParaRPr lang="en-US" dirty="0"/>
          </a:p>
          <a:p>
            <a:r>
              <a:rPr lang="en-US" dirty="0"/>
              <a:t>For example, an employer offers tuition reimbursement to help employees complete college. However, if an employee is not in a financial situation to pay upfront tuition fees, this policy “keeps this employee out – it is a barrier. The employees who are able to take advantage of this benefit, may be able to promote to higher positions and have access to opportunities that others may not. </a:t>
            </a:r>
          </a:p>
          <a:p>
            <a:endParaRPr lang="en-US" dirty="0"/>
          </a:p>
          <a:p>
            <a:r>
              <a:rPr lang="en-US" dirty="0"/>
              <a:t>Another example, many students attending SPS whose parents qualified for their children to receive free or reduced lunch were not able to take dual credit classes because of the cost. So, students who had that type of access were able to attend college with earned college credit. Others had financial barriers to participation.</a:t>
            </a:r>
          </a:p>
          <a:p>
            <a:endParaRPr lang="en-US" dirty="0"/>
          </a:p>
          <a:p>
            <a:r>
              <a:rPr lang="en-US" dirty="0"/>
              <a:t>This practice was changed a few years ago by MSU – I will discuss how later in the presentation.</a:t>
            </a:r>
          </a:p>
          <a:p>
            <a:endParaRPr lang="en-US" dirty="0"/>
          </a:p>
          <a:p>
            <a:r>
              <a:rPr lang="en-US" dirty="0"/>
              <a:t>As I share information with you today, please write down polices that keep people out that come to mind.</a:t>
            </a:r>
          </a:p>
          <a:p>
            <a:endParaRPr lang="en-US" dirty="0"/>
          </a:p>
          <a:p>
            <a:r>
              <a:rPr lang="en-US" dirty="0"/>
              <a:t>For every PowerPoint, training guide or tutorial is it assessed for the greatest level of accessibility?</a:t>
            </a:r>
          </a:p>
          <a:p>
            <a:endParaRPr lang="en-US" dirty="0"/>
          </a:p>
          <a:p>
            <a:endParaRPr lang="en-US" dirty="0"/>
          </a:p>
          <a:p>
            <a:r>
              <a:rPr lang="en-US" dirty="0"/>
              <a:t>Are the opening and closing of doors to your establishment electronic?</a:t>
            </a:r>
          </a:p>
          <a:p>
            <a:endParaRPr lang="en-US" dirty="0"/>
          </a:p>
          <a:p>
            <a:r>
              <a:rPr lang="en-US" dirty="0"/>
              <a:t>Does your city of poles in the middle of sidewalks that could prevent someone with a wheelchair from using the sidewalk?</a:t>
            </a:r>
          </a:p>
          <a:p>
            <a:endParaRPr lang="en-US" dirty="0"/>
          </a:p>
          <a:p>
            <a:r>
              <a:rPr lang="en-US" dirty="0"/>
              <a:t>Does someone with a disability participate in planning events and training to provide another perspective?</a:t>
            </a:r>
          </a:p>
          <a:p>
            <a:endParaRPr lang="en-US" dirty="0"/>
          </a:p>
          <a:p>
            <a:r>
              <a:rPr lang="en-US" dirty="0"/>
              <a:t>These are real life issues!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2A87B67-A20D-4AF5-B2F5-4C65B0C3416E}" type="slidenum">
              <a:rPr lang="en-US" smtClean="0"/>
              <a:t>12</a:t>
            </a:fld>
            <a:endParaRPr lang="en-US" dirty="0"/>
          </a:p>
        </p:txBody>
      </p:sp>
    </p:spTree>
    <p:extLst>
      <p:ext uri="{BB962C8B-B14F-4D97-AF65-F5344CB8AC3E}">
        <p14:creationId xmlns:p14="http://schemas.microsoft.com/office/powerpoint/2010/main" val="3203174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be intentional to be inclusive!</a:t>
            </a:r>
          </a:p>
          <a:p>
            <a:endParaRPr lang="en-US" dirty="0"/>
          </a:p>
          <a:p>
            <a:r>
              <a:rPr lang="en-US" dirty="0"/>
              <a:t>A starting point for Springfield is to align goals with the MO Dept. Higher Education and Workforce Development to impact poverty rates and employment options.</a:t>
            </a:r>
          </a:p>
          <a:p>
            <a:endParaRPr lang="en-US" dirty="0"/>
          </a:p>
          <a:p>
            <a:r>
              <a:rPr lang="en-US" dirty="0"/>
              <a:t>Use Collective Impact Models to be inclusive of those impacted.</a:t>
            </a:r>
          </a:p>
          <a:p>
            <a:endParaRPr lang="en-US" dirty="0"/>
          </a:p>
          <a:p>
            <a:r>
              <a:rPr lang="en-US" dirty="0"/>
              <a:t>Local government engagement.</a:t>
            </a:r>
          </a:p>
          <a:p>
            <a:endParaRPr lang="en-US" dirty="0"/>
          </a:p>
          <a:p>
            <a:r>
              <a:rPr lang="en-US" dirty="0"/>
              <a:t>Use disaggregated data to learn what the data really means.</a:t>
            </a:r>
          </a:p>
          <a:p>
            <a:endParaRPr lang="en-US" dirty="0"/>
          </a:p>
          <a:p>
            <a:r>
              <a:rPr lang="en-US" dirty="0"/>
              <a:t>I will provide some examples of the work in Springfield to be more inclusive of individuals with disabilities.</a:t>
            </a:r>
          </a:p>
          <a:p>
            <a:endParaRPr lang="en-US" dirty="0"/>
          </a:p>
        </p:txBody>
      </p:sp>
      <p:sp>
        <p:nvSpPr>
          <p:cNvPr id="4" name="Slide Number Placeholder 3"/>
          <p:cNvSpPr>
            <a:spLocks noGrp="1"/>
          </p:cNvSpPr>
          <p:nvPr>
            <p:ph type="sldNum" sz="quarter" idx="5"/>
          </p:nvPr>
        </p:nvSpPr>
        <p:spPr/>
        <p:txBody>
          <a:bodyPr/>
          <a:lstStyle/>
          <a:p>
            <a:fld id="{02A87B67-A20D-4AF5-B2F5-4C65B0C3416E}" type="slidenum">
              <a:rPr lang="en-US" smtClean="0"/>
              <a:t>13</a:t>
            </a:fld>
            <a:endParaRPr lang="en-US" dirty="0"/>
          </a:p>
        </p:txBody>
      </p:sp>
    </p:spTree>
    <p:extLst>
      <p:ext uri="{BB962C8B-B14F-4D97-AF65-F5344CB8AC3E}">
        <p14:creationId xmlns:p14="http://schemas.microsoft.com/office/powerpoint/2010/main" val="1862802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affinity groups?</a:t>
            </a:r>
          </a:p>
          <a:p>
            <a:endParaRPr lang="en-US" dirty="0"/>
          </a:p>
          <a:p>
            <a:r>
              <a:rPr lang="en-US" dirty="0"/>
              <a:t>How about speakers from different intersective groups for lunch and learn sessions?</a:t>
            </a:r>
          </a:p>
          <a:p>
            <a:endParaRPr lang="en-US" dirty="0"/>
          </a:p>
          <a:p>
            <a:r>
              <a:rPr lang="en-US" dirty="0"/>
              <a:t>Have you heard of the Inclusive Excellence Model? Or Targeted Universalism?</a:t>
            </a:r>
          </a:p>
          <a:p>
            <a:endParaRPr lang="en-US" dirty="0"/>
          </a:p>
          <a:p>
            <a:r>
              <a:rPr lang="en-US" dirty="0"/>
              <a:t>Example of MSU offering dual credit for any student who qualifies for free and reduce lunch – even though the data shows achievement opportunities are greatest for African American students – it was developed for all students. </a:t>
            </a:r>
          </a:p>
          <a:p>
            <a:endParaRPr lang="en-US" dirty="0"/>
          </a:p>
        </p:txBody>
      </p:sp>
      <p:sp>
        <p:nvSpPr>
          <p:cNvPr id="4" name="Slide Number Placeholder 3"/>
          <p:cNvSpPr>
            <a:spLocks noGrp="1"/>
          </p:cNvSpPr>
          <p:nvPr>
            <p:ph type="sldNum" sz="quarter" idx="5"/>
          </p:nvPr>
        </p:nvSpPr>
        <p:spPr/>
        <p:txBody>
          <a:bodyPr/>
          <a:lstStyle/>
          <a:p>
            <a:fld id="{02A87B67-A20D-4AF5-B2F5-4C65B0C3416E}" type="slidenum">
              <a:rPr lang="en-US" smtClean="0"/>
              <a:t>14</a:t>
            </a:fld>
            <a:endParaRPr lang="en-US" dirty="0"/>
          </a:p>
        </p:txBody>
      </p:sp>
    </p:spTree>
    <p:extLst>
      <p:ext uri="{BB962C8B-B14F-4D97-AF65-F5344CB8AC3E}">
        <p14:creationId xmlns:p14="http://schemas.microsoft.com/office/powerpoint/2010/main" val="425733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87B67-A20D-4AF5-B2F5-4C65B0C3416E}" type="slidenum">
              <a:rPr lang="en-US" smtClean="0"/>
              <a:t>15</a:t>
            </a:fld>
            <a:endParaRPr lang="en-US" dirty="0"/>
          </a:p>
        </p:txBody>
      </p:sp>
    </p:spTree>
    <p:extLst>
      <p:ext uri="{BB962C8B-B14F-4D97-AF65-F5344CB8AC3E}">
        <p14:creationId xmlns:p14="http://schemas.microsoft.com/office/powerpoint/2010/main" val="929702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solidFill>
                  <a:srgbClr val="001F5F"/>
                </a:solidFill>
                <a:latin typeface="Arial" panose="020B0604020202020204" pitchFamily="34" charset="0"/>
              </a:rPr>
              <a:t>Collective Impact models need to reflect diverse members and others whose efforts target disparate populations with an assessment to understand lived experiences.  This Chart is from a group of </a:t>
            </a:r>
            <a:r>
              <a:rPr lang="en-US" sz="1800" b="0" i="0" u="none" strike="noStrike" baseline="0" dirty="0">
                <a:solidFill>
                  <a:srgbClr val="000000"/>
                </a:solidFill>
                <a:latin typeface="Arial" panose="020B0604020202020204" pitchFamily="34" charset="0"/>
              </a:rPr>
              <a:t>Coalition members who participated in a stakeholder assessment analysis to determine any gaps in Coalition members based on lived experiences for the grant received from the MODDC – African  American School to Prison Pipeline Statewide Research Project. </a:t>
            </a:r>
            <a:endParaRPr lang="en-US" dirty="0"/>
          </a:p>
        </p:txBody>
      </p:sp>
      <p:sp>
        <p:nvSpPr>
          <p:cNvPr id="4" name="Slide Number Placeholder 3"/>
          <p:cNvSpPr>
            <a:spLocks noGrp="1"/>
          </p:cNvSpPr>
          <p:nvPr>
            <p:ph type="sldNum" sz="quarter" idx="5"/>
          </p:nvPr>
        </p:nvSpPr>
        <p:spPr/>
        <p:txBody>
          <a:bodyPr/>
          <a:lstStyle/>
          <a:p>
            <a:fld id="{02A87B67-A20D-4AF5-B2F5-4C65B0C3416E}" type="slidenum">
              <a:rPr lang="en-US" smtClean="0"/>
              <a:t>16</a:t>
            </a:fld>
            <a:endParaRPr lang="en-US" dirty="0"/>
          </a:p>
        </p:txBody>
      </p:sp>
    </p:spTree>
    <p:extLst>
      <p:ext uri="{BB962C8B-B14F-4D97-AF65-F5344CB8AC3E}">
        <p14:creationId xmlns:p14="http://schemas.microsoft.com/office/powerpoint/2010/main" val="2256255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DECD40-A00B-C840-BB72-36E1C9904ECA}"/>
              </a:ext>
            </a:extLst>
          </p:cNvPr>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Considering five pillars of change: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Dialogue and Understanding</a:t>
            </a:r>
          </a:p>
          <a:p>
            <a:pPr marL="342900" marR="0" lvl="0" indent="-342900">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Cultural Consciousness</a:t>
            </a:r>
          </a:p>
          <a:p>
            <a:pPr marL="342900" marR="0" lvl="0" indent="-342900">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Advocacy and Partnerships</a:t>
            </a:r>
          </a:p>
          <a:p>
            <a:pPr marL="342900" marR="0" lvl="0" indent="-342900">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Structural and Systemic Barriers</a:t>
            </a:r>
          </a:p>
          <a:p>
            <a:pPr marL="342900" marR="0" lvl="0" indent="-342900">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Personal and Organizational Accountability</a:t>
            </a:r>
          </a:p>
          <a:p>
            <a:endParaRPr lang="en-US" dirty="0"/>
          </a:p>
          <a:p>
            <a:endParaRPr lang="en-US" dirty="0"/>
          </a:p>
        </p:txBody>
      </p:sp>
    </p:spTree>
    <p:extLst>
      <p:ext uri="{BB962C8B-B14F-4D97-AF65-F5344CB8AC3E}">
        <p14:creationId xmlns:p14="http://schemas.microsoft.com/office/powerpoint/2010/main" val="1123099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DECD40-A00B-C840-BB72-36E1C9904ECA}"/>
              </a:ext>
            </a:extLst>
          </p:cNvPr>
          <p:cNvSpPr>
            <a:spLocks noGrp="1"/>
          </p:cNvSpPr>
          <p:nvPr>
            <p:ph type="body" idx="1"/>
          </p:nvPr>
        </p:nvSpPr>
        <p:spPr/>
        <p:txBody>
          <a:bodyPr/>
          <a:lstStyle/>
          <a:p>
            <a:r>
              <a:rPr lang="en-US" dirty="0"/>
              <a:t>The guiding principles were derived from these pillars and adopted by the City Council April18, 2022.</a:t>
            </a:r>
          </a:p>
          <a:p>
            <a:endParaRPr lang="en-US" dirty="0"/>
          </a:p>
          <a:p>
            <a:r>
              <a:rPr lang="en-US" dirty="0"/>
              <a:t>Next month recommendations from the Prosper Springfield Equity and Prosperity Commission will be published.</a:t>
            </a:r>
          </a:p>
          <a:p>
            <a:endParaRPr lang="en-US" dirty="0"/>
          </a:p>
          <a:p>
            <a:r>
              <a:rPr lang="en-US" dirty="0"/>
              <a:t>MSU brought the Inclusive Excellence Model to Springfield several years ago.</a:t>
            </a:r>
          </a:p>
          <a:p>
            <a:endParaRPr lang="en-US" dirty="0"/>
          </a:p>
        </p:txBody>
      </p:sp>
    </p:spTree>
    <p:extLst>
      <p:ext uri="{BB962C8B-B14F-4D97-AF65-F5344CB8AC3E}">
        <p14:creationId xmlns:p14="http://schemas.microsoft.com/office/powerpoint/2010/main" val="3876170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87B67-A20D-4AF5-B2F5-4C65B0C3416E}" type="slidenum">
              <a:rPr lang="en-US" smtClean="0"/>
              <a:t>19</a:t>
            </a:fld>
            <a:endParaRPr lang="en-US" dirty="0"/>
          </a:p>
        </p:txBody>
      </p:sp>
    </p:spTree>
    <p:extLst>
      <p:ext uri="{BB962C8B-B14F-4D97-AF65-F5344CB8AC3E}">
        <p14:creationId xmlns:p14="http://schemas.microsoft.com/office/powerpoint/2010/main" val="129613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a:p>
            <a:r>
              <a:rPr lang="en-US" sz="1200" kern="1200" dirty="0">
                <a:solidFill>
                  <a:schemeClr val="tx1"/>
                </a:solidFill>
                <a:effectLst/>
                <a:latin typeface="+mn-lt"/>
                <a:ea typeface="+mn-ea"/>
                <a:cs typeface="+mn-cs"/>
              </a:rPr>
              <a:t>Prosper Springfield was created from the community work of the Impacting Poverty Commission that met for 18 months starting in 2013, to learn about causes and affects of poverty. Collective impact models were created for the initiative to knit together the community’s efforts to increase prosperity for all who call Springfield home.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initiative connected community work taking place that capitalized on the momentum of successful programs. I worked with over 300 partner organizations to create a strategic alignment of efforts to make it easier for people to improve their education, health and housing while becoming better employed and financially secure based on the community’s Call to Action Report produced by the IPC Oct 2015.</a:t>
            </a:r>
          </a:p>
          <a:p>
            <a:endParaRPr lang="en-US" baseline="0" dirty="0"/>
          </a:p>
          <a:p>
            <a:r>
              <a:rPr lang="en-US" baseline="0" dirty="0"/>
              <a:t>The Prosper Springfield Mission: is to build relationships with those who can help and those who need help, align resources and create systems to help move people to prosperity.</a:t>
            </a:r>
          </a:p>
          <a:p>
            <a:endParaRPr lang="en-US" baseline="0" dirty="0"/>
          </a:p>
          <a:p>
            <a:r>
              <a:rPr lang="en-US" baseline="0" dirty="0"/>
              <a:t>Historically, Springfield had been described by various outside entities as being program rich and system poor. The alignment focus for Prosper Springfield was to take existing programs and create systems. Many entities had already started this process.</a:t>
            </a:r>
          </a:p>
          <a:p>
            <a:endParaRPr lang="en-US" baseline="0" dirty="0"/>
          </a:p>
          <a:p>
            <a:r>
              <a:rPr lang="en-US" baseline="0" dirty="0"/>
              <a: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B14A60C-09AC-40BD-B083-D65A7F93E2D0}" type="slidenum">
              <a:rPr lang="en-US" smtClean="0"/>
              <a:pPr/>
              <a:t>2</a:t>
            </a:fld>
            <a:endParaRPr lang="en-US" dirty="0"/>
          </a:p>
        </p:txBody>
      </p:sp>
    </p:spTree>
    <p:extLst>
      <p:ext uri="{BB962C8B-B14F-4D97-AF65-F5344CB8AC3E}">
        <p14:creationId xmlns:p14="http://schemas.microsoft.com/office/powerpoint/2010/main" val="3833736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87B67-A20D-4AF5-B2F5-4C65B0C3416E}" type="slidenum">
              <a:rPr lang="en-US" smtClean="0"/>
              <a:t>20</a:t>
            </a:fld>
            <a:endParaRPr lang="en-US" dirty="0"/>
          </a:p>
        </p:txBody>
      </p:sp>
    </p:spTree>
    <p:extLst>
      <p:ext uri="{BB962C8B-B14F-4D97-AF65-F5344CB8AC3E}">
        <p14:creationId xmlns:p14="http://schemas.microsoft.com/office/powerpoint/2010/main" val="856982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87B67-A20D-4AF5-B2F5-4C65B0C3416E}" type="slidenum">
              <a:rPr lang="en-US" smtClean="0"/>
              <a:t>21</a:t>
            </a:fld>
            <a:endParaRPr lang="en-US" dirty="0"/>
          </a:p>
        </p:txBody>
      </p:sp>
    </p:spTree>
    <p:extLst>
      <p:ext uri="{BB962C8B-B14F-4D97-AF65-F5344CB8AC3E}">
        <p14:creationId xmlns:p14="http://schemas.microsoft.com/office/powerpoint/2010/main" val="4089181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22</a:t>
            </a:fld>
            <a:endParaRPr lang="en-US" dirty="0"/>
          </a:p>
        </p:txBody>
      </p:sp>
    </p:spTree>
    <p:extLst>
      <p:ext uri="{BB962C8B-B14F-4D97-AF65-F5344CB8AC3E}">
        <p14:creationId xmlns:p14="http://schemas.microsoft.com/office/powerpoint/2010/main" val="125782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dirty="0"/>
          </a:p>
        </p:txBody>
      </p:sp>
    </p:spTree>
    <p:extLst>
      <p:ext uri="{BB962C8B-B14F-4D97-AF65-F5344CB8AC3E}">
        <p14:creationId xmlns:p14="http://schemas.microsoft.com/office/powerpoint/2010/main" val="289673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r>
              <a:rPr lang="en-US" dirty="0"/>
              <a:t>The Prosper Springfield vision is to help people increase prosperity in their lives, which will look different for everyone. A family unit earning $9000 a year, with debt and no transportation doubling their income, clearing their debt and now having working transportation will not get someone out of the federal poverty level but for them they have prospered and that is as far as they may choose to go.</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B14A60C-09AC-40BD-B083-D65A7F93E2D0}" type="slidenum">
              <a:rPr lang="en-US" smtClean="0"/>
              <a:pPr/>
              <a:t>3</a:t>
            </a:fld>
            <a:endParaRPr lang="en-US" dirty="0"/>
          </a:p>
        </p:txBody>
      </p:sp>
    </p:spTree>
    <p:extLst>
      <p:ext uri="{BB962C8B-B14F-4D97-AF65-F5344CB8AC3E}">
        <p14:creationId xmlns:p14="http://schemas.microsoft.com/office/powerpoint/2010/main" val="1186649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Created from the Impacting Poverty Commission that was established in 2012-13 to address Springfield’s increasing poverty rate.</a:t>
            </a:r>
          </a:p>
          <a:p>
            <a:endParaRPr lang="en-US" baseline="0" dirty="0"/>
          </a:p>
        </p:txBody>
      </p:sp>
      <p:sp>
        <p:nvSpPr>
          <p:cNvPr id="4" name="Slide Number Placeholder 3"/>
          <p:cNvSpPr>
            <a:spLocks noGrp="1"/>
          </p:cNvSpPr>
          <p:nvPr>
            <p:ph type="sldNum" sz="quarter" idx="10"/>
          </p:nvPr>
        </p:nvSpPr>
        <p:spPr/>
        <p:txBody>
          <a:bodyPr/>
          <a:lstStyle/>
          <a:p>
            <a:fld id="{5B14A60C-09AC-40BD-B083-D65A7F93E2D0}" type="slidenum">
              <a:rPr lang="en-US" smtClean="0"/>
              <a:pPr/>
              <a:t>4</a:t>
            </a:fld>
            <a:endParaRPr lang="en-US" dirty="0"/>
          </a:p>
        </p:txBody>
      </p:sp>
    </p:spTree>
    <p:extLst>
      <p:ext uri="{BB962C8B-B14F-4D97-AF65-F5344CB8AC3E}">
        <p14:creationId xmlns:p14="http://schemas.microsoft.com/office/powerpoint/2010/main" val="114887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two goals, which also included creating a community portal to provide access to resources and services for individuals who may need help and the same portal for community members to stay informed about the status of the action items in the Oct 2015 Call to Action report – over 80% of the action items were completed beyond expectations from that report..</a:t>
            </a:r>
          </a:p>
          <a:p>
            <a:endParaRPr lang="en-US" dirty="0"/>
          </a:p>
          <a:p>
            <a:endParaRPr lang="en-US" dirty="0"/>
          </a:p>
        </p:txBody>
      </p:sp>
      <p:sp>
        <p:nvSpPr>
          <p:cNvPr id="4" name="Slide Number Placeholder 3"/>
          <p:cNvSpPr>
            <a:spLocks noGrp="1"/>
          </p:cNvSpPr>
          <p:nvPr>
            <p:ph type="sldNum" sz="quarter" idx="5"/>
          </p:nvPr>
        </p:nvSpPr>
        <p:spPr/>
        <p:txBody>
          <a:bodyPr/>
          <a:lstStyle/>
          <a:p>
            <a:fld id="{02A87B67-A20D-4AF5-B2F5-4C65B0C3416E}" type="slidenum">
              <a:rPr lang="en-US" smtClean="0"/>
              <a:t>5</a:t>
            </a:fld>
            <a:endParaRPr lang="en-US" dirty="0"/>
          </a:p>
        </p:txBody>
      </p:sp>
    </p:spTree>
    <p:extLst>
      <p:ext uri="{BB962C8B-B14F-4D97-AF65-F5344CB8AC3E}">
        <p14:creationId xmlns:p14="http://schemas.microsoft.com/office/powerpoint/2010/main" val="305651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was the first year of stabilizing poverty to 25.7% based on 2014 to 2017 U. S. Census Data</a:t>
            </a:r>
          </a:p>
          <a:p>
            <a:endParaRPr lang="en-US" dirty="0"/>
          </a:p>
          <a:p>
            <a:r>
              <a:rPr lang="en-US" dirty="0"/>
              <a:t>2020 poverty rate reduction to 21.79% based on 2016 to 2020 U. S. Census Data – this data includes COVID-19 impacts for 2019 and 2020. It also sets the new baseline for poverty reduction rate with the 2020 Census data that is now available. The poverty rate for Springfield has reduced by 4.0% over the past five years.</a:t>
            </a:r>
          </a:p>
          <a:p>
            <a:endParaRPr lang="en-US" dirty="0"/>
          </a:p>
          <a:p>
            <a:r>
              <a:rPr lang="en-US" dirty="0"/>
              <a:t>Results are from a community effort with private, public and social sectors</a:t>
            </a:r>
          </a:p>
          <a:p>
            <a:endParaRPr lang="en-US" dirty="0"/>
          </a:p>
          <a:p>
            <a:r>
              <a:rPr lang="en-US" dirty="0"/>
              <a:t>But what does this mean in terms of population and poverty rates?</a:t>
            </a:r>
          </a:p>
        </p:txBody>
      </p:sp>
      <p:sp>
        <p:nvSpPr>
          <p:cNvPr id="4" name="Slide Number Placeholder 3"/>
          <p:cNvSpPr>
            <a:spLocks noGrp="1"/>
          </p:cNvSpPr>
          <p:nvPr>
            <p:ph type="sldNum" sz="quarter" idx="5"/>
          </p:nvPr>
        </p:nvSpPr>
        <p:spPr/>
        <p:txBody>
          <a:bodyPr/>
          <a:lstStyle/>
          <a:p>
            <a:fld id="{02A87B67-A20D-4AF5-B2F5-4C65B0C3416E}" type="slidenum">
              <a:rPr lang="en-US" smtClean="0"/>
              <a:t>6</a:t>
            </a:fld>
            <a:endParaRPr lang="en-US" dirty="0"/>
          </a:p>
        </p:txBody>
      </p:sp>
    </p:spTree>
    <p:extLst>
      <p:ext uri="{BB962C8B-B14F-4D97-AF65-F5344CB8AC3E}">
        <p14:creationId xmlns:p14="http://schemas.microsoft.com/office/powerpoint/2010/main" val="24069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The percentages are hard to see. However, the color schemes tell the story! This slide represents the 169,176 people who registered as living in Springfield . Mo in the 2020 Census.</a:t>
            </a:r>
          </a:p>
          <a:p>
            <a:endParaRPr lang="en-US" baseline="0" dirty="0"/>
          </a:p>
          <a:p>
            <a:r>
              <a:rPr lang="en-US" baseline="0" dirty="0"/>
              <a:t>What is not included in this chart are the 12.5% of the population who identified with different types of disabilities or the 9,726 Veterans who reside in Springfield. These are populations that are considered as intersections within the population. We would not the needs of these populations just the populations of color if we did not disaggregate data.</a:t>
            </a:r>
          </a:p>
        </p:txBody>
      </p:sp>
      <p:sp>
        <p:nvSpPr>
          <p:cNvPr id="4" name="Slide Number Placeholder 3"/>
          <p:cNvSpPr>
            <a:spLocks noGrp="1"/>
          </p:cNvSpPr>
          <p:nvPr>
            <p:ph type="sldNum" sz="quarter" idx="10"/>
          </p:nvPr>
        </p:nvSpPr>
        <p:spPr/>
        <p:txBody>
          <a:bodyPr/>
          <a:lstStyle/>
          <a:p>
            <a:fld id="{5B14A60C-09AC-40BD-B083-D65A7F93E2D0}" type="slidenum">
              <a:rPr lang="en-US" smtClean="0"/>
              <a:pPr/>
              <a:t>7</a:t>
            </a:fld>
            <a:endParaRPr lang="en-US" dirty="0"/>
          </a:p>
        </p:txBody>
      </p:sp>
    </p:spTree>
    <p:extLst>
      <p:ext uri="{BB962C8B-B14F-4D97-AF65-F5344CB8AC3E}">
        <p14:creationId xmlns:p14="http://schemas.microsoft.com/office/powerpoint/2010/main" val="127934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 one-year U. S. Census chart takes us through 2020 and shows a slight poverty rate increase with 2019 data because of COVID-19 impacts.</a:t>
            </a:r>
          </a:p>
          <a:p>
            <a:endParaRPr lang="en-US" dirty="0"/>
          </a:p>
          <a:p>
            <a:r>
              <a:rPr lang="en-US" dirty="0"/>
              <a:t>The new US Census data just became available December 2021. We are in the process of reviewing the 2020 data now to complete Prosper Springfield’s Fourth Annual Report, entitled, “This is Us”!</a:t>
            </a:r>
          </a:p>
          <a:p>
            <a:endParaRPr lang="en-US" dirty="0"/>
          </a:p>
          <a:p>
            <a:r>
              <a:rPr lang="en-US" dirty="0"/>
              <a:t>The 2020/2021 Prosper Springfield Report will reflect the new poverty rate of 21.7% as the new baseline from the 2020 Census Reporting. </a:t>
            </a:r>
          </a:p>
          <a:p>
            <a:endParaRPr lang="en-US" dirty="0"/>
          </a:p>
          <a:p>
            <a:r>
              <a:rPr lang="en-US" dirty="0"/>
              <a:t>To dive deep into this work requires leaders to respond to this question:</a:t>
            </a:r>
          </a:p>
        </p:txBody>
      </p:sp>
      <p:sp>
        <p:nvSpPr>
          <p:cNvPr id="4" name="Slide Number Placeholder 3"/>
          <p:cNvSpPr>
            <a:spLocks noGrp="1"/>
          </p:cNvSpPr>
          <p:nvPr>
            <p:ph type="sldNum" sz="quarter" idx="5"/>
          </p:nvPr>
        </p:nvSpPr>
        <p:spPr/>
        <p:txBody>
          <a:bodyPr/>
          <a:lstStyle/>
          <a:p>
            <a:fld id="{02A87B67-A20D-4AF5-B2F5-4C65B0C3416E}" type="slidenum">
              <a:rPr lang="en-US" smtClean="0"/>
              <a:t>8</a:t>
            </a:fld>
            <a:endParaRPr lang="en-US" dirty="0"/>
          </a:p>
        </p:txBody>
      </p:sp>
    </p:spTree>
    <p:extLst>
      <p:ext uri="{BB962C8B-B14F-4D97-AF65-F5344CB8AC3E}">
        <p14:creationId xmlns:p14="http://schemas.microsoft.com/office/powerpoint/2010/main" val="426917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 different look at the data that should lead to further analysis to determine cause, effect and solutions. The green square placeholder is to add the percentage rate with populations with disabilities. </a:t>
            </a:r>
          </a:p>
        </p:txBody>
      </p:sp>
      <p:sp>
        <p:nvSpPr>
          <p:cNvPr id="4" name="Slide Number Placeholder 3"/>
          <p:cNvSpPr>
            <a:spLocks noGrp="1"/>
          </p:cNvSpPr>
          <p:nvPr>
            <p:ph type="sldNum" sz="quarter" idx="10"/>
          </p:nvPr>
        </p:nvSpPr>
        <p:spPr/>
        <p:txBody>
          <a:bodyPr/>
          <a:lstStyle/>
          <a:p>
            <a:fld id="{9A63ABFA-1C13-EA42-ACED-913321478FCE}" type="slidenum">
              <a:rPr lang="en-US" smtClean="0"/>
              <a:t>9</a:t>
            </a:fld>
            <a:endParaRPr lang="en-US" dirty="0"/>
          </a:p>
        </p:txBody>
      </p:sp>
    </p:spTree>
    <p:extLst>
      <p:ext uri="{BB962C8B-B14F-4D97-AF65-F5344CB8AC3E}">
        <p14:creationId xmlns:p14="http://schemas.microsoft.com/office/powerpoint/2010/main" val="336575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371483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390149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B5B355D-3ECF-4D0D-ACF2-1EF6E8158FC1}"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3064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113177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B5B355D-3ECF-4D0D-ACF2-1EF6E8158FC1}"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5664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2053803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3413408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128844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365635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eft Picture with Quot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608076"/>
            <a:ext cx="6036612" cy="5641848"/>
          </a:xfrm>
          <a:solidFill>
            <a:schemeClr val="bg1">
              <a:lumMod val="85000"/>
              <a:lumOff val="15000"/>
            </a:schemeClr>
          </a:solidFill>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dirty="0"/>
              <a:t>Click icon to add picture</a:t>
            </a:r>
            <a:endParaRPr dirty="0"/>
          </a:p>
        </p:txBody>
      </p:sp>
      <p:sp>
        <p:nvSpPr>
          <p:cNvPr id="4" name="Text Placeholder 3"/>
          <p:cNvSpPr>
            <a:spLocks noGrp="1"/>
          </p:cNvSpPr>
          <p:nvPr>
            <p:ph type="body" sz="half" idx="2"/>
          </p:nvPr>
        </p:nvSpPr>
        <p:spPr>
          <a:xfrm>
            <a:off x="6553319" y="1828800"/>
            <a:ext cx="5030511" cy="4038600"/>
          </a:xfrm>
        </p:spPr>
        <p:txBody>
          <a:bodyPr anchor="ctr">
            <a:normAutofit/>
          </a:bodyPr>
          <a:lstStyle>
            <a:lvl1pPr marL="96038" indent="-96038">
              <a:lnSpc>
                <a:spcPct val="110000"/>
              </a:lnSpc>
              <a:spcBef>
                <a:spcPts val="1350"/>
              </a:spcBef>
              <a:buNone/>
              <a:defRPr sz="2101" i="1">
                <a:solidFill>
                  <a:schemeClr val="accent2"/>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6" name="Date Placeholder 5"/>
          <p:cNvSpPr>
            <a:spLocks noGrp="1"/>
          </p:cNvSpPr>
          <p:nvPr>
            <p:ph type="dt" sz="half" idx="10"/>
          </p:nvPr>
        </p:nvSpPr>
        <p:spPr/>
        <p:txBody>
          <a:bodyPr/>
          <a:lstStyle/>
          <a:p>
            <a:fld id="{03F41C87-7AD9-4845-A077-840E4A0F3F06}" type="datetimeFigureOut">
              <a:rPr lang="en-US"/>
              <a:pPr/>
              <a:t>4/28/2022</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180214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358314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250905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204647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31531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253140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1621961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127496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E046CD-0D2F-4406-A12D-4C16E490B84B}"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B5B355D-3ECF-4D0D-ACF2-1EF6E8158FC1}" type="slidenum">
              <a:rPr lang="en-US" smtClean="0"/>
              <a:t>‹#›</a:t>
            </a:fld>
            <a:endParaRPr lang="en-US" dirty="0"/>
          </a:p>
        </p:txBody>
      </p:sp>
    </p:spTree>
    <p:extLst>
      <p:ext uri="{BB962C8B-B14F-4D97-AF65-F5344CB8AC3E}">
        <p14:creationId xmlns:p14="http://schemas.microsoft.com/office/powerpoint/2010/main" val="51641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E046CD-0D2F-4406-A12D-4C16E490B84B}" type="datetimeFigureOut">
              <a:rPr lang="en-US" smtClean="0"/>
              <a:t>4/28/2022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B5B355D-3ECF-4D0D-ACF2-1EF6E8158FC1}" type="slidenum">
              <a:rPr lang="en-US" smtClean="0"/>
              <a:t>‹#›</a:t>
            </a:fld>
            <a:endParaRPr lang="en-US" dirty="0"/>
          </a:p>
        </p:txBody>
      </p:sp>
    </p:spTree>
    <p:extLst>
      <p:ext uri="{BB962C8B-B14F-4D97-AF65-F5344CB8AC3E}">
        <p14:creationId xmlns:p14="http://schemas.microsoft.com/office/powerpoint/2010/main" val="8177081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ilwheaton.net/2016/12/help-me-obi-wan-kenobi-youre-my-only-hop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s://pixabay.com/en/question-mark-note-duplicate-211076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amp;ehk=qWbr"/><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EABB54F-9076-42E7-9BD1-1A3B8BABA348}"/>
              </a:ext>
            </a:extLst>
          </p:cNvPr>
          <p:cNvSpPr>
            <a:spLocks noGrp="1"/>
          </p:cNvSpPr>
          <p:nvPr>
            <p:ph type="title"/>
          </p:nvPr>
        </p:nvSpPr>
        <p:spPr/>
        <p:txBody>
          <a:bodyPr/>
          <a:lstStyle/>
          <a:p>
            <a:r>
              <a:rPr lang="en-US" dirty="0"/>
              <a:t>Get</a:t>
            </a:r>
          </a:p>
        </p:txBody>
      </p:sp>
      <p:sp>
        <p:nvSpPr>
          <p:cNvPr id="9" name="Content Placeholder 8">
            <a:extLst>
              <a:ext uri="{FF2B5EF4-FFF2-40B4-BE49-F238E27FC236}">
                <a16:creationId xmlns:a16="http://schemas.microsoft.com/office/drawing/2014/main" id="{C5F3AE1E-2EB3-4D80-BB13-8E93D93A418C}"/>
              </a:ext>
            </a:extLst>
          </p:cNvPr>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749" t="35114" r="6562" b="298"/>
          <a:stretch/>
        </p:blipFill>
        <p:spPr>
          <a:xfrm>
            <a:off x="0" y="-27295"/>
            <a:ext cx="12192000" cy="548639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784" r="6784"/>
          <a:stretch/>
        </p:blipFill>
        <p:spPr>
          <a:xfrm>
            <a:off x="1" y="5404466"/>
            <a:ext cx="12191999" cy="1680239"/>
          </a:xfrm>
          <a:prstGeom prst="rect">
            <a:avLst/>
          </a:prstGeom>
        </p:spPr>
      </p:pic>
      <p:pic>
        <p:nvPicPr>
          <p:cNvPr id="6" name="Picture 5">
            <a:extLst>
              <a:ext uri="{FF2B5EF4-FFF2-40B4-BE49-F238E27FC236}">
                <a16:creationId xmlns:a16="http://schemas.microsoft.com/office/drawing/2014/main" id="{67C96512-99EB-463C-A5F3-A70946FF5C0A}"/>
              </a:ext>
            </a:extLst>
          </p:cNvPr>
          <p:cNvPicPr>
            <a:picLocks noChangeAspect="1"/>
          </p:cNvPicPr>
          <p:nvPr/>
        </p:nvPicPr>
        <p:blipFill rotWithShape="1">
          <a:blip r:embed="rId5"/>
          <a:srcRect b="12293"/>
          <a:stretch/>
        </p:blipFill>
        <p:spPr>
          <a:xfrm>
            <a:off x="-129482" y="1037968"/>
            <a:ext cx="12192000" cy="6170305"/>
          </a:xfrm>
          <a:prstGeom prst="rect">
            <a:avLst/>
          </a:prstGeom>
        </p:spPr>
      </p:pic>
      <p:sp>
        <p:nvSpPr>
          <p:cNvPr id="7" name="TextBox 6">
            <a:extLst>
              <a:ext uri="{FF2B5EF4-FFF2-40B4-BE49-F238E27FC236}">
                <a16:creationId xmlns:a16="http://schemas.microsoft.com/office/drawing/2014/main" id="{23EAAEBF-B58F-421B-80BF-1B99D2E34281}"/>
              </a:ext>
            </a:extLst>
          </p:cNvPr>
          <p:cNvSpPr txBox="1"/>
          <p:nvPr/>
        </p:nvSpPr>
        <p:spPr>
          <a:xfrm>
            <a:off x="347846" y="1183129"/>
            <a:ext cx="11496308" cy="1938992"/>
          </a:xfrm>
          <a:prstGeom prst="rect">
            <a:avLst/>
          </a:prstGeom>
          <a:noFill/>
        </p:spPr>
        <p:txBody>
          <a:bodyPr wrap="square" rtlCol="0">
            <a:spAutoFit/>
          </a:bodyPr>
          <a:lstStyle/>
          <a:p>
            <a:pPr algn="ctr"/>
            <a:r>
              <a:rPr lang="en-US" sz="4400" b="1" dirty="0"/>
              <a:t>“Get Inspired to Have a Seat at the Table”</a:t>
            </a:r>
          </a:p>
          <a:p>
            <a:pPr algn="ctr"/>
            <a:endParaRPr lang="en-US" sz="4800" b="1" dirty="0"/>
          </a:p>
          <a:p>
            <a:pPr algn="ctr"/>
            <a:r>
              <a:rPr lang="en-US" sz="2800" dirty="0"/>
              <a:t>May 23, 2022</a:t>
            </a:r>
          </a:p>
        </p:txBody>
      </p:sp>
    </p:spTree>
    <p:extLst>
      <p:ext uri="{BB962C8B-B14F-4D97-AF65-F5344CB8AC3E}">
        <p14:creationId xmlns:p14="http://schemas.microsoft.com/office/powerpoint/2010/main" val="3390945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C7FBB7-17B0-4189-8D8A-FF7F00E75FE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36511" y="1160980"/>
            <a:ext cx="8718977" cy="5710929"/>
          </a:xfrm>
          <a:prstGeom prst="rect">
            <a:avLst/>
          </a:prstGeom>
        </p:spPr>
      </p:pic>
      <p:sp>
        <p:nvSpPr>
          <p:cNvPr id="4" name="Rectangle 3">
            <a:extLst>
              <a:ext uri="{FF2B5EF4-FFF2-40B4-BE49-F238E27FC236}">
                <a16:creationId xmlns:a16="http://schemas.microsoft.com/office/drawing/2014/main" id="{4283FCDB-4F68-E94E-B0CA-EBBB756B19ED}"/>
              </a:ext>
            </a:extLst>
          </p:cNvPr>
          <p:cNvSpPr/>
          <p:nvPr/>
        </p:nvSpPr>
        <p:spPr>
          <a:xfrm>
            <a:off x="0" y="0"/>
            <a:ext cx="12192000" cy="1160980"/>
          </a:xfrm>
          <a:prstGeom prst="rect">
            <a:avLst/>
          </a:prstGeom>
          <a:solidFill>
            <a:srgbClr val="3078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EA63DCE2-E271-B04E-9F0E-DF143E4CE863}"/>
              </a:ext>
            </a:extLst>
          </p:cNvPr>
          <p:cNvSpPr/>
          <p:nvPr/>
        </p:nvSpPr>
        <p:spPr>
          <a:xfrm rot="10800000" flipV="1">
            <a:off x="4113725" y="62458"/>
            <a:ext cx="2093603" cy="955445"/>
          </a:xfrm>
          <a:custGeom>
            <a:avLst/>
            <a:gdLst>
              <a:gd name="connsiteX0" fmla="*/ 3744097 w 3744097"/>
              <a:gd name="connsiteY0" fmla="*/ 77619 h 1574066"/>
              <a:gd name="connsiteX1" fmla="*/ 2619632 w 3744097"/>
              <a:gd name="connsiteY1" fmla="*/ 151759 h 1574066"/>
              <a:gd name="connsiteX2" fmla="*/ 1248032 w 3744097"/>
              <a:gd name="connsiteY2" fmla="*/ 1449219 h 1574066"/>
              <a:gd name="connsiteX3" fmla="*/ 0 w 3744097"/>
              <a:gd name="connsiteY3" fmla="*/ 1449219 h 1574066"/>
              <a:gd name="connsiteX0" fmla="*/ 3805880 w 3805880"/>
              <a:gd name="connsiteY0" fmla="*/ 77619 h 1598744"/>
              <a:gd name="connsiteX1" fmla="*/ 2681415 w 3805880"/>
              <a:gd name="connsiteY1" fmla="*/ 151759 h 1598744"/>
              <a:gd name="connsiteX2" fmla="*/ 1309815 w 3805880"/>
              <a:gd name="connsiteY2" fmla="*/ 1449219 h 1598744"/>
              <a:gd name="connsiteX3" fmla="*/ 0 w 3805880"/>
              <a:gd name="connsiteY3" fmla="*/ 1498646 h 1598744"/>
              <a:gd name="connsiteX0" fmla="*/ 3805880 w 3805880"/>
              <a:gd name="connsiteY0" fmla="*/ 70745 h 1548118"/>
              <a:gd name="connsiteX1" fmla="*/ 2681415 w 3805880"/>
              <a:gd name="connsiteY1" fmla="*/ 144885 h 1548118"/>
              <a:gd name="connsiteX2" fmla="*/ 1433382 w 3805880"/>
              <a:gd name="connsiteY2" fmla="*/ 1331134 h 1548118"/>
              <a:gd name="connsiteX3" fmla="*/ 0 w 3805880"/>
              <a:gd name="connsiteY3" fmla="*/ 1491772 h 1548118"/>
              <a:gd name="connsiteX0" fmla="*/ 3805880 w 3805880"/>
              <a:gd name="connsiteY0" fmla="*/ 29309 h 1501671"/>
              <a:gd name="connsiteX1" fmla="*/ 2607275 w 3805880"/>
              <a:gd name="connsiteY1" fmla="*/ 239373 h 1501671"/>
              <a:gd name="connsiteX2" fmla="*/ 1433382 w 3805880"/>
              <a:gd name="connsiteY2" fmla="*/ 1289698 h 1501671"/>
              <a:gd name="connsiteX3" fmla="*/ 0 w 3805880"/>
              <a:gd name="connsiteY3" fmla="*/ 1450336 h 1501671"/>
              <a:gd name="connsiteX0" fmla="*/ 3805880 w 3805880"/>
              <a:gd name="connsiteY0" fmla="*/ 46323 h 1521353"/>
              <a:gd name="connsiteX1" fmla="*/ 2780269 w 3805880"/>
              <a:gd name="connsiteY1" fmla="*/ 182247 h 1521353"/>
              <a:gd name="connsiteX2" fmla="*/ 1433382 w 3805880"/>
              <a:gd name="connsiteY2" fmla="*/ 1306712 h 1521353"/>
              <a:gd name="connsiteX3" fmla="*/ 0 w 3805880"/>
              <a:gd name="connsiteY3" fmla="*/ 1467350 h 1521353"/>
              <a:gd name="connsiteX0" fmla="*/ 3805880 w 3805880"/>
              <a:gd name="connsiteY0" fmla="*/ 32770 h 1507800"/>
              <a:gd name="connsiteX1" fmla="*/ 2780269 w 3805880"/>
              <a:gd name="connsiteY1" fmla="*/ 168694 h 1507800"/>
              <a:gd name="connsiteX2" fmla="*/ 1433382 w 3805880"/>
              <a:gd name="connsiteY2" fmla="*/ 1293159 h 1507800"/>
              <a:gd name="connsiteX3" fmla="*/ 0 w 3805880"/>
              <a:gd name="connsiteY3" fmla="*/ 1453797 h 1507800"/>
              <a:gd name="connsiteX0" fmla="*/ 3805880 w 3805880"/>
              <a:gd name="connsiteY0" fmla="*/ 16363 h 1486214"/>
              <a:gd name="connsiteX1" fmla="*/ 2706129 w 3805880"/>
              <a:gd name="connsiteY1" fmla="*/ 300568 h 1486214"/>
              <a:gd name="connsiteX2" fmla="*/ 1433382 w 3805880"/>
              <a:gd name="connsiteY2" fmla="*/ 1276752 h 1486214"/>
              <a:gd name="connsiteX3" fmla="*/ 0 w 3805880"/>
              <a:gd name="connsiteY3" fmla="*/ 1437390 h 1486214"/>
              <a:gd name="connsiteX0" fmla="*/ 3805880 w 3805880"/>
              <a:gd name="connsiteY0" fmla="*/ 22638 h 1492489"/>
              <a:gd name="connsiteX1" fmla="*/ 2706129 w 3805880"/>
              <a:gd name="connsiteY1" fmla="*/ 306843 h 1492489"/>
              <a:gd name="connsiteX2" fmla="*/ 1433382 w 3805880"/>
              <a:gd name="connsiteY2" fmla="*/ 1283027 h 1492489"/>
              <a:gd name="connsiteX3" fmla="*/ 0 w 3805880"/>
              <a:gd name="connsiteY3" fmla="*/ 1443665 h 1492489"/>
            </a:gdLst>
            <a:ahLst/>
            <a:cxnLst>
              <a:cxn ang="0">
                <a:pos x="connsiteX0" y="connsiteY0"/>
              </a:cxn>
              <a:cxn ang="0">
                <a:pos x="connsiteX1" y="connsiteY1"/>
              </a:cxn>
              <a:cxn ang="0">
                <a:pos x="connsiteX2" y="connsiteY2"/>
              </a:cxn>
              <a:cxn ang="0">
                <a:pos x="connsiteX3" y="connsiteY3"/>
              </a:cxn>
            </a:cxnLst>
            <a:rect l="l" t="t" r="r" b="b"/>
            <a:pathLst>
              <a:path w="3805880" h="1492489">
                <a:moveTo>
                  <a:pt x="3805880" y="22638"/>
                </a:moveTo>
                <a:cubicBezTo>
                  <a:pt x="3451653" y="-54592"/>
                  <a:pt x="3002691" y="72065"/>
                  <a:pt x="2706129" y="306843"/>
                </a:cubicBezTo>
                <a:cubicBezTo>
                  <a:pt x="2409567" y="541621"/>
                  <a:pt x="1884403" y="1093557"/>
                  <a:pt x="1433382" y="1283027"/>
                </a:cubicBezTo>
                <a:cubicBezTo>
                  <a:pt x="982361" y="1472497"/>
                  <a:pt x="405713" y="1551786"/>
                  <a:pt x="0" y="1443665"/>
                </a:cubicBezTo>
              </a:path>
            </a:pathLst>
          </a:custGeom>
          <a:noFill/>
          <a:ln w="38100">
            <a:solidFill>
              <a:srgbClr val="FFC0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b="1" dirty="0"/>
          </a:p>
        </p:txBody>
      </p:sp>
      <p:sp>
        <p:nvSpPr>
          <p:cNvPr id="6" name="Block Arc 5">
            <a:extLst>
              <a:ext uri="{FF2B5EF4-FFF2-40B4-BE49-F238E27FC236}">
                <a16:creationId xmlns:a16="http://schemas.microsoft.com/office/drawing/2014/main" id="{66CECCC9-C134-4745-A884-1927262557E8}"/>
              </a:ext>
            </a:extLst>
          </p:cNvPr>
          <p:cNvSpPr/>
          <p:nvPr/>
        </p:nvSpPr>
        <p:spPr>
          <a:xfrm rot="14365690">
            <a:off x="3529356" y="13128"/>
            <a:ext cx="1150240" cy="1208571"/>
          </a:xfrm>
          <a:prstGeom prst="blockArc">
            <a:avLst>
              <a:gd name="adj1" fmla="val 10130587"/>
              <a:gd name="adj2" fmla="val 2182271"/>
              <a:gd name="adj3" fmla="val 6616"/>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solidFill>
            </a:endParaRPr>
          </a:p>
        </p:txBody>
      </p:sp>
      <p:sp>
        <p:nvSpPr>
          <p:cNvPr id="7" name="TextBox 6">
            <a:extLst>
              <a:ext uri="{FF2B5EF4-FFF2-40B4-BE49-F238E27FC236}">
                <a16:creationId xmlns:a16="http://schemas.microsoft.com/office/drawing/2014/main" id="{EF019DFB-CFD5-054D-8525-CC30F9F2E98A}"/>
              </a:ext>
            </a:extLst>
          </p:cNvPr>
          <p:cNvSpPr txBox="1"/>
          <p:nvPr/>
        </p:nvSpPr>
        <p:spPr>
          <a:xfrm>
            <a:off x="735145" y="248462"/>
            <a:ext cx="10721707" cy="769441"/>
          </a:xfrm>
          <a:prstGeom prst="rect">
            <a:avLst/>
          </a:prstGeom>
          <a:noFill/>
        </p:spPr>
        <p:txBody>
          <a:bodyPr wrap="square" rtlCol="0">
            <a:spAutoFit/>
          </a:bodyPr>
          <a:lstStyle/>
          <a:p>
            <a:pPr algn="ctr"/>
            <a:r>
              <a:rPr lang="en-US" sz="4400" b="1" i="1" dirty="0">
                <a:solidFill>
                  <a:schemeClr val="bg1"/>
                </a:solidFill>
                <a:effectLst>
                  <a:outerShdw sx="1000" sy="1000" algn="ctr" rotWithShape="0">
                    <a:srgbClr val="000000"/>
                  </a:outerShdw>
                </a:effectLst>
                <a:latin typeface="+mj-lt"/>
                <a:cs typeface="Arial" panose="020B0604020202020204" pitchFamily="34" charset="0"/>
              </a:rPr>
              <a:t>EQUALITY VS EQUITY</a:t>
            </a:r>
            <a:endParaRPr lang="en-US" sz="4400" i="1" dirty="0">
              <a:effectLst>
                <a:outerShdw sx="1000" sy="1000" algn="ctr" rotWithShape="0">
                  <a:srgbClr val="000000"/>
                </a:outerShdw>
              </a:effectLst>
              <a:latin typeface="+mj-lt"/>
            </a:endParaRPr>
          </a:p>
        </p:txBody>
      </p:sp>
    </p:spTree>
    <p:extLst>
      <p:ext uri="{BB962C8B-B14F-4D97-AF65-F5344CB8AC3E}">
        <p14:creationId xmlns:p14="http://schemas.microsoft.com/office/powerpoint/2010/main" val="201921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0DB6721-AFE0-41B1-B38F-4927EA7FA7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6045" y="258792"/>
            <a:ext cx="11611155" cy="639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69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EABB54F-9076-42E7-9BD1-1A3B8BABA348}"/>
              </a:ext>
            </a:extLst>
          </p:cNvPr>
          <p:cNvSpPr>
            <a:spLocks noGrp="1"/>
          </p:cNvSpPr>
          <p:nvPr>
            <p:ph type="title"/>
          </p:nvPr>
        </p:nvSpPr>
        <p:spPr/>
        <p:txBody>
          <a:bodyPr/>
          <a:lstStyle/>
          <a:p>
            <a:endParaRPr lang="en-US" dirty="0"/>
          </a:p>
        </p:txBody>
      </p:sp>
      <p:sp>
        <p:nvSpPr>
          <p:cNvPr id="9" name="Content Placeholder 8">
            <a:extLst>
              <a:ext uri="{FF2B5EF4-FFF2-40B4-BE49-F238E27FC236}">
                <a16:creationId xmlns:a16="http://schemas.microsoft.com/office/drawing/2014/main" id="{C5F3AE1E-2EB3-4D80-BB13-8E93D93A418C}"/>
              </a:ext>
            </a:extLst>
          </p:cNvPr>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749" t="35114" r="6562" b="298"/>
          <a:stretch/>
        </p:blipFill>
        <p:spPr>
          <a:xfrm>
            <a:off x="0" y="-27295"/>
            <a:ext cx="12192000" cy="5486399"/>
          </a:xfrm>
          <a:prstGeom prst="rect">
            <a:avLst/>
          </a:prstGeom>
        </p:spPr>
      </p:pic>
      <p:pic>
        <p:nvPicPr>
          <p:cNvPr id="6" name="Picture 5">
            <a:extLst>
              <a:ext uri="{FF2B5EF4-FFF2-40B4-BE49-F238E27FC236}">
                <a16:creationId xmlns:a16="http://schemas.microsoft.com/office/drawing/2014/main" id="{67C96512-99EB-463C-A5F3-A70946FF5C0A}"/>
              </a:ext>
            </a:extLst>
          </p:cNvPr>
          <p:cNvPicPr>
            <a:picLocks noChangeAspect="1"/>
          </p:cNvPicPr>
          <p:nvPr/>
        </p:nvPicPr>
        <p:blipFill rotWithShape="1">
          <a:blip r:embed="rId4"/>
          <a:srcRect b="12293"/>
          <a:stretch/>
        </p:blipFill>
        <p:spPr>
          <a:xfrm>
            <a:off x="0" y="946778"/>
            <a:ext cx="12192000" cy="6170305"/>
          </a:xfrm>
          <a:prstGeom prst="rect">
            <a:avLst/>
          </a:prstGeom>
        </p:spPr>
      </p:pic>
      <p:sp>
        <p:nvSpPr>
          <p:cNvPr id="7" name="TextBox 6">
            <a:extLst>
              <a:ext uri="{FF2B5EF4-FFF2-40B4-BE49-F238E27FC236}">
                <a16:creationId xmlns:a16="http://schemas.microsoft.com/office/drawing/2014/main" id="{23EAAEBF-B58F-421B-80BF-1B99D2E34281}"/>
              </a:ext>
            </a:extLst>
          </p:cNvPr>
          <p:cNvSpPr txBox="1"/>
          <p:nvPr/>
        </p:nvSpPr>
        <p:spPr>
          <a:xfrm>
            <a:off x="347846" y="1630768"/>
            <a:ext cx="11496308" cy="1754326"/>
          </a:xfrm>
          <a:prstGeom prst="rect">
            <a:avLst/>
          </a:prstGeom>
          <a:noFill/>
        </p:spPr>
        <p:txBody>
          <a:bodyPr wrap="square" rtlCol="0">
            <a:spAutoFit/>
          </a:bodyPr>
          <a:lstStyle/>
          <a:p>
            <a:pPr algn="ctr"/>
            <a:r>
              <a:rPr lang="en-US" sz="3600" b="1" dirty="0"/>
              <a:t>What policies and practices cause barriers for individuals with disabilities to have the same level of access and inclusion as others?</a:t>
            </a:r>
            <a:endParaRPr lang="en-US" sz="2800" dirty="0"/>
          </a:p>
        </p:txBody>
      </p:sp>
    </p:spTree>
    <p:extLst>
      <p:ext uri="{BB962C8B-B14F-4D97-AF65-F5344CB8AC3E}">
        <p14:creationId xmlns:p14="http://schemas.microsoft.com/office/powerpoint/2010/main" val="144130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EABB54F-9076-42E7-9BD1-1A3B8BABA348}"/>
              </a:ext>
            </a:extLst>
          </p:cNvPr>
          <p:cNvSpPr>
            <a:spLocks noGrp="1"/>
          </p:cNvSpPr>
          <p:nvPr>
            <p:ph type="title"/>
          </p:nvPr>
        </p:nvSpPr>
        <p:spPr>
          <a:xfrm>
            <a:off x="1857698" y="2032780"/>
            <a:ext cx="9918291" cy="1280890"/>
          </a:xfrm>
        </p:spPr>
        <p:txBody>
          <a:bodyPr>
            <a:normAutofit/>
          </a:bodyPr>
          <a:lstStyle/>
          <a:p>
            <a:pPr algn="l"/>
            <a:r>
              <a:rPr lang="en-US" sz="4400" b="1" dirty="0"/>
              <a:t>How to Address “Real Life Issues”</a:t>
            </a:r>
          </a:p>
        </p:txBody>
      </p:sp>
    </p:spTree>
    <p:extLst>
      <p:ext uri="{BB962C8B-B14F-4D97-AF65-F5344CB8AC3E}">
        <p14:creationId xmlns:p14="http://schemas.microsoft.com/office/powerpoint/2010/main" val="152531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C052-AE10-4FE4-BA3A-28ED76C349D5}"/>
              </a:ext>
            </a:extLst>
          </p:cNvPr>
          <p:cNvSpPr>
            <a:spLocks noGrp="1"/>
          </p:cNvSpPr>
          <p:nvPr>
            <p:ph type="title"/>
          </p:nvPr>
        </p:nvSpPr>
        <p:spPr>
          <a:xfrm>
            <a:off x="452533" y="201845"/>
            <a:ext cx="11286308" cy="1596177"/>
          </a:xfrm>
        </p:spPr>
        <p:txBody>
          <a:bodyPr>
            <a:normAutofit fontScale="90000"/>
          </a:bodyPr>
          <a:lstStyle/>
          <a:p>
            <a:pPr algn="ctr"/>
            <a:br>
              <a:rPr lang="en-US" b="1" dirty="0">
                <a:solidFill>
                  <a:srgbClr val="B40439"/>
                </a:solidFill>
              </a:rPr>
            </a:br>
            <a:r>
              <a:rPr lang="en-US" b="1" dirty="0">
                <a:solidFill>
                  <a:srgbClr val="B40439"/>
                </a:solidFill>
              </a:rPr>
              <a:t>Missouri Department of Higher Education &amp; </a:t>
            </a:r>
            <a:br>
              <a:rPr lang="en-US" b="1" dirty="0">
                <a:solidFill>
                  <a:srgbClr val="B40439"/>
                </a:solidFill>
              </a:rPr>
            </a:br>
            <a:r>
              <a:rPr lang="en-US" b="1" dirty="0">
                <a:solidFill>
                  <a:srgbClr val="B40439"/>
                </a:solidFill>
              </a:rPr>
              <a:t>Workforce Development</a:t>
            </a:r>
            <a:endParaRPr lang="en-US" b="1" dirty="0"/>
          </a:p>
        </p:txBody>
      </p:sp>
      <p:sp>
        <p:nvSpPr>
          <p:cNvPr id="3" name="Content Placeholder 2">
            <a:extLst>
              <a:ext uri="{FF2B5EF4-FFF2-40B4-BE49-F238E27FC236}">
                <a16:creationId xmlns:a16="http://schemas.microsoft.com/office/drawing/2014/main" id="{A617188A-5543-4949-A1ED-864C0509AC18}"/>
              </a:ext>
            </a:extLst>
          </p:cNvPr>
          <p:cNvSpPr>
            <a:spLocks noGrp="1"/>
          </p:cNvSpPr>
          <p:nvPr>
            <p:ph sz="quarter" idx="13"/>
          </p:nvPr>
        </p:nvSpPr>
        <p:spPr>
          <a:xfrm>
            <a:off x="913774" y="1909892"/>
            <a:ext cx="10363826" cy="3424107"/>
          </a:xfrm>
        </p:spPr>
        <p:txBody>
          <a:bodyPr>
            <a:noAutofit/>
          </a:bodyPr>
          <a:lstStyle/>
          <a:p>
            <a:pPr marL="0" indent="0">
              <a:buNone/>
            </a:pPr>
            <a:r>
              <a:rPr lang="en-US" sz="3200" dirty="0"/>
              <a:t>“Best in the Midwest in Educational Attainment and Workforce Participation by 2030.”</a:t>
            </a:r>
          </a:p>
          <a:p>
            <a:pPr marL="0" indent="0">
              <a:buNone/>
            </a:pPr>
            <a:endParaRPr lang="en-US" sz="3200" dirty="0"/>
          </a:p>
          <a:p>
            <a:pPr>
              <a:buFont typeface="Arial" panose="020B0604020202020204" pitchFamily="34" charset="0"/>
              <a:buChar char="•"/>
            </a:pPr>
            <a:r>
              <a:rPr lang="en-US" sz="3200" dirty="0"/>
              <a:t>  Educational Attainment w/Equity Targets</a:t>
            </a:r>
          </a:p>
          <a:p>
            <a:pPr>
              <a:buFont typeface="Arial" panose="020B0604020202020204" pitchFamily="34" charset="0"/>
              <a:buChar char="•"/>
            </a:pPr>
            <a:r>
              <a:rPr lang="en-US" sz="3200" dirty="0"/>
              <a:t>  Labor Force Participation w/Equity Targets</a:t>
            </a:r>
          </a:p>
          <a:p>
            <a:pPr>
              <a:buFont typeface="Arial" panose="020B0604020202020204" pitchFamily="34" charset="0"/>
              <a:buChar char="•"/>
            </a:pPr>
            <a:r>
              <a:rPr lang="en-US" sz="3200" dirty="0"/>
              <a:t>  Measurable Indicators</a:t>
            </a:r>
          </a:p>
          <a:p>
            <a:endParaRPr lang="en-US" sz="3200" dirty="0"/>
          </a:p>
          <a:p>
            <a:endParaRPr lang="en-US" sz="3200" dirty="0"/>
          </a:p>
          <a:p>
            <a:endParaRPr lang="en-US" sz="3200" dirty="0"/>
          </a:p>
          <a:p>
            <a:pPr marL="0" indent="0">
              <a:buNone/>
            </a:pPr>
            <a:r>
              <a:rPr lang="en-US" sz="3200" dirty="0"/>
              <a:t>  </a:t>
            </a:r>
          </a:p>
        </p:txBody>
      </p:sp>
      <p:pic>
        <p:nvPicPr>
          <p:cNvPr id="6" name="Picture 5" descr="Text, logo&#10;&#10;Description automatically generated">
            <a:extLst>
              <a:ext uri="{FF2B5EF4-FFF2-40B4-BE49-F238E27FC236}">
                <a16:creationId xmlns:a16="http://schemas.microsoft.com/office/drawing/2014/main" id="{58F6CFF7-3ECC-424E-A615-5DBE3A12C68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87946" y="5659395"/>
            <a:ext cx="3150895" cy="924548"/>
          </a:xfrm>
          <a:prstGeom prst="rect">
            <a:avLst/>
          </a:prstGeom>
        </p:spPr>
      </p:pic>
    </p:spTree>
    <p:extLst>
      <p:ext uri="{BB962C8B-B14F-4D97-AF65-F5344CB8AC3E}">
        <p14:creationId xmlns:p14="http://schemas.microsoft.com/office/powerpoint/2010/main" val="719384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EABB54F-9076-42E7-9BD1-1A3B8BABA348}"/>
              </a:ext>
            </a:extLst>
          </p:cNvPr>
          <p:cNvSpPr>
            <a:spLocks noGrp="1"/>
          </p:cNvSpPr>
          <p:nvPr>
            <p:ph type="title"/>
          </p:nvPr>
        </p:nvSpPr>
        <p:spPr>
          <a:xfrm>
            <a:off x="1857698" y="210066"/>
            <a:ext cx="9918291" cy="5758248"/>
          </a:xfrm>
        </p:spPr>
        <p:txBody>
          <a:bodyPr>
            <a:normAutofit fontScale="90000"/>
          </a:bodyPr>
          <a:lstStyle/>
          <a:p>
            <a:br>
              <a:rPr lang="en-US" sz="4000" b="0" i="0" dirty="0">
                <a:solidFill>
                  <a:srgbClr val="666666"/>
                </a:solidFill>
                <a:effectLst/>
                <a:latin typeface="+mn-lt"/>
              </a:rPr>
            </a:br>
            <a:r>
              <a:rPr lang="en-US" sz="4000" b="1" i="0" u="sng" dirty="0">
                <a:solidFill>
                  <a:srgbClr val="666666"/>
                </a:solidFill>
                <a:effectLst/>
                <a:latin typeface="+mn-lt"/>
              </a:rPr>
              <a:t>BEST IN MIDWEST TARGETS</a:t>
            </a:r>
            <a:r>
              <a:rPr lang="en-US" sz="4000" b="1" i="0" dirty="0">
                <a:solidFill>
                  <a:srgbClr val="666666"/>
                </a:solidFill>
                <a:effectLst/>
                <a:latin typeface="+mn-lt"/>
              </a:rPr>
              <a:t>:</a:t>
            </a:r>
            <a:br>
              <a:rPr lang="en-US" sz="4000" b="1" i="0" dirty="0">
                <a:solidFill>
                  <a:srgbClr val="666666"/>
                </a:solidFill>
                <a:effectLst/>
                <a:latin typeface="+mn-lt"/>
              </a:rPr>
            </a:br>
            <a:r>
              <a:rPr lang="en-US" sz="4000" b="0" i="0" dirty="0">
                <a:solidFill>
                  <a:srgbClr val="666666"/>
                </a:solidFill>
                <a:effectLst/>
                <a:latin typeface="+mn-lt"/>
              </a:rPr>
              <a:t>60% Educational Attainment</a:t>
            </a:r>
            <a:br>
              <a:rPr lang="en-US" sz="4000" b="0" i="0" dirty="0">
                <a:solidFill>
                  <a:srgbClr val="666666"/>
                </a:solidFill>
                <a:effectLst/>
                <a:latin typeface="+mn-lt"/>
              </a:rPr>
            </a:br>
            <a:r>
              <a:rPr lang="en-US" sz="4000" b="0" i="0" dirty="0">
                <a:solidFill>
                  <a:srgbClr val="666666"/>
                </a:solidFill>
                <a:effectLst/>
                <a:latin typeface="+mn-lt"/>
              </a:rPr>
              <a:t>70% Labor Force Participation</a:t>
            </a:r>
            <a:br>
              <a:rPr lang="en-US" sz="4000" b="0" i="0" dirty="0">
                <a:solidFill>
                  <a:srgbClr val="666666"/>
                </a:solidFill>
                <a:effectLst/>
                <a:latin typeface="+mn-lt"/>
              </a:rPr>
            </a:br>
            <a:br>
              <a:rPr lang="en-US" sz="4000" b="0" i="0" dirty="0">
                <a:solidFill>
                  <a:srgbClr val="666666"/>
                </a:solidFill>
                <a:effectLst/>
                <a:latin typeface="+mn-lt"/>
              </a:rPr>
            </a:br>
            <a:br>
              <a:rPr lang="en-US" sz="4000" b="0" i="0" dirty="0">
                <a:solidFill>
                  <a:srgbClr val="666666"/>
                </a:solidFill>
                <a:effectLst/>
                <a:latin typeface="+mn-lt"/>
              </a:rPr>
            </a:br>
            <a:r>
              <a:rPr lang="en-US" sz="4000" b="1" i="0" u="sng" dirty="0">
                <a:solidFill>
                  <a:srgbClr val="666666"/>
                </a:solidFill>
                <a:effectLst/>
                <a:latin typeface="+mn-lt"/>
              </a:rPr>
              <a:t>EQUITY TARGETS:</a:t>
            </a:r>
            <a:br>
              <a:rPr lang="en-US" sz="4000" b="1" i="0" u="sng" dirty="0">
                <a:solidFill>
                  <a:srgbClr val="666666"/>
                </a:solidFill>
                <a:effectLst/>
                <a:latin typeface="+mn-lt"/>
              </a:rPr>
            </a:br>
            <a:r>
              <a:rPr lang="en-US" sz="4000" b="0" i="0" dirty="0">
                <a:solidFill>
                  <a:srgbClr val="666666"/>
                </a:solidFill>
                <a:effectLst/>
                <a:latin typeface="+mn-lt"/>
              </a:rPr>
              <a:t>60% Educational Attainment for all Groups</a:t>
            </a:r>
            <a:br>
              <a:rPr lang="en-US" sz="4000" b="0" i="0" dirty="0">
                <a:solidFill>
                  <a:srgbClr val="666666"/>
                </a:solidFill>
                <a:effectLst/>
                <a:latin typeface="+mn-lt"/>
              </a:rPr>
            </a:br>
            <a:r>
              <a:rPr lang="en-US" sz="4000" b="0" i="0" dirty="0">
                <a:solidFill>
                  <a:srgbClr val="666666"/>
                </a:solidFill>
                <a:effectLst/>
                <a:latin typeface="+mn-lt"/>
              </a:rPr>
              <a:t>70% Participation and/or Employment for all groups</a:t>
            </a:r>
            <a:endParaRPr lang="en-US" sz="4000" b="1" dirty="0">
              <a:latin typeface="+mn-lt"/>
            </a:endParaRPr>
          </a:p>
        </p:txBody>
      </p:sp>
    </p:spTree>
    <p:extLst>
      <p:ext uri="{BB962C8B-B14F-4D97-AF65-F5344CB8AC3E}">
        <p14:creationId xmlns:p14="http://schemas.microsoft.com/office/powerpoint/2010/main" val="138922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EABB54F-9076-42E7-9BD1-1A3B8BABA348}"/>
              </a:ext>
            </a:extLst>
          </p:cNvPr>
          <p:cNvSpPr>
            <a:spLocks noGrp="1"/>
          </p:cNvSpPr>
          <p:nvPr>
            <p:ph type="title"/>
          </p:nvPr>
        </p:nvSpPr>
        <p:spPr>
          <a:xfrm>
            <a:off x="1870055" y="704336"/>
            <a:ext cx="9918291" cy="5758248"/>
          </a:xfrm>
        </p:spPr>
        <p:txBody>
          <a:bodyPr>
            <a:normAutofit/>
          </a:bodyPr>
          <a:lstStyle/>
          <a:p>
            <a:pPr algn="ctr"/>
            <a:r>
              <a:rPr lang="en-US" sz="4000" b="1" i="0" dirty="0">
                <a:solidFill>
                  <a:srgbClr val="666666"/>
                </a:solidFill>
                <a:effectLst/>
                <a:latin typeface="+mn-lt"/>
              </a:rPr>
              <a:t>Collective Impact Model</a:t>
            </a:r>
            <a:br>
              <a:rPr lang="en-US" sz="4000" b="0" i="0" dirty="0">
                <a:solidFill>
                  <a:srgbClr val="666666"/>
                </a:solidFill>
                <a:effectLst/>
                <a:latin typeface="+mn-lt"/>
              </a:rPr>
            </a:br>
            <a:endParaRPr lang="en-US" sz="4000" b="1" dirty="0">
              <a:latin typeface="+mn-lt"/>
            </a:endParaRPr>
          </a:p>
        </p:txBody>
      </p:sp>
      <p:pic>
        <p:nvPicPr>
          <p:cNvPr id="3" name="Picture 2">
            <a:extLst>
              <a:ext uri="{FF2B5EF4-FFF2-40B4-BE49-F238E27FC236}">
                <a16:creationId xmlns:a16="http://schemas.microsoft.com/office/drawing/2014/main" id="{AD6EF8C1-7D54-4F67-A33E-EF436B858BC2}"/>
              </a:ext>
            </a:extLst>
          </p:cNvPr>
          <p:cNvPicPr>
            <a:picLocks noChangeAspect="1"/>
          </p:cNvPicPr>
          <p:nvPr/>
        </p:nvPicPr>
        <p:blipFill>
          <a:blip r:embed="rId3"/>
          <a:stretch>
            <a:fillRect/>
          </a:stretch>
        </p:blipFill>
        <p:spPr>
          <a:xfrm>
            <a:off x="3620529" y="1557613"/>
            <a:ext cx="6415554" cy="4781404"/>
          </a:xfrm>
          <a:prstGeom prst="rect">
            <a:avLst/>
          </a:prstGeom>
        </p:spPr>
      </p:pic>
    </p:spTree>
    <p:extLst>
      <p:ext uri="{BB962C8B-B14F-4D97-AF65-F5344CB8AC3E}">
        <p14:creationId xmlns:p14="http://schemas.microsoft.com/office/powerpoint/2010/main" val="274321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05"/>
            <a:ext cx="10515600" cy="1104439"/>
          </a:xfrm>
        </p:spPr>
        <p:txBody>
          <a:bodyPr>
            <a:normAutofit fontScale="90000"/>
          </a:bodyPr>
          <a:lstStyle/>
          <a:p>
            <a:pPr algn="ctr"/>
            <a:r>
              <a:rPr lang="en-US" sz="4800" b="1" i="1" dirty="0">
                <a:solidFill>
                  <a:srgbClr val="3078BA"/>
                </a:solidFill>
                <a:cs typeface="Arial" panose="020B0604020202020204" pitchFamily="34" charset="0"/>
              </a:rPr>
              <a:t>Mayor’s Initiative on Equity and Equality</a:t>
            </a:r>
          </a:p>
        </p:txBody>
      </p:sp>
      <p:sp>
        <p:nvSpPr>
          <p:cNvPr id="4" name="TextBox 3">
            <a:extLst>
              <a:ext uri="{FF2B5EF4-FFF2-40B4-BE49-F238E27FC236}">
                <a16:creationId xmlns:a16="http://schemas.microsoft.com/office/drawing/2014/main" id="{DD1C03BB-8B7B-4FFB-9602-28E5A0C926EA}"/>
              </a:ext>
            </a:extLst>
          </p:cNvPr>
          <p:cNvSpPr txBox="1"/>
          <p:nvPr/>
        </p:nvSpPr>
        <p:spPr>
          <a:xfrm>
            <a:off x="1977080" y="1305342"/>
            <a:ext cx="9672375" cy="5016758"/>
          </a:xfrm>
          <a:prstGeom prst="rect">
            <a:avLst/>
          </a:prstGeom>
          <a:noFill/>
        </p:spPr>
        <p:txBody>
          <a:bodyPr wrap="square">
            <a:spAutoFit/>
          </a:bodyPr>
          <a:lstStyle/>
          <a:p>
            <a:pPr marL="0" marR="0">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Charge:</a:t>
            </a:r>
            <a:r>
              <a:rPr lang="en-US" sz="3200" b="1" dirty="0">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Develop guiding principles to improve equitable access to opportunities, recognizing the inherent dignity, value and worth of each individual. </a:t>
            </a:r>
          </a:p>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Deliverable:</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Guiding principles that will be applied to make Springfield more inclusive and improve equitable access to opportunities to all.</a:t>
            </a:r>
          </a:p>
        </p:txBody>
      </p:sp>
    </p:spTree>
    <p:extLst>
      <p:ext uri="{BB962C8B-B14F-4D97-AF65-F5344CB8AC3E}">
        <p14:creationId xmlns:p14="http://schemas.microsoft.com/office/powerpoint/2010/main" val="2379659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686"/>
            <a:ext cx="11353800" cy="1104439"/>
          </a:xfrm>
        </p:spPr>
        <p:txBody>
          <a:bodyPr>
            <a:normAutofit/>
          </a:bodyPr>
          <a:lstStyle/>
          <a:p>
            <a:pPr algn="ctr"/>
            <a:r>
              <a:rPr lang="en-US" sz="4000" b="1" i="1" dirty="0">
                <a:solidFill>
                  <a:srgbClr val="3078BA"/>
                </a:solidFill>
                <a:cs typeface="Arial" panose="020B0604020202020204" pitchFamily="34" charset="0"/>
              </a:rPr>
              <a:t>Mayor’s Initiative on Equality and Equality</a:t>
            </a:r>
          </a:p>
        </p:txBody>
      </p:sp>
      <p:sp>
        <p:nvSpPr>
          <p:cNvPr id="3" name="TextBox 2">
            <a:extLst>
              <a:ext uri="{FF2B5EF4-FFF2-40B4-BE49-F238E27FC236}">
                <a16:creationId xmlns:a16="http://schemas.microsoft.com/office/drawing/2014/main" id="{578CB1C4-1147-4C1B-BA02-731C9A3F9D06}"/>
              </a:ext>
            </a:extLst>
          </p:cNvPr>
          <p:cNvSpPr txBox="1"/>
          <p:nvPr/>
        </p:nvSpPr>
        <p:spPr>
          <a:xfrm>
            <a:off x="1640016" y="1424803"/>
            <a:ext cx="9320084" cy="4524315"/>
          </a:xfrm>
          <a:prstGeom prst="rect">
            <a:avLst/>
          </a:prstGeom>
          <a:noFill/>
        </p:spPr>
        <p:txBody>
          <a:bodyPr wrap="square" rtlCol="0">
            <a:spAutoFit/>
          </a:bodyPr>
          <a:lstStyle/>
          <a:p>
            <a:r>
              <a:rPr lang="en-US" sz="3600" b="1" dirty="0"/>
              <a:t>Five Pillars of Change: </a:t>
            </a:r>
          </a:p>
          <a:p>
            <a:endParaRPr lang="en-US" sz="3600" b="1" dirty="0"/>
          </a:p>
          <a:p>
            <a:pPr marL="571500" indent="-571500">
              <a:buFont typeface="Wingdings" panose="05000000000000000000" pitchFamily="2" charset="2"/>
              <a:buChar char="v"/>
            </a:pPr>
            <a:r>
              <a:rPr lang="en-US" sz="3600" dirty="0"/>
              <a:t>Dialogue and Understanding</a:t>
            </a:r>
          </a:p>
          <a:p>
            <a:pPr marL="571500" indent="-571500">
              <a:buFont typeface="Wingdings" panose="05000000000000000000" pitchFamily="2" charset="2"/>
              <a:buChar char="v"/>
            </a:pPr>
            <a:r>
              <a:rPr lang="en-US" sz="3600" dirty="0"/>
              <a:t>Cultural Consciousness</a:t>
            </a:r>
          </a:p>
          <a:p>
            <a:pPr marL="571500" indent="-571500">
              <a:buFont typeface="Wingdings" panose="05000000000000000000" pitchFamily="2" charset="2"/>
              <a:buChar char="v"/>
            </a:pPr>
            <a:r>
              <a:rPr lang="en-US" sz="3600" dirty="0"/>
              <a:t>Advocacy and Partnerships</a:t>
            </a:r>
          </a:p>
          <a:p>
            <a:pPr marL="571500" indent="-571500">
              <a:buFont typeface="Wingdings" panose="05000000000000000000" pitchFamily="2" charset="2"/>
              <a:buChar char="v"/>
            </a:pPr>
            <a:r>
              <a:rPr lang="en-US" sz="3600" dirty="0"/>
              <a:t>Structural and Systemic Barriers</a:t>
            </a:r>
          </a:p>
          <a:p>
            <a:pPr marL="571500" indent="-571500">
              <a:buFont typeface="Wingdings" panose="05000000000000000000" pitchFamily="2" charset="2"/>
              <a:buChar char="v"/>
            </a:pPr>
            <a:r>
              <a:rPr lang="en-US" sz="3600" dirty="0"/>
              <a:t>Personal and Organizational Accountability</a:t>
            </a:r>
          </a:p>
        </p:txBody>
      </p:sp>
    </p:spTree>
    <p:extLst>
      <p:ext uri="{BB962C8B-B14F-4D97-AF65-F5344CB8AC3E}">
        <p14:creationId xmlns:p14="http://schemas.microsoft.com/office/powerpoint/2010/main" val="97291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AD47C9-9A97-4EAC-B220-4B03713BB0F3}"/>
              </a:ext>
            </a:extLst>
          </p:cNvPr>
          <p:cNvSpPr>
            <a:spLocks noGrp="1"/>
          </p:cNvSpPr>
          <p:nvPr>
            <p:ph idx="1"/>
          </p:nvPr>
        </p:nvSpPr>
        <p:spPr>
          <a:xfrm>
            <a:off x="5294617" y="365186"/>
            <a:ext cx="6109762" cy="3948022"/>
          </a:xfrm>
        </p:spPr>
        <p:txBody>
          <a:bodyPr>
            <a:normAutofit fontScale="85000" lnSpcReduction="10000"/>
          </a:bodyPr>
          <a:lstStyle/>
          <a:p>
            <a:pPr marL="0" indent="0">
              <a:buNone/>
            </a:pPr>
            <a:endParaRPr lang="en-US" dirty="0"/>
          </a:p>
          <a:p>
            <a:pPr marL="514350" indent="-514350">
              <a:buAutoNum type="arabicPeriod"/>
            </a:pPr>
            <a:r>
              <a:rPr lang="en-US" sz="3200" dirty="0"/>
              <a:t>Clarity in Language, Goals, and Measures</a:t>
            </a:r>
          </a:p>
          <a:p>
            <a:pPr marL="514350" indent="-514350">
              <a:buAutoNum type="arabicPeriod"/>
            </a:pPr>
            <a:r>
              <a:rPr lang="en-US" sz="3200" dirty="0"/>
              <a:t>Equity Mindedness</a:t>
            </a:r>
          </a:p>
          <a:p>
            <a:pPr marL="514350" indent="-514350">
              <a:buAutoNum type="arabicPeriod"/>
            </a:pPr>
            <a:r>
              <a:rPr lang="en-US" sz="3200" dirty="0"/>
              <a:t>Equitable Practices and Policies</a:t>
            </a:r>
          </a:p>
          <a:p>
            <a:pPr marL="514350" indent="-514350">
              <a:buAutoNum type="arabicPeriod"/>
            </a:pPr>
            <a:r>
              <a:rPr lang="en-US" sz="3200" dirty="0"/>
              <a:t>Continued Process of Learning</a:t>
            </a:r>
          </a:p>
          <a:p>
            <a:pPr marL="514350" indent="-514350">
              <a:buAutoNum type="arabicPeriod"/>
            </a:pPr>
            <a:r>
              <a:rPr lang="en-US" sz="3200" dirty="0"/>
              <a:t>Pervasive System-Wide Principle</a:t>
            </a:r>
          </a:p>
          <a:p>
            <a:pPr marL="514350" indent="-514350">
              <a:buAutoNum type="arabicPeriod"/>
            </a:pPr>
            <a:endParaRPr lang="en-US" dirty="0"/>
          </a:p>
        </p:txBody>
      </p:sp>
      <p:sp>
        <p:nvSpPr>
          <p:cNvPr id="5" name="Title 1">
            <a:extLst>
              <a:ext uri="{FF2B5EF4-FFF2-40B4-BE49-F238E27FC236}">
                <a16:creationId xmlns:a16="http://schemas.microsoft.com/office/drawing/2014/main" id="{4331952E-4E30-44E8-8235-4B111A3BB2BD}"/>
              </a:ext>
            </a:extLst>
          </p:cNvPr>
          <p:cNvSpPr txBox="1">
            <a:spLocks/>
          </p:cNvSpPr>
          <p:nvPr/>
        </p:nvSpPr>
        <p:spPr>
          <a:xfrm>
            <a:off x="1824062" y="1264555"/>
            <a:ext cx="2659691" cy="3251118"/>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latin typeface="Arial" panose="020B0604020202020204" pitchFamily="34" charset="0"/>
                <a:cs typeface="Arial" panose="020B0604020202020204" pitchFamily="34" charset="0"/>
              </a:rPr>
              <a:t>Five Principles of Inclusive Excellence </a:t>
            </a:r>
            <a:br>
              <a:rPr lang="en-US" b="1" dirty="0">
                <a:solidFill>
                  <a:srgbClr val="FF0000"/>
                </a:solidFill>
                <a:latin typeface="Arial" panose="020B0604020202020204" pitchFamily="34" charset="0"/>
                <a:cs typeface="Arial" panose="020B0604020202020204" pitchFamily="34" charset="0"/>
              </a:rPr>
            </a:br>
            <a:br>
              <a:rPr lang="en-US" b="1" dirty="0">
                <a:solidFill>
                  <a:srgbClr val="FF0000"/>
                </a:solidFill>
                <a:latin typeface="Arial" panose="020B0604020202020204" pitchFamily="34" charset="0"/>
                <a:cs typeface="Arial" panose="020B0604020202020204" pitchFamily="34" charset="0"/>
              </a:rPr>
            </a:br>
            <a:br>
              <a:rPr lang="en-US" b="1" dirty="0">
                <a:solidFill>
                  <a:srgbClr val="FF0000"/>
                </a:solidFill>
                <a:latin typeface="Arial" panose="020B0604020202020204" pitchFamily="34" charset="0"/>
                <a:cs typeface="Arial" panose="020B0604020202020204" pitchFamily="34" charset="0"/>
              </a:rPr>
            </a:b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29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TextBox 6"/>
          <p:cNvSpPr txBox="1"/>
          <p:nvPr/>
        </p:nvSpPr>
        <p:spPr>
          <a:xfrm>
            <a:off x="1981200" y="1417835"/>
            <a:ext cx="8229600" cy="2554545"/>
          </a:xfrm>
          <a:prstGeom prst="rect">
            <a:avLst/>
          </a:prstGeom>
          <a:noFill/>
        </p:spPr>
        <p:txBody>
          <a:bodyPr wrap="square" rtlCol="0">
            <a:spAutoFit/>
          </a:bodyPr>
          <a:lstStyle/>
          <a:p>
            <a:pPr algn="ctr"/>
            <a:r>
              <a:rPr lang="en-US" sz="3200" b="1" dirty="0">
                <a:solidFill>
                  <a:schemeClr val="bg1"/>
                </a:solidFill>
              </a:rPr>
              <a:t>Prosper Springfield builds relationships and aligns community resources to create pathways that help move people to prosperity.</a:t>
            </a:r>
          </a:p>
          <a:p>
            <a:pPr algn="ctr"/>
            <a:endParaRPr lang="en-US" sz="3200" dirty="0">
              <a:solidFill>
                <a:schemeClr val="bg1"/>
              </a:solidFill>
            </a:endParaRPr>
          </a:p>
        </p:txBody>
      </p:sp>
    </p:spTree>
    <p:extLst>
      <p:ext uri="{BB962C8B-B14F-4D97-AF65-F5344CB8AC3E}">
        <p14:creationId xmlns:p14="http://schemas.microsoft.com/office/powerpoint/2010/main" val="349527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AD47C9-9A97-4EAC-B220-4B03713BB0F3}"/>
              </a:ext>
            </a:extLst>
          </p:cNvPr>
          <p:cNvSpPr>
            <a:spLocks noGrp="1"/>
          </p:cNvSpPr>
          <p:nvPr>
            <p:ph idx="1"/>
          </p:nvPr>
        </p:nvSpPr>
        <p:spPr>
          <a:xfrm>
            <a:off x="4279187" y="229732"/>
            <a:ext cx="7074613" cy="5414963"/>
          </a:xfrm>
        </p:spPr>
        <p:txBody>
          <a:bodyPr>
            <a:normAutofit/>
          </a:bodyPr>
          <a:lstStyle/>
          <a:p>
            <a:pPr marL="0" indent="0">
              <a:buNone/>
            </a:pPr>
            <a:endParaRPr lang="en-US" dirty="0"/>
          </a:p>
          <a:p>
            <a:pPr>
              <a:buFont typeface="Wingdings" panose="05000000000000000000" pitchFamily="2" charset="2"/>
              <a:buChar char="q"/>
            </a:pPr>
            <a:r>
              <a:rPr lang="en-US" sz="3200" b="1" dirty="0"/>
              <a:t>Access, Success and Equity</a:t>
            </a:r>
          </a:p>
          <a:p>
            <a:pPr>
              <a:buFont typeface="Wingdings" panose="05000000000000000000" pitchFamily="2" charset="2"/>
              <a:buChar char="q"/>
            </a:pPr>
            <a:endParaRPr lang="en-US" sz="3200" b="1" dirty="0"/>
          </a:p>
          <a:p>
            <a:pPr>
              <a:buFont typeface="Wingdings" panose="05000000000000000000" pitchFamily="2" charset="2"/>
              <a:buChar char="q"/>
            </a:pPr>
            <a:r>
              <a:rPr lang="en-US" sz="3200" b="1" dirty="0"/>
              <a:t>Learning and Development</a:t>
            </a:r>
          </a:p>
          <a:p>
            <a:pPr>
              <a:buFont typeface="Wingdings" panose="05000000000000000000" pitchFamily="2" charset="2"/>
              <a:buChar char="q"/>
            </a:pPr>
            <a:endParaRPr lang="en-US" sz="3200" b="1" dirty="0"/>
          </a:p>
          <a:p>
            <a:pPr>
              <a:buFont typeface="Wingdings" panose="05000000000000000000" pitchFamily="2" charset="2"/>
              <a:buChar char="q"/>
            </a:pPr>
            <a:r>
              <a:rPr lang="en-US" sz="3200" b="1" dirty="0"/>
              <a:t>Organizational Climate</a:t>
            </a:r>
          </a:p>
          <a:p>
            <a:pPr>
              <a:buFont typeface="Wingdings" panose="05000000000000000000" pitchFamily="2" charset="2"/>
              <a:buChar char="q"/>
            </a:pPr>
            <a:endParaRPr lang="en-US" sz="3200" b="1" dirty="0"/>
          </a:p>
          <a:p>
            <a:pPr>
              <a:buFont typeface="Wingdings" panose="05000000000000000000" pitchFamily="2" charset="2"/>
              <a:buChar char="q"/>
            </a:pPr>
            <a:r>
              <a:rPr lang="en-US" sz="3200" b="1" dirty="0"/>
              <a:t>Organizational Commitment</a:t>
            </a:r>
          </a:p>
          <a:p>
            <a:pPr marL="457200" lvl="1" indent="0">
              <a:buNone/>
            </a:pPr>
            <a:endParaRPr lang="en-US" sz="2800" dirty="0"/>
          </a:p>
          <a:p>
            <a:pPr marL="514350" indent="-514350">
              <a:buAutoNum type="arabicPeriod"/>
            </a:pPr>
            <a:endParaRPr lang="en-US" dirty="0"/>
          </a:p>
        </p:txBody>
      </p:sp>
      <p:sp>
        <p:nvSpPr>
          <p:cNvPr id="5" name="Title 1">
            <a:extLst>
              <a:ext uri="{FF2B5EF4-FFF2-40B4-BE49-F238E27FC236}">
                <a16:creationId xmlns:a16="http://schemas.microsoft.com/office/drawing/2014/main" id="{4331952E-4E30-44E8-8235-4B111A3BB2BD}"/>
              </a:ext>
            </a:extLst>
          </p:cNvPr>
          <p:cNvSpPr txBox="1">
            <a:spLocks/>
          </p:cNvSpPr>
          <p:nvPr/>
        </p:nvSpPr>
        <p:spPr>
          <a:xfrm>
            <a:off x="704878" y="2122314"/>
            <a:ext cx="3416158" cy="400663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Arial" panose="020B0604020202020204" pitchFamily="34" charset="0"/>
                <a:cs typeface="Arial" panose="020B0604020202020204" pitchFamily="34" charset="0"/>
              </a:rPr>
              <a:t>Four Main Areas of Focus for Inclusive Excellence</a:t>
            </a:r>
          </a:p>
          <a:p>
            <a:endParaRPr lang="en-US" b="1" dirty="0">
              <a:solidFill>
                <a:srgbClr val="002060"/>
              </a:solidFill>
              <a:latin typeface="Arial" panose="020B0604020202020204" pitchFamily="34" charset="0"/>
              <a:cs typeface="Arial" panose="020B0604020202020204" pitchFamily="34" charset="0"/>
            </a:endParaRPr>
          </a:p>
          <a:p>
            <a:endParaRPr lang="en-US" b="1" dirty="0">
              <a:solidFill>
                <a:srgbClr val="002060"/>
              </a:solidFill>
              <a:latin typeface="Arial" panose="020B0604020202020204" pitchFamily="34" charset="0"/>
              <a:cs typeface="Arial" panose="020B0604020202020204" pitchFamily="34" charset="0"/>
            </a:endParaRPr>
          </a:p>
          <a:p>
            <a:pPr algn="ctr"/>
            <a:br>
              <a:rPr lang="en-US" b="1" dirty="0">
                <a:solidFill>
                  <a:srgbClr val="FF0000"/>
                </a:solidFill>
                <a:latin typeface="Arial" panose="020B0604020202020204" pitchFamily="34" charset="0"/>
                <a:cs typeface="Arial" panose="020B0604020202020204" pitchFamily="34" charset="0"/>
              </a:rPr>
            </a:br>
            <a:br>
              <a:rPr lang="en-US" b="1" dirty="0">
                <a:solidFill>
                  <a:srgbClr val="FF0000"/>
                </a:solidFill>
                <a:latin typeface="Arial" panose="020B0604020202020204" pitchFamily="34" charset="0"/>
                <a:cs typeface="Arial" panose="020B0604020202020204" pitchFamily="34" charset="0"/>
              </a:rPr>
            </a:br>
            <a:br>
              <a:rPr lang="en-US" b="1" dirty="0">
                <a:solidFill>
                  <a:srgbClr val="FF0000"/>
                </a:solidFill>
                <a:latin typeface="Arial" panose="020B0604020202020204" pitchFamily="34" charset="0"/>
                <a:cs typeface="Arial" panose="020B0604020202020204" pitchFamily="34" charset="0"/>
              </a:rPr>
            </a:b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504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EABB54F-9076-42E7-9BD1-1A3B8BABA348}"/>
              </a:ext>
            </a:extLst>
          </p:cNvPr>
          <p:cNvSpPr>
            <a:spLocks noGrp="1"/>
          </p:cNvSpPr>
          <p:nvPr>
            <p:ph type="title"/>
          </p:nvPr>
        </p:nvSpPr>
        <p:spPr>
          <a:xfrm>
            <a:off x="1820628" y="549969"/>
            <a:ext cx="9918291" cy="5603696"/>
          </a:xfrm>
        </p:spPr>
        <p:txBody>
          <a:bodyPr>
            <a:normAutofit/>
          </a:bodyPr>
          <a:lstStyle/>
          <a:p>
            <a:pPr algn="l"/>
            <a:r>
              <a:rPr lang="en-US" sz="4400" b="1" dirty="0"/>
              <a:t>Summary</a:t>
            </a:r>
            <a:br>
              <a:rPr lang="en-US" sz="4400" b="1" dirty="0"/>
            </a:br>
            <a:br>
              <a:rPr lang="en-US" sz="4400" b="1" dirty="0"/>
            </a:br>
            <a:r>
              <a:rPr lang="en-US" sz="4400" dirty="0"/>
              <a:t>Inclusion needs to be woven in all that you do with an effort of urgency and intentionality!</a:t>
            </a:r>
            <a:br>
              <a:rPr lang="en-US" sz="4400" dirty="0"/>
            </a:br>
            <a:r>
              <a:rPr lang="en-US" sz="4400" dirty="0"/>
              <a:t>Universal Design with strategies focused attention will ensure equity and prosperity for most if not all!</a:t>
            </a:r>
          </a:p>
        </p:txBody>
      </p:sp>
    </p:spTree>
    <p:extLst>
      <p:ext uri="{BB962C8B-B14F-4D97-AF65-F5344CB8AC3E}">
        <p14:creationId xmlns:p14="http://schemas.microsoft.com/office/powerpoint/2010/main" val="7737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uestion Mark Note Duplicate · Free image on Pixabay">
            <a:extLst>
              <a:ext uri="{FF2B5EF4-FFF2-40B4-BE49-F238E27FC236}">
                <a16:creationId xmlns:a16="http://schemas.microsoft.com/office/drawing/2014/main" id="{B1435076-37E0-5443-9259-917E83CC4A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59549" y="676685"/>
            <a:ext cx="8089295" cy="5392864"/>
          </a:xfrm>
          <a:prstGeom prst="rect">
            <a:avLst/>
          </a:prstGeom>
        </p:spPr>
      </p:pic>
    </p:spTree>
    <p:extLst>
      <p:ext uri="{BB962C8B-B14F-4D97-AF65-F5344CB8AC3E}">
        <p14:creationId xmlns:p14="http://schemas.microsoft.com/office/powerpoint/2010/main" val="46146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t;strong&gt;Thank You&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8300"/>
            <a:ext cx="12192000" cy="5219700"/>
          </a:xfrm>
          <a:prstGeom prst="rect">
            <a:avLst/>
          </a:prstGeom>
        </p:spPr>
      </p:pic>
      <p:sp>
        <p:nvSpPr>
          <p:cNvPr id="3" name="Rectangle 2"/>
          <p:cNvSpPr/>
          <p:nvPr/>
        </p:nvSpPr>
        <p:spPr>
          <a:xfrm>
            <a:off x="0" y="17980"/>
            <a:ext cx="12192000" cy="1620320"/>
          </a:xfrm>
          <a:prstGeom prst="rect">
            <a:avLst/>
          </a:prstGeom>
          <a:solidFill>
            <a:srgbClr val="006D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Francine Pratt 916-541-1675</a:t>
            </a:r>
          </a:p>
          <a:p>
            <a:pPr algn="ctr"/>
            <a:r>
              <a:rPr lang="en-US" sz="3600" b="1" dirty="0">
                <a:latin typeface="Arial" panose="020B0604020202020204" pitchFamily="34" charset="0"/>
                <a:cs typeface="Arial" panose="020B0604020202020204" pitchFamily="34" charset="0"/>
              </a:rPr>
              <a:t>Fpratt@cpozarks.org</a:t>
            </a:r>
          </a:p>
        </p:txBody>
      </p:sp>
    </p:spTree>
    <p:extLst>
      <p:ext uri="{BB962C8B-B14F-4D97-AF65-F5344CB8AC3E}">
        <p14:creationId xmlns:p14="http://schemas.microsoft.com/office/powerpoint/2010/main" val="390293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4"/>
          <p:cNvSpPr/>
          <p:nvPr/>
        </p:nvSpPr>
        <p:spPr>
          <a:xfrm>
            <a:off x="1524000" y="0"/>
            <a:ext cx="9144000" cy="1160980"/>
          </a:xfrm>
          <a:prstGeom prst="rect">
            <a:avLst/>
          </a:prstGeom>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1981200" y="17980"/>
            <a:ext cx="8229600" cy="1143000"/>
          </a:xfrm>
        </p:spPr>
        <p:txBody>
          <a:bodyPr>
            <a:normAutofit/>
          </a:bodyPr>
          <a:lstStyle/>
          <a:p>
            <a:r>
              <a:rPr lang="en-US" sz="5400" b="1" i="1" dirty="0">
                <a:solidFill>
                  <a:srgbClr val="006D90"/>
                </a:solidFill>
              </a:rPr>
              <a:t>Vision</a:t>
            </a:r>
          </a:p>
        </p:txBody>
      </p:sp>
      <p:sp>
        <p:nvSpPr>
          <p:cNvPr id="7" name="TextBox 6"/>
          <p:cNvSpPr txBox="1"/>
          <p:nvPr/>
        </p:nvSpPr>
        <p:spPr>
          <a:xfrm>
            <a:off x="2587375" y="1417835"/>
            <a:ext cx="7017250" cy="2246769"/>
          </a:xfrm>
          <a:prstGeom prst="rect">
            <a:avLst/>
          </a:prstGeom>
          <a:noFill/>
        </p:spPr>
        <p:txBody>
          <a:bodyPr wrap="square" rtlCol="0">
            <a:spAutoFit/>
          </a:bodyPr>
          <a:lstStyle/>
          <a:p>
            <a:pPr algn="ctr"/>
            <a:r>
              <a:rPr lang="en-US" sz="2800" i="1" dirty="0">
                <a:solidFill>
                  <a:schemeClr val="bg1"/>
                </a:solidFill>
              </a:rPr>
              <a:t>To build an environment in which all members of the Springfield community are able to measurably improve their </a:t>
            </a:r>
            <a:r>
              <a:rPr lang="en-US" sz="2800" b="1" i="1" dirty="0">
                <a:solidFill>
                  <a:schemeClr val="bg1"/>
                </a:solidFill>
              </a:rPr>
              <a:t>education</a:t>
            </a:r>
            <a:r>
              <a:rPr lang="en-US" sz="2800" i="1" dirty="0">
                <a:solidFill>
                  <a:schemeClr val="bg1"/>
                </a:solidFill>
              </a:rPr>
              <a:t>, </a:t>
            </a:r>
            <a:r>
              <a:rPr lang="en-US" sz="2800" b="1" i="1" dirty="0">
                <a:solidFill>
                  <a:schemeClr val="bg1"/>
                </a:solidFill>
              </a:rPr>
              <a:t>health</a:t>
            </a:r>
            <a:r>
              <a:rPr lang="en-US" sz="2800" i="1" dirty="0">
                <a:solidFill>
                  <a:schemeClr val="bg1"/>
                </a:solidFill>
              </a:rPr>
              <a:t>, </a:t>
            </a:r>
            <a:r>
              <a:rPr lang="en-US" sz="2800" b="1" i="1" dirty="0">
                <a:solidFill>
                  <a:schemeClr val="bg1"/>
                </a:solidFill>
              </a:rPr>
              <a:t>housing</a:t>
            </a:r>
            <a:r>
              <a:rPr lang="en-US" sz="2800" i="1" dirty="0">
                <a:solidFill>
                  <a:schemeClr val="bg1"/>
                </a:solidFill>
              </a:rPr>
              <a:t> and </a:t>
            </a:r>
            <a:r>
              <a:rPr lang="en-US" sz="2800" b="1" i="1" dirty="0">
                <a:solidFill>
                  <a:schemeClr val="bg1"/>
                </a:solidFill>
              </a:rPr>
              <a:t>employment/financial security</a:t>
            </a:r>
            <a:r>
              <a:rPr lang="en-US" sz="2800" i="1" dirty="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246281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1160980"/>
          </a:xfrm>
          <a:prstGeom prst="rect">
            <a:avLst/>
          </a:prstGeom>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484F9A-6DCD-40D2-9938-9A68D485BD13}"/>
              </a:ext>
            </a:extLst>
          </p:cNvPr>
          <p:cNvSpPr/>
          <p:nvPr/>
        </p:nvSpPr>
        <p:spPr>
          <a:xfrm>
            <a:off x="838200" y="1309816"/>
            <a:ext cx="10515600" cy="2308324"/>
          </a:xfrm>
          <a:prstGeom prst="rect">
            <a:avLst/>
          </a:prstGeom>
        </p:spPr>
        <p:txBody>
          <a:bodyPr wrap="square">
            <a:spAutoFit/>
          </a:bodyPr>
          <a:lstStyle/>
          <a:p>
            <a:pPr algn="ctr"/>
            <a:endParaRPr lang="en-US" sz="3600" b="0" i="0" dirty="0">
              <a:solidFill>
                <a:srgbClr val="6A727D"/>
              </a:solidFill>
              <a:effectLst/>
              <a:latin typeface="Lato"/>
            </a:endParaRPr>
          </a:p>
          <a:p>
            <a:pPr algn="ctr"/>
            <a:r>
              <a:rPr lang="en-US" sz="3600" b="0" i="0" dirty="0">
                <a:effectLst/>
                <a:latin typeface="Lato"/>
              </a:rPr>
              <a:t>Two community goals established from the Impacting Poverty Commission in the October 2015 Call to Action Report.</a:t>
            </a:r>
            <a:endParaRPr lang="en-US" sz="3600" b="1" dirty="0"/>
          </a:p>
        </p:txBody>
      </p:sp>
      <p:sp>
        <p:nvSpPr>
          <p:cNvPr id="4" name="Title 3">
            <a:extLst>
              <a:ext uri="{FF2B5EF4-FFF2-40B4-BE49-F238E27FC236}">
                <a16:creationId xmlns:a16="http://schemas.microsoft.com/office/drawing/2014/main" id="{62B27027-0608-4D12-9D49-878F862A9616}"/>
              </a:ext>
            </a:extLst>
          </p:cNvPr>
          <p:cNvSpPr>
            <a:spLocks noGrp="1"/>
          </p:cNvSpPr>
          <p:nvPr>
            <p:ph type="title"/>
          </p:nvPr>
        </p:nvSpPr>
        <p:spPr>
          <a:xfrm>
            <a:off x="838200" y="365125"/>
            <a:ext cx="10515600" cy="944691"/>
          </a:xfrm>
        </p:spPr>
        <p:txBody>
          <a:bodyPr/>
          <a:lstStyle/>
          <a:p>
            <a:pPr algn="ctr"/>
            <a:r>
              <a:rPr lang="en-US" b="1" dirty="0"/>
              <a:t>PROSPER SPRINGFIELD BACKGROUND</a:t>
            </a:r>
          </a:p>
        </p:txBody>
      </p:sp>
      <p:pic>
        <p:nvPicPr>
          <p:cNvPr id="14" name="Picture 13" descr="Text, logo&#10;&#10;Description automatically generated">
            <a:extLst>
              <a:ext uri="{FF2B5EF4-FFF2-40B4-BE49-F238E27FC236}">
                <a16:creationId xmlns:a16="http://schemas.microsoft.com/office/drawing/2014/main" id="{D8F142BC-77F5-4075-BFED-95FBAFC4F29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348144" y="4213438"/>
            <a:ext cx="3495711" cy="1138074"/>
          </a:xfrm>
          <a:prstGeom prst="rect">
            <a:avLst/>
          </a:prstGeom>
        </p:spPr>
      </p:pic>
    </p:spTree>
    <p:extLst>
      <p:ext uri="{BB962C8B-B14F-4D97-AF65-F5344CB8AC3E}">
        <p14:creationId xmlns:p14="http://schemas.microsoft.com/office/powerpoint/2010/main" val="388687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Image result for downtown springfield mo"/>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3000"/>
                    </a14:imgEffect>
                  </a14:imgLayer>
                </a14:imgProps>
              </a:ext>
              <a:ext uri="{28A0092B-C50C-407E-A947-70E740481C1C}">
                <a14:useLocalDpi xmlns:a14="http://schemas.microsoft.com/office/drawing/2010/main" val="0"/>
              </a:ext>
            </a:extLst>
          </a:blip>
          <a:srcRect l="15932" t="27552" r="18434" b="-744"/>
          <a:stretch/>
        </p:blipFill>
        <p:spPr bwMode="auto">
          <a:xfrm>
            <a:off x="0" y="0"/>
            <a:ext cx="12192000" cy="6858001"/>
          </a:xfrm>
          <a:prstGeom prst="rect">
            <a:avLst/>
          </a:prstGeom>
          <a:ln w="127000" cap="sq">
            <a:solidFill>
              <a:srgbClr val="000000"/>
            </a:solidFill>
            <a:miter lim="800000"/>
          </a:ln>
          <a:effectLst>
            <a:outerShdw blurRad="57150" dist="50800" dir="2700000" sx="116000" sy="116000" algn="tl" rotWithShape="0">
              <a:srgbClr val="000000">
                <a:alpha val="0"/>
              </a:srgbClr>
            </a:outerShdw>
          </a:effectLst>
        </p:spPr>
      </p:pic>
      <p:sp>
        <p:nvSpPr>
          <p:cNvPr id="5" name="AutoShape 6" descr="data:image/jpg;base64,%20/9j/4AAQSkZJRgABAQEAYABgAAD/2wBDAAUDBAQEAwUEBAQFBQUGBwwIBwcHBw8LCwkMEQ8SEhEPERETFhwXExQaFRERGCEYGh0dHx8fExciJCIeJBweHx7/2wBDAQUFBQcGBw4ICA4eFBEUHh4eHh4eHh4eHh4eHh4eHh4eHh4eHh4eHh4eHh4eHh4eHh4eHh4eHh4eHh4eHh4eHh7/wAARCADiAW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IRKSCseRV4RySrgW+zsMd60LvTNStZEjeOKJl6qMbjUEV3dWszpeQsVz9xl719FCFOCseNUq1Zu9h1pbeYuBIEkXsTWnBpuoeUZIZEdV9G5quv8AZt6B5CyQS55JOQasIZrScxB8gHIYdDTbiEfaWLRjvgAkwkHHAINWYIZI8H5hjvTk1K8liWORmOOB6YrY0y3ur10XgehK1E4qSLhVlB2aK9tcbRknketXtM1lbe7RnhVlyMk1dg8NTTO8hkVQPvZHFWv+EWimx9nnWR8fwnmudQ5Xc6pV4yVmS3uu287kxWi7iBhg3b6etNs7xXB3x5z1wKqXej3Gn43KxAHPFRxHBCglT0qW530RUFTUdzXkMM8sYVDGPUVr2FvYMpjluVG09+5rndlwFBi2yDOBTUmfcVmQhh69aJTnESo06mzO9jsEgBeNVZcfezwKo3c7ynbsKqhO0g8Guctb+SFwY3b3Ga111RXVSLRFxycknNJVrbkSwjv7rINZvLpc5w+eeBxWDHNcpceZ5hJzn6V2ttdW1/MsL2oG4nGPWrQ8N2scvmCPcrD7p7Gr9pdaERhyP3jkXuHuAXfO41AyNuy2K7VvDcGCyLt9qT/hF0kAPmFPbrWKvc6vawtaxyEKjI2kk1ZhlZThXK1unwrOH+TAUdyaybuzjt5Gi3hivXHatLKRHtbFvTNQlhMkTMJBjgHpmrULC4m+Y4Poo6mqQhtLW2WTzg8jDO0DpUf263yojjkEnqOxrCcW2awnFLY6zTVwqgynOehGKtNJHuOWwR6Vz9l57oHR3JHWrklrfcNgkHvmueo6t/d2NIRpW956muI/Mzt5qBw2cbRUMT/Z0AZ8MeuDViO4gVfvAA9c1rSnN/EZVqcF8KGhWI+YYNRvAM57+tS/a7Vm2iVc1MArLuUgg9xXSmcbRVVCFxTWjLH2q0UpCvtT5ibFby8CmmOpHkdXx5RK+uaVTuGcEU7isQGOmGMVZZTVeVLjB2Mo9OKOYTiQy+XHjccZqGaa3jj8xpEC+pNQy6ZdSSeY0wL55qJ9HkkbdOyMB0zk1V/MXKiCXWbNZAiI0hPpwKe90zq3lFQcZwD0/GifTVhG5EU49AKq281xHP8AMCV9MVEmnubwj1iZupahNEAOXOewzWLc6lKzjkj610d88qz+dOW8s5wNmOK5XUptOaY+X949ves/ZQlsjshWlFLmZKdWkVANxx9apz6m0nBk49aoXDRZ27sZPQGqus6fdWI3uX8tlyvuPWoWBT3NHmCWxduNUjji/wBYDjrzWPd6+ACE/SshtzkeZvCk+lNOmxSwmRZ2DA9COtXHLY9RSzO2xa/tyT1b86Kz/wCypPVqKr+zqZP9pzJ5JpLuYTzTGRzzuz1rTsWsZSIbwMYz1IPIrmIN0cuwNkDgGr0EzbhmpjCUHqKUoVFobdxpumpKTZzM0fUEjBqzBaKYiepHrVOykjUdAc+varUcpU9SPxqZua1TKpxi9C9ZRwx4M0e7noPSu+8K6fa3VsJLW4eA55iJB/GvODcDnrmhLq4B3LI6n2NbQqaanNWoOT0PVtQmt9HR476cziThYl6/jXPm/toJTcafciJyvzKchvpXJQXrTSD7TNIe2ScmulsrWwewedblHdRnDnFbpq1zi9m0y0l1qt43mfbVLSYG1j1pt3p+rWf+lXFqWU4IZRkVmwXey5SVYUYIRwM810uoeJbnU4EVYTb7RgqpyrVMpcptGm3okYlvrEscwEkQweoxitcxadOjtHfxiQKCqv8AxA9s1gXFm7HzGB5PakgtGDjAPtSdSMi40ZxZZuI0icjJJ9VqS1vnhI5LD0PetSzWxtx/pkXnNt6Zqcw6BcBl8ma3dsENuyBWLTOiMlsxuma7YoCs9q4bqHjbBFdDpGt2Mx2G7nRz0MoyAfwrA07TtAacx3E9woydrAcU68GiwybbSWfcD1deKl36E2hfU7Jbi5Iyl1A+OuBWde6gB525pA2MR7TwPqKo6bd2EChjcF26ggdParjxf2rKFhePIAzjtXPJVTWKpIzl8Q3sMgVdzKO7nOammuLfULdn8oRzHuvf61pL4WJH7yTmtHTtGtbVdjJvf1xQnMJSpLY5OG0EuxdjAZxXS6XoFtbYd1V268ithbSBTlY1BpZJY4cCQlB644q0zGU77Ea28a/dRRSvGGHzdKnUK4DIwb6Gmbfm2k59qGyFozNntVOfJ2l/cVAunvISZhz6ZxWu9umPlYg01AE+++7Hcii/Yu99yjHpsKdVzmrSRBV2jpVraCOOlIY+KrnIaZX2UhWrDKFHemjaf/1UucfIyuY6aYwO2KsvtXGf1pp27c0+cPZsqtH6UwoauBQelNaPmmpoh02UmSo3SrzR1GY6rmI5WUXQY6ZqtLbxk7/Ly4HGOK1DDx0rK1SdYH2zP5S7euefyoUg5dDIvftBhdZNtuo6DO4kVx2pWEMocmIBupfPJ/Ct3V7+LeBFOx4yzdT9Kwru/LElOT/ePU1oqvKawwvMrs565sCrlo3OxTyfQ+lW7fVbcYjuIVkVV25fJqSULK29zkE8gHFZupxIrb4Iiq98tnNdCqtoy+rq5Nq89rqEDYtEEikCMrwMfSs2K0uXYW6kRDqWK9Pxph1SSxDNC20sMfhWJe6lczs2XcL35xSU31NlRitkbv8AZif8/wA3/fTUVynnf9NX/wC+6KXP5l+zl5DrSO1ZS00rhsZCgVYSF8ExkEdsnmtnw/oTXWoLZzFE3oG3dQPrXQx+FtNt932rUDvAJIVOB7A1jOpdExXI9zioJHjbkEY7GtGKZ2xsXJNaF3pNu8g+zy7v94Y/Ktex0m2t7QlkInAyOa5eZtnYklExoreZ03MuGx1qxFY3Dldvzc4xWxHBcgfu4wR646Vp2P25SP3e7t9ym5Rb3Gua2xhtodzHyYyR6jmrVppdyTtVHPHQCuv0+9+zzbru1VQvAXFWLnVt90k8Nmtu3ZgOtDqW6majJvYwIfDupiJZFjyGGQCeaalncRct1rZ1Jby+kEnnNwgBAOKZbaTfFQ6K5HqaznUutzWnBr4ilHFJtHy5q5b2EkoyFBxVh7WeAjzVK/rUltMyHoxH0rBTkmbuMWVhpjsxYrTJbcRkB1PFdBYGW8AjEW1eu5uKutoqFHzJGHHY9x9aPaSbJ91bnIlkiU+X941E/mXAO5NzeuK7O28P2JfF1IvqcECtK30vQ7OVZfMjO3pk5rojUdtznm432OB0/RtSunPk27FR1NdbZ6XNp+mlvse+ZsAgHB9+a1rjXNPtwy2yh2B6DgVCniGGWFlaMhiOx4olV5TL2cqnQv6RJLJZJ5lu8RHGCc4FWp96JlV59T2rnYNYnjcqjFl96nm1O8ljyrFM8ZNZe2d9i1htNzVa6jP7vz4lYjv1rNvIimXW8Ljuu7IrDkUGXdMxPfK0+KcxqVU4H1q7oFTkTC5K5VS6kdCDUtrqTpKGkZjj1NVFuONpCn370uFkJ+Ut647VEmujNYxfVGs+pL99CVJ64NMGrRHhl59c1jTpGV/d+bG3owyDVNVYtiWUqPXFRGMnsy2oR3R2FtqsGArEYqY6lb9q4+GLc/yXChe5NSzyQx4CSNIcdTwKHCoupK9m/snUvfQODh/wqsL6HOC2D7muWaS5GSpXb6g0sDu7fvS+PalzS7lOlHsdNLqVvjaG3H2FDatAqbUXcxPQ1zsksLAKGcMKa0eBvV2Y98Gk5yXUaoxfQ6OW+kV/3MY+7njk1AurbW/0gBR+tcwbiZJGYOV59aguJJXy2SV65p86fXUFR+47WHUI5QXWRdue/Wq19qqp8sO13JxzXGG+eFSyn5cdSazLnVJI33JIAcdTW1NOW7MakFHY6PWtV1JrgNbo6lP4VGarXUWtahbq0xAUc5Y889qxLHXJrRWaNfMk6789KzrvWrvfI26UhjzjPWuiMH9kyfaRqatpawIxlu4vMH8AOf1rkdQuJVYrFkgdxVqbULi4YR8ZP941WvNP1CNl82S3i3cjc2eK3hTb+IznWjDRMy3muevSoTPO2RIwxW4vhW9ntYrg6pYIJDja0oBH1FZ2t6PbafMkf9rQ3pP3hBnCn0Jq+Wwo1Ysy7iONj8z5HoKz7qGOQFfM2gdMVbvIYCflkZf93mqTJDEDtZt394npUu6N4uLKv2KD/ns/50VJv/6btRWV5GtqZ0unWkk8ZmSG4A7OjH8q3NMW5X/llLIB1DDdtrvU0/yYPJtLGHZnlMlazr7SrC6LPY3zQTqdrxiX5c9xXHUm5dTGlOKexj/ZpGj86S3tlQYbLHBPPYVcs1spyBOqxFm25V+APU1A1o0LGKV1kx0OetC2qnaV4PpXJzKD3PRSlUR0llp2lxzIr3QKt0ZHqbVE02ziR7Sc3EnmYK54A+tc/DbT7tsaOTnGcHAqzPa3SFFeIrnrx1qPrGpf1bqW2vnmVYyqqFzjIz196u2ul3N20bNKEQdGboBWZbWU8cys8bv7Y4roAbxY+RxjgDtXPicZKK903oYSL3GXOjsg3RXiO47dM1A7XyJ5DSPj0DUNa6gzmTMm30FLBZXgYlWx7k81FLEyt7zNKmGjfRFZ0fcPMZwfrVqy068ug3k7yF74q7p0c8O+aQW7Y5zJ1q+ms+S6o00QB/hTgU5Yy2xKwhhDS9UaQx75kP6Vqrp+rNAiM4YqOAT2q4dZhz8zKozwc0Sa1Cq/LKjH2NT9cm3ohvCR6soNp+obTv2/TfVK4ilhk2SPz7GmalreWysoRT+dU/7Wjl+7GW46sc811QqTtdnPKlG+hdVRnnp71OqqP4T68CorK7hZgZkB46AVqQ3EUi7UiILdz6UnXtuNUb7FW3YK4de3PNX5L2Wf92zAJ/dAp0dvwTtU1NDZqzZwFPtS+tpbE/Vb7lEwqW+ZWK55xSxrDHISkO8/w7ugrXjtSVA9KebLJzis5Yq5osPYynjSRVPkLvXvUbx7mOxdg6YFbS2wQHApn2ZuflrL6xY09iYzrN5YjY7lHTPWoHtwVyevpWxPbSE8A1Xe3Oe9XHF2JeGuZn2f04FWba2t2GxuT7n+VTmJ8fdqGeBwvGcH0onibrRjhQs9UMubWNEKxxcDqxaqM0siZWBFU+vWkunmX92VJ9DUZkn28xjPY+lKFV21ZcqPYjLXG7AXb7kcZp41aG1Q27Rh5R1bHBqGV5BndKAT2JrGvmk3MX2jnrWymqmhm6fIrly8vWuGx90Z/h4quJp0JWOb5T61m/aNrcN+tRRMzOTvP1rqjHQ5pPU0Htby8+VZxx0AHWrOleD5rq5DSzJIMZ2McZqC0u1gH+tw/arsGvLbEtuLH61qq04/CZSpRl8RNr2gyacIwsFpBkcAS5yB6iub1S6naz+zLNCq452L6Vpazr0d2p34Ynuetc+NsspJfC+meK6qNafL7xy1MNC+hl+SVl8wXQ3DpxSajJcXk5murr5iADgVrPaW8fLXEbZ6cdKy7xbdScSZ/Gt44pdzGWD8jONqsjFVkd8dO1VpdPdUL/vCAefmxVieRh/qmbHt/jWde3FwzYyfpXQqiktzF0ZRekStc3CohEcQz05qoIZHxJMwCk8qOtDPLv5Qkg9xTJVuHBYo31ppwW5TVV6In8ix/wCmtFUtsn91v1op+0p9hewq/wAx3ljrGsWk5jTV7iVAcFH5z9DWzY2yzbZpJlDSHcSP1rwe0+IF7bsF1DSmJx99cqP1r0D4feIbXxUZYbGZ4biHG+OQ4IB7j2r5nE1Zct0z3cNQp81uU9DeWGGba2WUd+5rotOktlRZLa3DvjhsZNcctlemVYzMuP7zHjFdpo9xb28K264GMZbP514WLxLUVrc9rD4dX2sQXd9qeT+6IHrjmp4NXm8tRcKGY8ADrVnUtS0y0hLTTjJ7da5qTXLNm3WwOOwPrWFGcqq0RrUUYPc6JNSuXbC2+4+lasZZLdJJ2VXbqCeQK89/t65GobZZhb7SMg9Ks6prkjQPNFNG5TG0kZrWWHrSaRmq1NJs7zUrjFptVwMc5rkbXxNFY6hOJDvQjA2nIBrnb3xVfXEXlM4ROhIHJqnZxxuiuep6V6eGy+UI/vupwV8am/3Z1Fx4qvJC3lqgU9AwzVKW9km/1gw/qtZr28zOscKF2booHNdTpdjHDYrHcWkcjnl5JmwfwANd8qeHoxTtc4oTxFWTV7GHHdqHCyysR7tW3YG2PzYBFWoE0nYyRQwByTkbNx/XpTI7eOLPlQqi9Sc1m69N7KxaoVFvK4t3HbXUYEa7cHmqAt2gb8eCK2dOEEJZ5FMrkcKOlOmuLXzEL2q8ds4BrOVXWyRpGnZblbSYZZ7tU3Kobjca7ODT44tg37ieprn4rrTyN0caxN7HitC21DIwrbvfNcNeTbOunFJG7FZt/Cy9Kc8bQoWeRVx096x21R4gNsignvms6+1gh980hYjoPSopxcgnobL2l3czbn1FkjzkKgxW9A1vHCqeZkgYyT1rzx/Eq9Mt+dIPEMbKMSbfxreUGzDc9EdoGU7XGaarKuMutebS+IMttWbIHvxQPEbr/wAtl/OspUmaRS7npTtHj5sVC5g3dVxXnZ8Vf89LrFOj8VWgP+vBP+9WMqVTsaxUf5jvysTsNo/Go5VtwwVmGa4hvGECjH2pAPpVK48XRs+5ZzIPZCKz9jWe0S1yLeR3d7bW+0MvJPoKrS2gaB/LjHmAfKGOAxrg5fGdznbCrYHqOKpy+JdXmc7bgRj0AzW0MHXl5Eyr0ore51w0W7uIzJeXEcUueEj5AH1rOu49HtQyXiyyv/vYxXMS6vq0nytey4PoaqvDLcNukZ3P+0xNdtPDTj8UjnnXjLSKOglg0qZCUi8hSOGMnI/CsC9kiVj9nclezE9acmmyYztZvwqG6hWFgskZz06d666enW5z1NehVlmZlJ3H8KrEzSYwxz71eETbsBcD3HSnn5VxGQx7gCu6E7I5HFMyJluI/vNn6VWZrkn7zqPWtu7trlhuddn/AAGog6xRsjYZyMZ29Kr2yF7PyMl1G3mV2P1qs5jAycmrN1abm+Rye/SojZMqjO8+9Upx7g4vsQfa2jGFGRTX1FgciBd/qBSzRpHxyfeoS0cYzs496TaGotEU0tww3GNVB7mq7tPIfLVw3sKmuLwBD+6FZstw5zt+WqTVtg1uWvs9z/zyeis7zpf77UUal2R55BdakpK3CZCwLIPNj53l8EZ47V6B8INVW30vVrh4BHNJcKoMYJ4UEDntXDLcaxHbP5zSsUiTarpno/68GvQPhIXl0fUZJisbfaQANmMjHWvKdJVPdZpGq6b5kbd14guXcLB5pYHjimRa9rVvPlHlY4yUK5Fb9q9hI37/AEpZCOrROw/Egk1O7aSQFitTCw65nJH8hVLCUtuUJYyq9bnKz6zqMshmuFmBPTKnAqS11Nk5eV0b3BBNdMkNqww0xA/u5JFOl02wcAlo27fOK6I0aSVjGWIqN3Zzq6pAzFpH3euTUx1i2MYj88gehPFa6aNpJbDpbkZ5wpqVtB8PEgssYHsp/wDiq05IpmXtX1Mu31LTSoDkMfYVdju7Vl3W85HPC7eAKsjRtCjTMSyEewx/Or9p4LNzbJdWhwsi5HJOPbgVhiMVh8MlKtKyfc1pQq1m1TjconVJoY/9HnO89SAMmrEmuyRxLuj3uXCkvuxt/vfnVLVdQ0z4feLNGm1i4nMToZWKxZIbJXGO4wc5/SvQviDpFx4sttOFjut1gdpGd0PzKQMAY+hryMRnGFvDl1i+v9I9CjhK6vzbroc2ni6COPbshBI5wmKRvFhK/I0Cjt8uTXK682jaN4ik8P6pczR3EaqS6xMynd0HHI/EAVpS+HbZYyqXOfyNerChRnFVIvRnE8XNScOqLc/ihySRebfolUbjxVwd11uPulZ82jxR5BlZ89Cqmr/hrw5Z3eqLBcW5uQ6kqmSOR+IoxKpYWjKtJXUVfQdKpKtUVNaNlVvGBT/VsxP0pD481FQFjwq10Pi/w/pVn4d1TU30xVfT7R1TaDgOVIjyA3PzFeea4+Dw7ut42ZLneUBboMHHpXLlGOwuaQlOMGrdzbHUquDklz3v2LbeNtTfOX/KoJvFeoSH5pM/WojoUSjaROG98U1vD+SCJZgPdK9yGGoroea8TUfUU6/eN96QUf21cH+M0f2BgYEk7H/rnTT4fm7Gb/v0TWvsaS6Ee3n3HHVZmOPOb86T7dJuDGRs/WnJ4bvmRpFExUckmIgAVU+w/MEFwWJ9EpqFPoh+0n1Zc+3g/ecn8akj1AKD0/Oq66W5cRtOysexTFTNopX/AJe+P9z/AOvUOES1NlqLUFPV1H1q3Fe2oIMtygX2BJrDlsPLOGuAT6baQWeTjzjx/s1lKgmaqskdOdZ01V2rufHcr1qhca9DHnyowBmsuOwZj5aO7nsqjk1zmsatDY6oNNks7lp1ZVky6hVJ9xnNcVaph8O+WpKzOqnCrW1hHQ9psfBfiq6hguI7VTHNGkikKx4ZQR2965xPE1vY3MtpdW5M8LlHXd0IODXoOg/GPTdP0i0sjoeqStbRxxFg0WGIGB/F7V41rEUl9qc+qR27Rw3kk8673TgISWXr19PWvGo5lhKzalUR6DwOMp6+zsd3beO7WKLEdquffFV7jxFHqrNlo4cIXwuM8c15vqE89nJGhtkZZFVw28AhSfT146frWtb6bcSySLbuxYISdvHy967KEcNVUpUZXsZ1HXpyjGorXOjl12Db98M2PSoF1Zv4ERSec1zD2rpIQsgyODmm7bpORIuB716aopI811Ls66LUDn9/cOQew/8Ar0yS6jJLIGJzxurj3mvO0uOexqLzb9n/ANax/wCBVHsGP2qR15ndm/gQVwmtaMLnVbp5dd1sAtPtSO92Ku2MMuABwMn8qvoLxsZmb/vuuYvr+8jvmjj026uCPNy24KjZG0kH2xWVZRpRvJnRQhKtK0VqdP4ZsrbTYbmNbu7nY7GV7m4aRsFBnqcDnNWJ5Pm+8prO0qzurnypU02X95ao2DdBecnPVPpUk9hdAxLm5DTHEarCCW5xgfNzXnrOMHB8sp2foz0J5JjLKSimvVD5Av3mORVWeVACMYH0qGWzu2WTbLd4iOJMwAbD6Hnis2+t7uOMMZ5dx5AePaD+Oa66OZ4WrJQjU1fqc1TLMTSi5yhovQ0PMi9vzorndt5/fH50V6fsWeZ7VGbENTitX2m6DiNNhba38fHUf3c13vwwjll0i+ad5DJ9p6tGvTHHSvM9Os9XRVBW53fuNpyf+eoPH4Zr1Px34d0VvEl9frY5uppWaUguCxx7N7dgK+bxWaU8DVjGavzX28rf5nrYPLKuPhLkdrdzoPsgJ/1jc/8ATL/69TxWZAzvz9Yz/jXEaJCi2PnxWVxZy5ICvLJuHOM/e7+1aM93fLqS2EbXpTLZljQqowM8/MeufxrOpxFTW0X+B1U+GasvimvxNmch2VWzvUspK8Y5+tcj8Xo7nSr3Q7e6+028q3gZ1XO4LhWzw3pzXUWGmSW88lwyxi4ugskroQzPxxuI74qHWdPstSvLNNTs5bpoWMkMg/5ZsNvJO4Y7Y69K+VlmilmXt9bdr+R9XHK3HLFh1ZvvbzNi7PhuyibWdI8QT6jHPLuNs00ciAMMjG3lSucYP0I6U7QNf8Ov4pureHTrgSzIoImaFuRjbgkKSTnpk+wrDj8DeGDfTyzW0DQO4KuqPmRhkFiD3wfr165rg/HsOkqIoNJszbxrcvudhtMpAChsE56CvVo49Yxewbk/u0+5ngVsqlhP3t0vk9fvR6Hba3bWUlzb3EN3NuuHbfIw+QZ4UAZ4H9a9H+HHjHT9UEei29vdRSxRF9zLJsIz7dPxH9K+WYIpRn9+oAOcCZTz64zVuyvr+ycyWutXFsxG0tFNIpx35XtXoY2j9aoqnJ7bHm0afs5uS6nqn7Vj41TR2KA5tnGG3Z+9/tc16eNamtvD9veLMdpiQKDJKFyd4A3fd7j8seteEWniHw5rWlWFr4q1G61K4tUdQzCUkZORlsgsfc12dxcaZZ3djLfXt1Dpkc26VbYhiq+VIF+UkjG9l7dT614dSn7J08PLfXU9KhQdanUqx2jb5nL+Pr251Dx+b2Qo4cwPwEc4IVvvH5iOeuTXq2uNa3MMlusX2oACZow5OIw3LYz0HrWHq+kfDS5gbWZNc14eRCDK8axnARRyAEyDwD/hXUeGrvwrd+BmuNImv70H9y17eg+e6PIu5CQc4IPTGK9d5rCGHVOm9rJs8yOWVI1ueonrqiTToPC8zIbrVb1HCDzIomRsZyB/CeMg/lVkNounazZ3ukzTyWkccrXLzD5/u5UjAAxjP51Ytpvhfp2qRz2ek2cNxbthLhLRUaNvu52s4bOCe3TNYhj0HXQ8Ntr8wmtVMLRW9laiU4B58sPlsbs5UfjXn18XVrwlB1NHuvL5HRSw0YSTdOwvjPVrXUvh74juoDJ5cgi+WSJo2B3JjhgOvtmsuyvY7hYo4WlkcqNqpDuJ4+vpXceOBZeIvCVtoeow6xbwx+XEJ4bQKzKoAA5JG75Qfz4qPQNL0fS9SS+xq1s1rGNr3FiVUjYV6gHoPp2rbJ8TQy6nUjGV76/h/mZY3D1MTyykrGFFpOqyMrfZyQQCAcDH5nimiG6wQLB+OM7GrqLi48My3sqtq8iTu54a2YfMRuwBjng54ohs9ImY34166kgi/dui2xEeSu0ZHXv61dHiPFuTU4x+8dTJ6CimnL7jnptLv/squ0JiVuflALfTnJp+lLZ6dci4e3vJ2XIKPgofqCtJr2p6Lo+oapqc+ozLb2sdvIieQSZNoG4BWGBnoScYznNcFpnxXtr7Shcanc3M5VREkUdvEVfarIDvBBUlnRiAv8PHB49LBZzPEUnKpa17aHJjMsjh5JRb2T1PYza23iDT0e4SSCA52xRvs+ucCnR+FdCW9F5DZhZlTHDEDgYzjGOnesyO6v4Y0tNN1LQ4I4UVZEvrkJKNwByfRecZ9cVz2nfEPUp1bbHbyH1gjJBU54OdvIwR3r5zGY/FRm5xk1HpZ20PWw2AjVjyRinJbi+LfCsVldrcNqQilm+4ryKxPPQA7T3HABrnpND1Ap81/Hgei/8A1609e1ptfuIJ5n1KKW2Rgi2yqqkHBJYEnOMenFWoPE8MGnmBJdQllV18uSaTA24O4HGec4xx+VdeC4nqUIWm+f1aQYjh6dVpqPL6IyR4C1ttL/tR5kNtsMm4MnAHtuz+lZZ0aZeRex4HUY/+vXf6V4nS40u5/tO4vzYoFjcQKCFLE/eYr3HTpyDUD+J/BFrIo/ssHzMRiR7qdnLE8HYMKPfHSvWwvE3tI3qJJ+qPPrZBVg/dTdvI5nTNLNnqMM097tEbfNtUZHHbPFcR8QdLSTxs11a5dboqyqPX7uM/hn8a9nFh4a1q9+1XH2qCS33lLZrqIBscAg/M3Pb5h71j6dpPhGayRryGW2v7WYSSyR3qbiwOcYY4OeMnaD+FeXmWJli6yqXS0tv5npYCisPTcZJvXscvBoUKOZp5J42QxBYvMZlZXP3uoyQOasJodrJAiyXkgi23MqBnb5Wj7feH3sdOnPQ1cuNJ/dveadqtuZXLbEup082NV6KdnysSc4Ax2FYcU2peXHJNqGwbHUyiJAFBPzlvm44zz+VfPewqxnpL8T3XXjKmtNfkNudFinCPNKzhHtyF3sSyyEcDJ6DGPxrX+KVrpfhfXbqOynNpDFZpK4aRnO9t36cCoNT0m+vvDUky35trVbuW3kugq5Dlowm3D8bSCMjHfpXBaj4d8Qz6ncW/9rahq626I5cu7HDZ5xk9/eu3CqUU4Oo/lfY5Ks71FPlTSuuh1ej+FPHuozKsem6Zulj8xDLKMEEZ/hfPcVfl+FvxLmLsf7EhAIIUSNjoAQOvpnk9TXW2vxW8BaZb4k1CV5ltWhdFtpM7sAY5HqK0fDfjjwdqOkNMuoXccbXTGMzyzlyuOTuyW27sgDIHbFem8ZiKceZN/eeRKkpyso/gcMPhP4xNy3/EytHiUlSBGB36/eo8WeCtV8NeDZNRljtria3k3O7OV3KSAAcZ9zXa6r8QtLt9V0q0s2a4sGncXMqq2Y1PQnOOPzpnjfxR4fu/CeoWVjqBklukaOPEMsgXIOCV2nAzjtURzHGKpBuba/4HoV9VptNez/B/5nhUWq69MG+zQ2KKoUsUjaTaD0J+cdOh4q/4Ut31G50h752+0LPPHzFhNpdTz8x7+9WtGtfD3/CNS3Wpa3PZkhBMp08IUzyCMAg5YDBJ6elWvCnh+0uVsr6OYSK8YukOWAk+bDou0DHYDPvXXVx1WrdVJbeRvTw9GnrTjY6nwv4TtbnQLG/aZllktL2eRVJy7QlFVTzyDk4HbHespY59G1Hw1ftqMEkc1yZWZoj/AKG25QN/zfMuAp/hx+PHnGreH9fub63heyu2gBkjtw7+gJ2jJ4wTg1UfwjqDSQo2lXLzynDRrGGb1zx14/ka4ZYRTabkdtOq4pu/X/M9Ti33H/CVWsOrW0k7ytI1vEMtc/vOSg3ZGOvfiub+ww3Gr2FnMp2PMiXCgbWXLAHPofc1VtfCWraTplpJpMU8mq7VkaJLRmVCd3JwvOOPWsAeFvEX/Cw9L1q4tYobaO4jkbMbJKChXeCrDO7OT75/AZ0KEYVPaRqW5U38zSviOajyct3J207bF3ybH/n5t/8Av8P8aK53/hEfEn/QNtv/AAIH+NFe7/a0v+fq+9Hj/wBkQ/59P7v+AYVlDqIkjWWfLtJDgmbJ/wBYD+vNe0+Objy9eu22A4lZjkdhXkWnXrXmrWltaW808m9GKRQu7KoYZJwOAPXpXq3jOQf8JJc7QWAuGGR0615nEKbr0rro/wBDs4Yty1Nexz134itZbKJrdthlZWUmE8KJQrdPo3FdJcX0cGqQabI37+aNpFHlkcLycnoDxWF4gS5uNS0eCMAR/a9zAjuFbFdHqDvJc6lLuYxhPkXGNvGc/U5/SvErwpckGo736+dl0PoaU6vtZKUtrdPK76lfwjrkOuvO9rC6xwyGM5OMkenFYOqa3qlvPqtw1yqwWl1HbJGYgQfN8zuORjZWh8MbyxMN5ELhFkjmxIrfLz+PX8Kt+KW0f/hGrttNNv8AaZLm2N0UkO522zZzuOOCSPl4rTDYeEcXUi6fuq2/mcuMxdSWEpyjU95t7GL/AG3rsOgWjxXKsTLNluGJCrHgAY+tc5f3Euq6RFeBX85pflVk2kevBrbnuGj0Cyg+zRZZ5M/Ll1xs/LOP0rOvr25igWONkjYMdglPyZ9xXt4ekqdTmhCz7/I8bEVXUp2nO6My1sNR2bhC24n++mMZq4ul3k37tbUAsdoLSgDtzy3FWLS/mDN5kdr5e35duQc9+BgYqzBdTyTOscaMoGUUZJx3zwP51rPEV9Tmhh6Fkcu+jataahJELeErkFSs6EY+ua6C/hWd0SJYvMyOcgDOOhJP+POKtMsrSqws0LE4JAIJGfrXcx+GdHaGKVtOXzSgz+/kHOQf73qBXm4zMoUpxlUX3f8ADnpYPLpVYSjTf3nn2kwXlxcf2c19Z6al3mGWa5mHloCOr4zx9AT7V61p02n+E/BK6adUtNV88B1n09S0cRBGdwfacHBwBVF4ZS3/AB7xZ7HC0fZpCCDDGPoVrzKma0pw5HT09T0Vk01NS9rsVpJr9/Ev2R4IdswEgVnVZDuBO5R3A2nsfrXFwx3UXjpWaKAzTSEOVkjOAflKgEjLcdK7W5juvOg/dbmBxncP8fep7qwhvLdobqzDRtwV3hTjPqCD+tc1HF06O8dGrf8ABOmvgJ1be+tHdEL3V5bh9lhdm4jkZAsDKOAepJbg+1dDYax4gtbSJo9Z1JI3JLwfaXO0DoCu7ac4Pr1FYemaPY6bIZLG28hjnI+0uQ2fUFyD+NXrW5uftbBo4JFA+6Tx+hrD626cr0Hbz/4F2avBQqwtiEn93/AO/wBG8Waza6Y7LBZXEduqvJPNuY5znli4APOfTrU9l8SNZ2o2p+HW+xu2A0BQFu4KkykEV8s+IJtXvZ5m16+uEjZmKW+MDGeydBXv/h9bg+C7aO+8nzxGmzy3JBXaNuMk8464r2sRTxWEpwnz8132Plm8NXqyioWt95zPxj8TaTqIvdQmjkjR4njK7CztgIwGVO3PyE9ex964ay1rToPD1ro7WtvNIyIPtv2dVlG4K20bW6EnnOTTPFkV29/pctxFJPDExkWZYhsV+ducgrkcnHXgVV02+8Pl5pI2kSOTgB03EDsCRjd+VfYZTgIOk+bW+vzPBx+MlzpLorHY6b42k0q5QzQw3V9dQKbpJbOGTywp2jG5h5h6fIcEZz2rp/CNr4dvNWuLTUpL6PTJbeOS1eBFcljywO7PTBHTqDXnr2ej3Wl2Nu0VnKl3KEt7j5V8li2CcjJHO3OeQPrUHw71fxRDqBK2d1JFDEtpFJHGXQhNwxuXOSev0wfTPm5rl84R5qcU+XXX5HdluOjKXJNtc2l18z6A08+CrC8uJHGqxxgPFE6IrNJGy8lwRwQSQMdhUcdp8LViDeTrkgC/exyfwBry2PxN4jt7BYNV0+4jd7jYrqJUQqTwMMMk12mla5q9lJthvFnVf+Wd1GJVOO3zcj8CK+VqVJ0dKtKKXflv+p9BGCqK9OpJv/Fb9DpC/wAODo9xp0Nrrluk7IWkVMsdpyOGJHr2rNmh+FaWMNvLp2t3U8agec6hXdh/GccA/QAe1XrTx9K7xQS+GdG8wsB5vkEp27A5H61d1DXGu7ZRHDpMEjOC4W1YbAOyMADz71r9cpRipKcP/Abfmc/sqqlaUZ/+Bf5I848U2GlfaJpNDubiHTYrVmKTxEShgNxIaMjknPYVF8LGs5vGLWcM9ndGWIP5M8ZkXywmScHHPcHPcfSvUbXxE8StHJaaPMnQb7ZmJHvwOazZdal/t5bi1stCht0jKsIbExyucdN+CQOnTsKPrWF3nVT8kDjWs4wpP1b/AOAekz6T4b0+JriTTdKtEyC0jQxoM9snFcJ8XZNLtfCaT6Bo/h7UjPdLb3KN5SjyXV9+HyMHgd6v+KrqXxV4bn09ohCk+xkaN920jnkkc/kK8o1TwNq0F1eW58Rm30+7xuhSNt7ALgHIPXlvzrteZ0FLdcvc82hgKjs5XvfYydRtdO0y1gkOmX2mvYXrzRRway0oz+7bJDJJu+Yfcx1BP8Rptpd+JdbvV+zXltcyShYLUy26hoW5xjIUE++O1dpZaF4cGk21nJpek3LROd00umqzMMn+8Tzz1qGTw5ptnrr6p4cMOl7THJFbx24WJXXqSB1yD2APvWNXMsHUtzTV/l/w53xw9aF7Q0+Zy0Xwl8Tw6OulzaXojnz/AD2ufJJmzzlS+7O3J6ewqt4MvNJ8Px31jdPaxB7N7cMGYAO+WHDcckHvn1JzXpt3fXF1qemX2q6hEkVo0u9RHtU7gQMngfnXOfGKbTrn4c3MXhy4tP7TLwlDayKkpAdc8jB6ZrJYqOIn7PnvF9fMunTnCHN7N3+ZXh8Q+HxNaM15BgaO9m3I+WXbwD9axNM8Vtb/ANmf6NYn7BbmzwZwN0bYzI3owyeD/drLvLy8+zQwy6THMYLIKLjzomLOYVxlSR0fdknJ+ld94JtvB2m6Nb3sz2cWoC2KTLJKpLkjJyOcnPHrV1KEKCvLW9i489RfC18vU4y48R2KfC/Tm0+SSe+sLMw3Qtm+eLdImM888c8+hrFh1TV/M0y101dRH2GNd8sjgLOqsCyHJyBnI6Gp/EkdxJ4Yi0Pw3a2cN26qJ72OYRfaFDdGDBT045NWEgU6etjp96+n+JCx82W41F1iVc7mUMJHX6cZJ9K7KUVTXNFLV9/xfZbkSpzb5ZJ6eX5FeLUtW1KC4aJ57bOpyMHDsJLZGljXABABAw3IbPJyBXZaZrOm2/ic63Je3rJbhnmiVlKqDFt9fx+tefXlh4lj8PxpFq2hSTgtJLJORJcOWck4bHHX9KqzjxlcaDd+TqFgt1PcIIkNzEP3BV9wYN3BC9+hPWnUpVKusZRSv3KiqaVpQk3bojo/B/ii1j1DUdQl1p545EUwiTVVMkeXJKFtuAMbe3r9az5fFtvPr+onU7u0eGa9iuLUrcRy7IhJukQklSrEAdPzrkNO0e6sLh1uo4gNox5cqyf+gk1d1n/hE9Lk0W6sWEFxLCz6lIUly0uQQPmHpnAXiun6nTUpyjrc814mrBQTpta76npv/CReCP8Apy/78w//AB2iuP8A+Ez8Lf8AQWX/AL8Sf/E0V4vsp/8APmX9fI9T2q/nX3nAeEdG8W2Mkxs7eCzEkO+RrggsUAywAXcemeMc4puuap4gtNSt3ujd20Qj8y2MsIKnf1O0qBu49z717XawWh25gH/fRzXHfHCG3/srSFWIL+/fknOPlFfa1cRSk7qOp8nQhVi1Hm0OMtfF2orEwe6R5DjZI1qmUPqMD+dCeK9Xz+81feuc7TZx4Yeh4rGjt1YsMoWAyQMZ/LrVgWu1BIVOwnaDt4yOo+tc7rNf8Md6oJ/8OPeVJZXmbUZofMYtsiBwpJ6dfenm4hBUHWL3HUAKcf8AoX1p8VqixCQxuI2JAbbkEjqKma1EUcbvBKiSrujZo8Bwe68cjjqOKwdVrudMYLyGpdQ7tv8AbN7/AHfuH/4qtLQvE19oVzcPpuuSwGUJv2Qht4X1ziqccMLDIwSDg7cEj60SWcfDqVZT3GDSjiJRldNjnQU42drHST/EbXJJXk/4SS/hBbISJMKAewyTWdd+IdT8R3MVjqGuXV5bqxkCTRg7W2n5hjv2/GsY2sXk+YGLJzlgRt/OrWkW6Jeoyk4Kkgjp0rSWKqSTTbOf6nTeiSXoWU0+OCVZo7xg6HKkR1rPrmrYx/aDEAf3Kxr/AFCxtbmSK+muwzIrxeSFKjHLbsj0zimS+IfCtyY2sJdZ2bvKbzWiJMjfc6LwMhs/hSeBqV4qbimvQ86WNpYao6SqTTNn+3NV/wCgi/8A3zS/25qw/wCYlN/3zVFIGkvYIGkKpI+G/eKme/3m4H41uWOg28llbtdQal5si5X/AImNvGGGeqqy5rnjgVOPMoR+46MRjfq9T2cqs7mf/bWpM6udSn3DoQKnOt6tjP8AalxjP92rOs6NZ2c1rbsl9byySAOs+pW4JTaTn7o29vmPHbqRWXHC8zQwRiR3laNSsZAY7iBgZ4GeaUsFFWvBa+RVDGe1UnGrP3d9S2muaozYOrTjnqRV03t1bapc2tv4ja78hyjSQ5KE4zkZAPenL4TuDoV/qH9n3+LZpB5n2tNqBT3GzJx9RXM2Ijt/EeoQRiZhvjIUSCUnMKfxDC05ZfFRbcV9yFh8b9YqKEas/mzJ17UZp3uJprh7q5xteSQ5NejaneahBpFtFD4g1NNrLF5K3kjKq4ixxk4I3H0Bry69ikdpWaLHIwC2CfmI9Pau58EjSbq4S01rVrixguNsjSQWCOHKL8pLEk8FiOPWvYjSaUeV2S7HLUmm2pK5X1a8u5bXbCjmFbJ0ZyTsLNKQg9CVwaxrC0Y2rGWQxndwM5z+ta5v/O02Gze4nKLgoG4BAyQcevIpysi2wC8g88rXq4Sk40zz607y1Zm6fbeH7HdI9xcz6t5yokayiMyB+dvy/MemP684rfg0LXrdLg6RZ3dxBHYzTx2aSZRSqMDLszljwVwMngcGodOu4ba4mOwvcIFMQ3FSOpLLgg5GOucDj1qS11rVrewvbmy1uW7muLZ0ADI5VSp3EDkg8cMMEc1NelzXTHSkoyTQ7wd4vn0uHTl1aT7UWt454nZTkEuy7Cc8j5evB/StDxJqmpyX08yA2EioT5EJzGuAmAM56bic5PWueslbRfEa2MkNhd2v2cJaoSsrRxebIVDHhlbnODjgit/U4obmymu7Fg8DKVYE5a3Y4GG7lflAB7dDXi14J1Gt0j0qcnGPZvsLpWs3H9sQQX17Nar9rMLzITyUPzHHJ9+QfqK7NNT0u6u57SLxZNug2bt7ogYsCQF3IM9D+dcDbiNtZtDJGWzqkuzdn7pXIx7H+tZmqJYt8Qre1ureSRpru3jhZZNuwskoyRjmvGxGAw9atyuC2b2Xc7aeMrU6d1J7nqdw9r8pHixxu+7/AKRGAfp8vNNCwtbm6j8USPGwK7xPGVJHbhferniX4eRL4XsIZrqN4NFxJCFjZWb5cYJ3c8GuD8OpZwfDbTobGJoYTdz7Q0m4joTyep74riq5bRp0nLk1XkjalmFSpOylp6noNl4gm0q0ih/tS2iUoGUOwBYHvzVbV9T/ALSMM9zq3krghZbdx83TI5BFYfijwBY+Mb3QpLudlP2FYVOTxhN/Yj0xUepaNDoHhO30dHBjsrySFW9cD3NVUwlJUVO2/kKniZOq432NOaawsZFSTxVLCxjEu2S4RTtPO7p096hOsabKSy+MEbAOSLqM7R6+31rktR0PTvEHxA0fR7mH59Q0VIjN5jDagDcYBx261d8W/CnQvB2gajqUMZuP3HkujSSAMrED+9xW0Mrw0opuOrt0RnPMasZcvN+LL3ju5VPCF5NFrdxK7wq8QDAiQbhzwKxrHUPhebaLz9S8TibYvmbVGN2Occ+tHiSKObwNZtHGI1/s5RGu4nADYwCea4/XfFWmWXiaOwsdP06W2ZIPnbT4mO5kXeMlcnDFua2wWFhaUIR2bOiWKnGKlKbVztpL34Utk/2t4p/75WoDffC3n/iaeKDz02L/AI1znxC8TaLpXjFdL0ew02SzdIyH/s6P5Sxweq57Z/Go/iL4m0PR9fhtdH07TLiCWCNsrZxYDkYPO3PXn8a64YVytaG/oTLGyi3eo9PU6ZdS+Fw/5ffFJHsq/wDxVcj4lvNPbWJJPDd1qP2BgMG7IEm/HzdCeOmKtfErXtF0XU7G20az025jltFaUmxjGJBkN1XvgH05qXV7zR4NcsL7S4omgWzjZ0jiEY8/Zy2AMcMQf+AipVJKKly6M68LiJyqtczbXqZF1beJILZriWO9VFGX55RfVh1Ue5AFRWsXiO6g8+zS+kibIVg/3yOu3ux9hmorHV7q31mCQLKtyGLh5H3K4BwQw7g559QTSeNPEFuPE8iwRXMVszYso92BDHnEa/goArojhlzcqjqZyzqapOq+aydv61GWaa5dvILb7U7ocS5cKEOejE4C8+pFUNah1JHS31BbmKRWDBJOuOoI9R6EcV0HiTUptRsNPWOHdJHHm7ZW2iaT++cdTtCj8KxDqa3WkWlrKrkxTl4pHbJRG6p7jPPsSfWrhTilzRQ5Y2dSs6DvtfyKn2WT/pr/AN8n/Gitjz2/uW//AH8b/Gio9q+xXsfM9D1XxBdWPhPT9Wiiha5nEG5WztG8Ddj86rfGb95YaOuTzI5z/wABFM1jTb3UfCWlWljD5rqLdiAQPlVRS/FoeYukxeYiHc5y5wOlXUhbY8Kg/fR5LpAb+3t4bLmSRScDJAFdhDrGr3PgbTtOm1CWS0iZ3jgwAqH5uR78n86ydJ8O3Eeo/aG1bR1Te5Gbls8j021Z0nw3d2gPn69ohTa4UC8cjnGONn1res1K9n0X6lUYSTjdPd/oTX2r6xceA7Syn1K5mtIoXMUDN8icHoK2vE11qV7Y6SuoazqN8IoP3S3E5cRDC8KD0H+Fc9pnhO+EFyn9taM6rbtu/wBMbCg9+V9+1aVjpOpLHtv/ABDpc4RAqKbp224Huv0rKunZtS/4JphotSjdd/kZGnNNHoIvPtEJeWNtyoqhhjOM4/H86vX0nl6KZo5kMklr50ijGN5X0FFh4TNtbuJNe0Zt0RTid8Anv92ltfDKW9jPC2u6WxkgEeRI5xj6inV5XfXqgpRmuW66Mj1KWNNORba4jKt5LSbCMBmcZ6VfRVh1ILDIZUjUhAXyF61n2/hWFNOuLT/hItPLShMNh8Dbj/CrVvoq6fbSGPWLe6dnJIRDwDj+9Q4Ko3GMtW/0M5V/qkPbVIu0V+o660eHVnvL6efy3toQI4R96YtwQD26mucg0XULQiL7Gyqt3C+Sy8KpOT1+ldQlvcYH+nQj22ClNvdcA38P/fFdVLEOnDk/R/5HhVnGrUdTu77x/wDkh3iDzmhVYY0kd5OAeMCodGttTuNbtJL7SH+zeemZWukARd4y2C3TGafPbXJAL3seByeKrOhyy/2hH781jTkoU+X9H/kdOJrxr1vabad4/wCZtfFfTrPUdbguPD0StAtl5LtPIqhpPN3cYJONo61lWIuJ/Ed6La/ltWVrby5gxAjPPzY70kNuGODqSjHbI4pul25OtasP7S27fIG7cPm+U/ypp3ikunk+68hU60KfPpv/AHo9rdzQ1i/8YW93cadBd22o6bJIxaaRY3Jz1ILfMCapeF7zVLzUb+41vyzemZQ5RVRcCJAvC8D5QKvrabt2dYGEBduQSAOSay9NeGTUbya31KY7p9pVl2swVQoOPoua1aeJhyfo0Z0MXDAy+sWuku6/Rso6l5kanepUsCyZ7jJwf511ngeRptK32/kWzWUbOpmgBKjBzhh6461xetSXDXk0lxMZGCqoLddu3j8MACvTPh3Hp1rocUlxw053uPRcdPyrtw9OzaZ0V6vtIRlFbnOahJcLNbWd5LHM9rbJEpXgBQOAPXqQaniMjQgJx0Cisi9vftmrXVz08yUnHpzyKupciFAwduDg16kFaJ58k2zNt7+S/wDEdgNHgvp9T+0PDbRRxr87Yw3U84GeDwa2tC0S+0a81e7vrO90HU9OjOUKBQg8osnyqcDJJ79/auf8Hh/CfjGLxb9qtpWs5muY43RiMlWH9a7nxLq6+LNUfXtU0vS1W+RN1wrHDgKFTcGbjOAOnU1yOFWbfY2nOnHlst9PmS6rJYQeG1haO2Gpf2ufm2HzTGI06/L90fWsSa5vfD1+07JLCAhZkkQgOgwDkEcjk1S8SaNaXN7G+hxTD7LODN8235tikgdcrn8a6L4i37eMHM97ZmylsrIxqIHcBskMdwPU815telyz5uh2QmuTTdEyi1uGt7/T1DxxShmtg3zQOeOPVTkj2qjY6XHfePJ7q9j1OOTT3trmFIbctuIEgw2RwK39M+I0g1W006DwvpUTTX5tFlUMGbhSCee+6s7UfE1ppPxR1661qTUITcQQN5NsrFU4YbRk5x3/ABNeVWozU3KD1tovmgweMq1PdrUuWN97p/kem6t41mvbCezbRr5UmQLuW2c4x/XiuJ0/w8jeD/7Fsbp4DaTeeX1JfJYbhxgY+blaqr8SPBpcK03iEN2G0/8AxVXtI13w74j1IWum/wBsrcgeY7zAnMa/MVGSe3865JU8Q1760PShKjF+4amkeJM20clrHO76c4t32xAhJFQBhz1+/j8M1X1aZdcgNq0i2tzLcm4dbj5Bkj5sECuL0rx/4RgfU3dddVZr5pU2A8KY4wM89cg/pWvpPibwxr2p2+m6b/baXlyGSJ5MkKdpOeT7dKdbDVbWs+UVOtT5r3Vy61sNP8WabrSW97d3ml2y2qi2AkgcYPJYDP8AF7VreLfEF34k0iXTL3SL+3imxuMMR3cc965Sfx94R027ubVv7bWWCUxS7M4LKSPX2pE+JPhF1O1ddYd/nYf+zUKjiuVJJ2BzoOV3a5Y8QQ58M/Zbe0vRFaWnl75UweGzz2714trH2ca9F5hKygoQcHn2617zZazZ694e1W+0WTU7f7LGy5lkbg7cg9a8sj8ReFw2bzSYLiZODK9krMSO+frW+XxnSnK8W3/mbVeWrRSUklfqYPxBZv8AhLLfoyFIycc4O41meLRu1S2kUn7gzx0wxr0jR7zRfE97LDY6JZS3MUYfM1ooO3PatK58LXKJuuPDFjsXnc9op4+td9LEOlGMJRd0jDEUVVnKUZqzd9zzb4oMr3mnMvTy24yOuRW+n7yK3XaS3lqWb0GBVu78TeGUunttT0Oznkt3aMhrBGAYHBx+VNh8T6XLJJdadplrIkYCGCa0TYAehCnjPvXNOnUdKEOV6fqenhKtOGInUc1qvyRh3M0bXtkvkIrMrAMCc9s96wPFR8vX4EePeFCbSWPHJru5vF9u2EPhvRsp83/HjF8vv/n1qCTxZYyOTJ4Z0N2AyS1hEcCumDnGalyvax504Qlh50vaRu5X3f8AkZokdZRHEw+dfz4rHhwsCbsYEgGBz0NdP/wlUap5qeGdH2Djf/Z8eB9TWZf+IobuI2yaLpEAmcfPDZxq68g5BHI6UoQkoctjo9rTeI9pzLaxB+7/ALoopvkw/wB2X/vuiuey7npWfcS1+JPja1gjihW0CxoFXNoCQAMCm6j4n8VeIbPzNS2vJAwEHlxBOvWupX7LAUaWPemTuVdobGM8Z49Kmtp7Gdd0MalW5Hyjj8a+inB1NGkfEwqODumefq3iPH7uG4Y+gAq7DZ+IJoh+/ljmPJiZenbk9K9Ej8nYNtuXz2SPJrUto4MAFAvfGACPwrP6tH+VF/Wan8zPL00/xJFe+Qs92YJE/eSooAIxnbz7iqD2/i/zNsdtfEZx1GfXn8K9le9023bacOw6hcHArP0e601tY1HyJHG+csUK5ycAZB/AcdqboR2sJYifdnmtvpfiaaEmZr6Fw3TGa7LRPA+mX1hbyan8QJ9OnkhLzRPbNiNh0TIHJNdbcXlpZgNMjTRCIs5VgrA8AH6dfepDNZ3EKG3Z+CGDbeDWf1XW/wDl/kaPFtpL8df8zg/EfhPTbHSPP0jxpqGo3YmVPIFqVBQgksDjsQB+NYGk2GsW9+/mm9ngaI/fjbAb8q9cl1qwtwH3O6q+xijZIJIH3ev41Yn1/T4Y1aWd4fMICb2IzVU6Moz5l0McRUjWoyoz69Twux0XXBfmR7O/MeHzlGx901qaNYpawSNqlnevG+FXaScsOo/z617C9nc6y0P2qe7s7BeWhD7ZLj/e/ur+prlPjhJLbv4c03SXFlFtuTtjGBnCY+v1rSpFtPmdvQ5VBRXuRu/M4Lxcln/Z9sum6fdocy7g4YnOF54r1ezsJJfD1hHb2NgJGto2EpZdwwoySD3rzjSDqaX+ox3bSTx22nyyKzsSvmiEOOPYms3UdfeS0861t0jH2ow/vEyTiME9/XJrzcZgliYRhGbVtb7/AKnRhq9WjKTlTjr5/wDAO5+MVrM/hWwWO1t1m+0ZBtMFmGw9QvSvNNFt5kuSJ7C5nIZd42tlee9dP4W1R5vFOj6fPZo8d1NYrIVUgBZAvmA89934VH4ZupE1m+N3HcXw2oZV+1ND6ANlQSeuMV04KjHDUVRbvbr/AEzLEzr16jnGCXzf+Q+yS3F1qarZXMTyWUyRFoyQznHAJ6cA/ljvWb4OHleJ5C0boiqygyAjrggH3rr7z+zobU3txEttBgEbry4kYAgkZAFb3w+8UJH4gvJGvPCWj26wrELm40xn81gEPRs84I5Poa3VWEHeOpzVMLXq0pU58qT/AK62OC8TW4GsJbCZJGkWBCYzkAlOn1611srJDpdwYkLJFFsjAyTjGMiuQ8S+ZqHji+vbXULacNqa7JLa32oytvO9V6BR6e9dbY30vhfUtN1C41a7Kb2ysFvHu+4RwG4796lW3W56MG+VRfQ4mS5NmjG43q4QSMCMFsuq9/8Aez+Fa9+PLgCoxG5QW9zn/wCtSfEe/TxJr97qVtNqUu+xjjh+0Ihd5FkiBDbeANodvwFPv/8AURcj7zD8Bj/GuqFV21I5FcrLkrgFcsu35hxzxWaz+ImigtGe1aUSgecZ+TGBgJtxj0OetXznJBIpLtS8YkBww9Ov1om5XumCgmkmjrkt1jtvNiUbpgJGePI3Z4BPbtiql1Jcx2lzuZkQQOZM8ls4A/LFQaHdfatPZGYnYeUJ4QnqR7H+dNv3kUsCzFSCp+ncVxSg5aG97amvplojeKdPuslWi1yBevGCqZP6CmfFO3dfidqV9dWd/wDYPs0Ki4MBaNsFs/N09vwqHQ7mRru1kaRd9xrUTxqfQAfoMgVm+PNa8Uabrd3pGsapHPst1lEIysbBmbA2njPOa4uT95Z9v8jX7Gnco+b4dj1Hf5lwHbG2Noueeld38JJLZ/FCT29vcvCyTRGXy8BSEGR+Awfxrx69mgm12xdljDbohIFfIBzzzXs3wIZPsysowDe3GOc/8uqVFemlTuVTl76R5rpbaH9muYbq7RWM+4DPONi4/rXWfDObSz8QtDS0uY5W8xzsTqR5TjNeXWs8qiRVnkRZ/knAUHKjGB+ldh8FGSP4qaOBwAkvU84wa6K1JcjfkRB+8ix4mbRbTxRqMepma3mluXk8l0GcMxI5/GsyR/DVssn+lzJuPAZOlafxjW0b4k3HnxxbRErbyeQQSB/KuL1iW1ntx5eGdnbtxgY/xrOnC6W45PVns/w4l2+DvEMccMogmgEyStgAgpxgV4pOgF1cKP4ZXXH417r8OsN4Au1IAxo8Tfkjf4V4R4iQ/wBv34Vto85iAOOoJrPBP/aJo6a0b4WL8/0Or+FN5HZeMoNzKqzxvH8zADJGRyfpXsF1q0knledriXEEMLxqrFVJYleWOecAH6V4d4PuNBt9I1y11xZGnuoUitZFTdsbGcg/w845rA1CxitdMtLoXJkmkmZZEDA7QrDnjpnn8q750oykpXOSFRwi4l3Xfm1zUWDA/wCly8g5B+c0eGJpo9YWKFdzzjaq7c5PUYFYW0Ff9YRx6/7WK9N+B9vFD4rsUkMckjXeA45x8p6GlXmow2CjCU27O1k39xk3GmXSyyTS2dwIhCUmLRHCnIPJx7VRENqk7R77fIVo2w49env0r3/XJQPDXjKNlJHmNwTwR5amvEPH2n2sNlYNZwRRyGVgAqAFvkbH16VzRbuovqZe802mOjkgl8G3uiwxh7l5BKFjGQFwQSSOg6Vytvo2oWdzBcy2zhIDtkbBwp9D+ldN8LmkGq3QcFZJtImV8cEnNdR4hvjJ4T8UR7vv62rY9P3Cn+lbKLimkKlKbmm3s0cT9o/2v0oqh53uaK832SPrfandW9nNPGszQgRnje44P09a63QNL0tUjmld5SRlQ67UH4VxkPxGhw0T6NLujXLDcuAPpVPUPFeq6/beXZD7LbSLjKfex9e1fVwdNarU+Cn7SWlrHpus+M9A0FRG7QyzEfJDDGGc/gK4nU/FWveJJWjgtodMtM8IqgyMP9pv8KwdO8PxApI7FXByWByT65J6109tDHEFVcelOVSUvQcaSjqWdOiZIlWQLkenStSEqoJVQCx5NUItoA6flU8b8YxxWbRqXVWFnyyqzHqSKlDRLjPFZN1qNpaA+dLs/An9Bzmp4Ybi9UGRZLS2bqG/10g+nSMf+PfSiyQm+xYuJVdXtbBFkutuRtUFYs/xOeg+nU4qfRdIjsTHdXkxvtQPJnkXiPPZB2+vX6VLYrBbW8dtaQJDCBwqjAz3+p9zVidznqMYpE3LtvIxcsWyT3PeuC+NM/k6poLBQzbZeP8Avniuvt7yKMM7sPLXqx7Z4/LNcr8VLvTodfskv5HlWO3DrHGBlSWPU+4H8q5sVJRgaQeupzGjm2k8Q3s0mo7I7mwkhEGGBDGILgHpnI4q7Z6dYQaZLafaERXn8w73UnOB0JHqKtaPe6Pd6tbpDaImcFSc7gR1+ZTwehrqprGE5BgEgzkAzOenT+L1ry+T2/Vo6ueSbcUjnbK206PxDa6tLeIphaBnYSAKBHt6jH+z+lcFYXIvLjVIvtJtDcJGnmbWO3bj+7z2r2N7BmQA7FhwfOjZnYOuORy3H61x3hL+xZvE+vQ2+nwyRtNCYAVZdqiPke3PrWtKlyJ6hzSb94qWV8kx03Qrq6il09bbyZJWVkLnBJOWH0A+lZkp0+zk1OxsZzJGLmMxs0gYsNmG574K4r01bCw3hm0u2j2Dd5nmH5PcVzthY+FdJ1a81GOK4vvtLlmSZh5YOSeCw96qnTSqc93f8ArUqlWlKnHZkXhbS7iDTYkVB5kxMp3Hgk/dBx2xz+NV/G4lNykUkYAiVULD7pYjJxn0zit9vFkC2jy21j58ykKTgCNDjgZHHQfpXOpqWqXF3JcTLCXck4Zk2jPfBzzXbGm27kpckeTsYlrta6Xa44HIzWtPCzWsR5ZSz/0rWg1DUYJNy/YlZuSD5Gcf98Vfa4W6VXvfs7uBgbZ414z0wqitJJjimcW6kAsBnHtSou9M8Hsea6+SHTdhZIoBnpm4GP5Vm3FvB5n7uC2fPpeKP6VVrjcWjn4JWsrtZ41JU8SJ/eXvXYQ6bJqNiJbVlkBAMZYhQyn+orNNvJg4srVj2JvE/wAKjjm1K1ZUgiihTJOFvFOPoOKxnSfQFpuaWkaHdjXtPcqCsF1G+M9twz/n2rF+KDrrnxT1C1huNhjhSIgLkkr83/s36VpDWtUtAl41yuwuVG8Bl3YzgkdK0tL1+yudS+2XWnafa3ZXBuYgmW/qa5KlKXNzLextBrlt0OI/4RGYskxupi45z5Pp+Fd/8IIptM1qPTZ5FMW6aYO42ncYdgHp2zWr/a9rIp26pEp6ffFUnNsXYNdRyHGQM5JrlqU6klaTNU4LVI8n0nw7qd19o8sKDFNtxkcHAP8AIiui+HOk32lfEfSrq+jCxrIymQHI5B61u+Hrs+bq8lvLahP7RJZpmK8bEHYeoNbM13p0nS5iJPB/eDFazbd4mcbaM4/4g6Nca94u1C8y6COaSJPKXOVV2wagutEupPCdp4fjs1DW97Jd/axEPNfeoXYf9kYyPeu6S50pYubyEcdM1A13o6OZftkTIV4AHf2qYxmlbmLfK9eUn+Hjz2fhPXLS9hG6LTfJgBGGfCPjA9TmvHdS8P6xd6hNdrpd7tmbeF8rJXjGD716bdeIdNiI8mES469qy4/Feqx3e77DYSW+TgDIbb2zTw+HcJua3Y6lfmgqfQ4zRNFurK+dtUsZFt5YHiH2hNqlymF/HOKoS+EdYkeTy4YnJIIVZBuP4V6FqfiI3f2VrvR45Io7gHaJMbyc8dPxoTVJyzSRaTHjjjfwv09K626lkctoXZ50/hPWVBB0+8B294/fNdL8OtP1HSbg38032B7WbfH5oO9iQeVHfFb8niG9eU5sIQehG/mqV1rVyAFNlAueg8zionCU1ysunNU3dHRXPiGKeG+gn1bMV4f3ynjf8oBzx6DFcVruoLqhtR9nkga2n82MlgQ5Axj2HNPe/uZW/wCQfaEsPvNKFrJ1qbUwhiRLVc54jnyfTqKIYez1JlUutEGk6gmkazNfSIxVoWiCRfMTk8ir1zrdu2m3EU+nXcKXjGbDqSWfbtDYHOMVoad46uNL8O2en6XosVlfRs0t1evFHMZ3x8qjP3U9e9aF58VtSnG6TS/nPVsRfoetaOmuzIjJrqec4X1l/wDAaT/Ciu+/4Whqn/Pi3/faUUvZR/lN/rVX+b8DHgs7XO5o42bGCxHJHpWhbRQQRiONERR0UDAFZ0MuQOTVqFifWvQseejUikXH8JH1q2jDjkH8azIn2gDn8xUGoazBZIEy0k7cRxryWPoMd6aJub7XEUMJkkkVEXuTjFZjahqWrP8AZ9BVCmcSXLE7I/x6Z9uvt3qCx0S51SUXWuyyRwjmOzRtrH/fIOB9Bz7100Dx28S28McccMf3Y0G0LikFxmgaLaaaBcMzXN51a4l/h9do/h+vX3rXEjM3Hyj69aoCRiFHXjmrcTDls4p2IbLUbBSir1Cnj8qp+ILxYI+cDnB96sxMowx5OOfyrjviRf8A2a0LAkMThcepqZy5I3GlqY+v+L7xZWstOlMUYUq7IRlj35rGuLm4urpri7ulklO07pBu6A5zVOwOZmdlwOck/rkd6tWysWaTzDl1ZgjcnHb/APX/AI14dao5ttmqSsMdlhw8TuqJNtHOMggYPT/OK3DdXmxHjnkAHIIYisGdZfshkQqsYAZgVAyOOh610XhK/wBBmt7iPxBqV3blTiBoIRLub3ywwOnTNbYSSUtSlfZDk1DV2wBdT8dMOaybefXzf6o2n6gsbmaPzVYEsw29c4q632vdkRy7c8HyyKztJuJTqWqiONy3moXbHouOa9VwjcV2dGkmoGOW4uJ5DHCu8kknLdFGM9zj8M1gETSktK5YnrnmtPUJbgaXb2yfP5zefIQ/4KP5n8aqabZz3moW9nHF880ipknpk9al2vodFNaXZs/ZY7HS7O1YEu6faJF29C33R/3yAf8AgVNEpBLRxr06lar63cTT380trAPJLnyldj8sY4QfgoUfhTY2bbtkj574NaxehhLV3LbyzycO/wCAWmbZN3UZ9+ajiAydq+x4p3lM/wDAR+dNibJfMuGG1pMjsMUCSbB/eLn6CojbPg/u2/xpoidX+ZDjvntSGTGa4UcTYH0pJJ7wrlZ1+h4qGSNhjg5PtRggY+Ye4BpvYSRe01Jb4Pp1xIn+lfKnzgBZf4GJPucH2Zq5xopA5O/ypAf7wBUj/wCvWofMjG7bjB6nNM8RKzXi3ix7Y7tRJ0/j6Pn33ZP/AAIVjNHRRl0ZJLB9ssV1Dzowxfy5lVhkOB1x6Hr+daT6bP4g8O79Ku7W31iyYbg7482PB5AxjOf881jaMsweeGSBjBcRlWYKflYcq358fRjRY3F1pOqwyG0uWJ5KKjHcvccVOjRM9HoUtJiuHF0t3qcXmrOQzIGAY7QemKsNaIf+Ykh/Bv8ACpbOyk1XWdXay0+bC3W5kbKsuVBGR26Gp/7Dv/tHkrbAHYG5kHckevtR7tjNNmcbNmBZLrcBxnJA/X6U37Flfmuh+ZrXbRdSKeVtjGTuAMo7cHv7ik/4R/UP71uv/A6V4jVzONjEkaGS8kJYZwvbt3NN+yWo4N1c/wDfI/8Aiq1X0C/dE/e24UDhieDz24ph8OXg63VuPxP+FNOIWZkzWVswXbfT7VcEgqOf/HqYLS2eQIs1wzNwAEBJP51b1LTpbOSFXlDiRtpKRlgvuauWOm3mn6hb39lqaRXFtKs0MgTJV1IIPPoQOtHNETTMe5sLa2naOZrlXHUOm0+x61Umt7XrHNIPUFR/jXRazHqmvXQ1LV9YF3dNGiNI6AEqqhQOBzgAD8Kr6VpulpqqR6xNdzWSqS62hCyZPTBbIpcyCzsZ9/oN7YWFjqF3BPFbXyGS2kZABIo6kc9OR+dZxWLp5pI/3R/jXY3Vr4Nks4EuH8TSNFIqgG5jZFQsB8oI+U47dKZPpfgZpHFu3iFF8k7PMeEkSds4/hx+NLmHZnHuIdmFYmq8gj55P4CtOLSVaNXluDHnP8HuRmmSaXBxt1AHJwRjpx9afMgaZlfu/wC81Faf9kf9Pf6f/Xoo5ibMvwyFRzn6Zqwk+P4W/AEnH0rKeZIUUylgW+4g5d/YCrdrazXK/wCm7orc/wDLtG/zP/vsP5Cul6bmHN2H295falO8GmxAIpxJcS5CIf6n2Fb+i6bZaZ++jzNdnO+5kAz9FHRR7CoIHjhhWKNVjjGQqKMAfgKnEjMwUr8vXA6CovcZp/aDj5cfWpkPyAgAA/rWdE+Tt9B1q5Cw8sDINWkS2X0fDYyR7VahPB6E5P41mW88U0QeJ1dMkbgc5IODz9c1cgbAPrTsSZ3i/wAUQ6FbeTBsmv3XKx5/1Yx95v8ADvXP3thdzeD4pr7ebqctNJuHzEk8HH0AqhfRw6Prlxq+oRrdXkty7WtqW6DJxI/t6D6VFc+JtVvPLW6lJ2seQBk5z29OcfgK83E1tztvCEVGPzMFbpbZCGTczHCoTwTnvxxWg2oj5BIDG6ZVMNnAyeD+P6VYS3triSMS4VmkB5Xoc56/hXNTK/22ZPnLGVsgHGeTXHHkqrbVEqzRtoryBoIYw0kuQoBzjOeh79qntdJlhWPzfLckrJhTnbz349q1PC9pJDptt5tpK8yyllIIHljA6889+Oa1b7S5POaVb2QLJjKqBz+mauEHFlxh1Z0U1xIbdfmMp2gBdtcR4E0/VItX1O41OwZIpYXyZUXli2eM9fqK6mAskQ3ScIAAcfpUk2oN9mdQGwEOcnArq55MpRRnT2k9iYWniae0ZFUPF8pXI6Y6Z+vWrELW+n3sWHETtEXinVSDg5Ugqe/UVoWmprDHFnd91ckHp071R18efrMc6KrsLUtI7EtlWPyAD8GpKTRvOopJWVmVrme7wpVoMMoYHy4+n5ZFRRXN0qMzMnTn5V/wp7Laxq74LcBVBboOuOPrj8KqXU8aQKqwsctkncRiumLuZOq+xPFqEoPLr+AAB/KkOsSJ92Zwcdiazo5Asajbt49c1ILWWRN4j+X3xWuhHtZdi1/bNx3uLnvyJD/jQmsTMVJurknPeQkD9apra3BY5hJUDsBSNAVIYRMp9DRoL20i3catcthvtM/4saFurxod0V5OoHYSsP0re09YR4Tu7tNPsZZraaMnzYQ37tgR/wChbP1rIg1Jn84mx08eYmCogPykdCozwaSsN1ZXIrO6nm/dvdzZ7ZkPNbkdr9qFvBcC4eQAsrs5bjuFHTsOlc/LftGyv9isi6Mrj5CPukHHXHIHPHeujhv43urfUBD5MS5DxIWwoYcYHPf+dZVFZXKU3LRkFvZ6pPeNsjNjHF9xXJUv9SAfzwa6Sxj1E22JY0SQZ/1cpdT6YyAf0rP1XU5rdHaKzaYjB2gjJH4msXVNevPOtbpt8UCkrIFfoTjGQOO361MYxtcurWcmklZDLOx1DR/F2szXk8YiuFt7hmibcFVxtXd6EEEEVrzfZZL7MMkkrGIZ8sbucn0rn3lv5dcurna7wzWytKA7OAqP3JHABPToM1taVq940SwiaCNRIyGSUbkC84zjHtzzWqjpc5Ob3mjYs9Ntbmxu1ns7qG6VVe2mZ1Cn5sMjDOenOcDGMexz7zwtqEy7rfVYITg5BiZh+eR/Kq1xqWoSSvbzTxROn3igkU5+u79aJ9Wv28sLqKqE4J2MS3/j3P45rP3W7WNbO25XZdS03SY9GuJobuOC5e4EtvG5b58ZBz0HAAHtUUSwTJvWW6kXP8Kf/Wq9a3k0aMVvYVMh+c+Rkv7fMx49ulU7S2WCeZ45HIlwflTaM8npn39qSi76D0sXdHu9N0268ya7iiBbaVvoEkjPvjYTx+FVJ7fw/NLIU1xSSxO1UZR17fuulRXUauMOofHrzVOSKBSWWIKR6DGKtRuQ3YV7fT4U2otxInXIlXv+Gal0DX9H0lLyCS3imhvE2SxXHzOp7FWADKfoaqmWJYi+x9hOcopOT9BVO5WCZMyQhgw5JXaaahYTldCzwaLLIRH9qAByo81+meOc81BJDp64kVZsqc8yEj8iaYYIIyPLjAqvJKfMKKx+h5ocR3J/EupXGrwQQ3uoTOsCbIdkcalV9PlUEj865a+sryKNDa3EkmDk5bH6dK3n6dFPY4FVpW46gVLgnuFzmf8AiY/3p/1oroN3v/Kio9mh3Yzwx+8kvpn+aQS7Q55IHpmtuL7jUUV1S3OWOyH2vKEnk5P86vRfdH+9RRSQMtQ/6xqreKJJI/DN68bsjCNcFTg8kZooq+hmWvCPHhmxxx8h/wDQjW5F9yiihdCjyvWWZ9fvmdizb25JyeKVAPJRsDOAc+/rRRXh1/jZuti5L8rQ7eMtzj8KI1VtUTcoP7wdR/smiiueh8RdLc7TTwPJHA6n+daMcMJxmJDz/dFFFegjXoV9ZjjjeMIiqCGzgYzVQAeS/A6CiimxLYtX6J/Zu7au4Q8HHI+WmSgf2tecdEiA+m2iipNOhn3/AN8/WqNx/ql+ooorrpmEiO2+Y/Nzwetb/h5m2XI3HGRxn3FFFVL9UVHqXp5JPvb2yOhzTLyWQww5kc5HPzUUV1SMehu6czP4O8QIxLKIo2weRkMMGvPNKJ+1gZOPMHH40UVhLcqO4zWuLwY44rW8OMz6LKHJYCIkAnODiiisqvwlR+M6BUR7WJnRWPl9SM1geJEQWUwCqB5TnGO4xiiipWxZL4Ekk8uQeY2GsMNz1G8cVQt/+PiNe3nSDHbHNFFdNP4UckfiZuapJI1npG52O+1fdk9cSSKM/RVA+gA7VkaWA1+qsNw4ODRRWU+p0x2LU6rHM4jUIC2cKMc1NCT5BOTn1oopLYFuFx93P0qkeWbPPSiirn0J6sz7uGESW8giTeHwG2jIHpmlufuD6UUVaIKExO5OT3/pTZfvfjRRSY4lZ/viq83f6GiioDqVdx9TRRRTLP/Z"/>
          <p:cNvSpPr>
            <a:spLocks noChangeAspect="1" noChangeArrowheads="1"/>
          </p:cNvSpPr>
          <p:nvPr/>
        </p:nvSpPr>
        <p:spPr bwMode="auto">
          <a:xfrm>
            <a:off x="212724" y="-144463"/>
            <a:ext cx="1869293" cy="18692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4" name="Group 3">
            <a:extLst>
              <a:ext uri="{FF2B5EF4-FFF2-40B4-BE49-F238E27FC236}">
                <a16:creationId xmlns:a16="http://schemas.microsoft.com/office/drawing/2014/main" id="{BDF94B83-357E-E44E-82E7-061539C7A2EF}"/>
              </a:ext>
            </a:extLst>
          </p:cNvPr>
          <p:cNvGrpSpPr/>
          <p:nvPr/>
        </p:nvGrpSpPr>
        <p:grpSpPr>
          <a:xfrm>
            <a:off x="-216284" y="2616840"/>
            <a:ext cx="12574768" cy="1200329"/>
            <a:chOff x="-176121" y="2734072"/>
            <a:chExt cx="12539976" cy="1200329"/>
          </a:xfrm>
          <a:solidFill>
            <a:srgbClr val="0070C0">
              <a:alpha val="84000"/>
            </a:srgbClr>
          </a:solidFill>
        </p:grpSpPr>
        <p:sp>
          <p:nvSpPr>
            <p:cNvPr id="3" name="Rectangle 2"/>
            <p:cNvSpPr/>
            <p:nvPr/>
          </p:nvSpPr>
          <p:spPr>
            <a:xfrm>
              <a:off x="-126459" y="2734072"/>
              <a:ext cx="12490314" cy="1200329"/>
            </a:xfrm>
            <a:prstGeom prst="rect">
              <a:avLst/>
            </a:prstGeom>
            <a:grpFill/>
            <a:effectLst>
              <a:outerShdw dist="50800" dir="5400000" sx="97000" sy="97000" algn="ctr" rotWithShape="0">
                <a:srgbClr val="3078BA">
                  <a:alpha val="0"/>
                </a:srgbClr>
              </a:outerShdw>
            </a:effectLst>
          </p:spPr>
          <p:txBody>
            <a:bodyPr wrap="square" anchor="ctr">
              <a:spAutoFit/>
            </a:bodyPr>
            <a:lstStyle/>
            <a:p>
              <a:pPr algn="ctr" fontAlgn="base"/>
              <a:r>
                <a:rPr lang="en-US" sz="3600" b="1" i="0" u="none" strike="noStrike" dirty="0">
                  <a:solidFill>
                    <a:srgbClr val="00B050"/>
                  </a:solidFill>
                  <a:effectLst>
                    <a:glow>
                      <a:schemeClr val="accent1">
                        <a:alpha val="40000"/>
                      </a:schemeClr>
                    </a:glow>
                    <a:outerShdw blurRad="50800" dist="50800" dir="5400000" algn="ctr" rotWithShape="0">
                      <a:srgbClr val="000000">
                        <a:alpha val="95000"/>
                      </a:srgbClr>
                    </a:outerShdw>
                  </a:effectLst>
                  <a:latin typeface="+mj-lt"/>
                </a:rPr>
                <a:t>GOAL 1</a:t>
              </a:r>
              <a:r>
                <a:rPr lang="en-US" sz="3600" b="1" dirty="0">
                  <a:solidFill>
                    <a:srgbClr val="00B050"/>
                  </a:solidFill>
                  <a:effectLst>
                    <a:glow>
                      <a:schemeClr val="accent1">
                        <a:alpha val="40000"/>
                      </a:schemeClr>
                    </a:glow>
                    <a:outerShdw blurRad="50800" dist="50800" dir="5400000" algn="ctr" rotWithShape="0">
                      <a:srgbClr val="000000">
                        <a:alpha val="95000"/>
                      </a:srgbClr>
                    </a:outerShdw>
                  </a:effectLst>
                  <a:latin typeface="+mj-lt"/>
                </a:rPr>
                <a:t>:</a:t>
              </a:r>
              <a:r>
                <a:rPr lang="en-US" sz="3200" b="1" dirty="0">
                  <a:solidFill>
                    <a:schemeClr val="bg1"/>
                  </a:solidFill>
                  <a:effectLst>
                    <a:outerShdw blurRad="50800" dist="50800" dir="5400000" algn="ctr" rotWithShape="0">
                      <a:srgbClr val="000000">
                        <a:alpha val="95000"/>
                      </a:srgbClr>
                    </a:outerShdw>
                  </a:effectLst>
                  <a:latin typeface="+mj-lt"/>
                </a:rPr>
                <a:t> </a:t>
              </a:r>
              <a:r>
                <a:rPr lang="en-US" sz="3200" b="1" i="0" u="none" strike="noStrike" dirty="0">
                  <a:solidFill>
                    <a:schemeClr val="bg1"/>
                  </a:solidFill>
                  <a:effectLst>
                    <a:outerShdw blurRad="50800" dist="50800" dir="5400000" algn="ctr" rotWithShape="0">
                      <a:srgbClr val="000000">
                        <a:alpha val="95000"/>
                      </a:srgbClr>
                    </a:outerShdw>
                  </a:effectLst>
                  <a:latin typeface="+mj-lt"/>
                </a:rPr>
                <a:t>Raise </a:t>
              </a:r>
              <a:r>
                <a:rPr lang="en-US" sz="3200" b="1" i="1" u="none" strike="noStrike" dirty="0">
                  <a:solidFill>
                    <a:schemeClr val="bg1"/>
                  </a:solidFill>
                  <a:effectLst>
                    <a:outerShdw blurRad="50800" dist="50800" dir="5400000" algn="ctr" rotWithShape="0">
                      <a:srgbClr val="000000">
                        <a:alpha val="95000"/>
                      </a:srgbClr>
                    </a:outerShdw>
                  </a:effectLst>
                  <a:latin typeface="+mj-lt"/>
                </a:rPr>
                <a:t>post-secondary attainment</a:t>
              </a:r>
              <a:r>
                <a:rPr lang="en-US" sz="3200" b="1" i="0" u="none" strike="noStrike" dirty="0">
                  <a:solidFill>
                    <a:schemeClr val="bg1"/>
                  </a:solidFill>
                  <a:effectLst>
                    <a:outerShdw blurRad="50800" dist="50800" dir="5400000" algn="ctr" rotWithShape="0">
                      <a:srgbClr val="000000">
                        <a:alpha val="95000"/>
                      </a:srgbClr>
                    </a:outerShdw>
                  </a:effectLst>
                  <a:latin typeface="+mj-lt"/>
                </a:rPr>
                <a:t> </a:t>
              </a:r>
              <a:r>
                <a:rPr lang="en-US" sz="3200" b="1" i="0" dirty="0">
                  <a:solidFill>
                    <a:schemeClr val="bg1"/>
                  </a:solidFill>
                  <a:effectLst>
                    <a:outerShdw blurRad="50800" dist="50800" dir="5400000" algn="ctr" rotWithShape="0">
                      <a:srgbClr val="000000">
                        <a:alpha val="95000"/>
                      </a:srgbClr>
                    </a:outerShdw>
                  </a:effectLst>
                  <a:latin typeface="+mj-lt"/>
                </a:rPr>
                <a:t>​</a:t>
              </a:r>
              <a:r>
                <a:rPr lang="en-US" sz="3200" b="1" i="0" u="none" strike="noStrike" dirty="0">
                  <a:solidFill>
                    <a:schemeClr val="bg1"/>
                  </a:solidFill>
                  <a:effectLst>
                    <a:outerShdw blurRad="50800" dist="50800" dir="5400000" algn="ctr" rotWithShape="0">
                      <a:srgbClr val="000000">
                        <a:alpha val="95000"/>
                      </a:srgbClr>
                    </a:outerShdw>
                  </a:effectLst>
                  <a:latin typeface="+mj-lt"/>
                </a:rPr>
                <a:t>to 60% </a:t>
              </a:r>
              <a:endParaRPr lang="en-US" sz="3600" b="1" i="0" u="none" strike="noStrike" dirty="0">
                <a:solidFill>
                  <a:schemeClr val="bg1"/>
                </a:solidFill>
                <a:effectLst>
                  <a:outerShdw blurRad="50800" dist="50800" dir="5400000" algn="ctr" rotWithShape="0">
                    <a:srgbClr val="000000">
                      <a:alpha val="95000"/>
                    </a:srgbClr>
                  </a:outerShdw>
                </a:effectLst>
                <a:latin typeface="+mj-lt"/>
              </a:endParaRPr>
            </a:p>
            <a:p>
              <a:pPr algn="ctr" fontAlgn="base"/>
              <a:r>
                <a:rPr lang="en-US" sz="3600" b="1" dirty="0">
                  <a:solidFill>
                    <a:srgbClr val="FFC001"/>
                  </a:solidFill>
                  <a:effectLst>
                    <a:outerShdw blurRad="50800" dist="50800" dir="5400000" algn="ctr" rotWithShape="0">
                      <a:srgbClr val="000000">
                        <a:alpha val="95000"/>
                      </a:srgbClr>
                    </a:outerShdw>
                  </a:effectLst>
                  <a:latin typeface="+mj-lt"/>
                  <a:cs typeface="Arial" panose="020B0604020202020204" pitchFamily="34" charset="0"/>
                </a:rPr>
                <a:t>GOAL 2:</a:t>
              </a:r>
              <a:r>
                <a:rPr lang="en-US" sz="3200" b="1" dirty="0">
                  <a:solidFill>
                    <a:schemeClr val="bg1"/>
                  </a:solidFill>
                  <a:effectLst>
                    <a:outerShdw blurRad="50800" dist="50800" dir="5400000" algn="ctr" rotWithShape="0">
                      <a:srgbClr val="000000">
                        <a:alpha val="95000"/>
                      </a:srgbClr>
                    </a:outerShdw>
                  </a:effectLst>
                  <a:latin typeface="+mj-lt"/>
                  <a:cs typeface="Arial" panose="020B0604020202020204" pitchFamily="34" charset="0"/>
                </a:rPr>
                <a:t> Reduce </a:t>
              </a:r>
              <a:r>
                <a:rPr lang="en-US" sz="3200" b="1" i="1" dirty="0">
                  <a:solidFill>
                    <a:schemeClr val="bg1"/>
                  </a:solidFill>
                  <a:effectLst>
                    <a:outerShdw blurRad="50800" dist="50800" dir="5400000" algn="ctr" rotWithShape="0">
                      <a:srgbClr val="000000">
                        <a:alpha val="95000"/>
                      </a:srgbClr>
                    </a:outerShdw>
                  </a:effectLst>
                  <a:latin typeface="+mj-lt"/>
                  <a:cs typeface="Arial" panose="020B0604020202020204" pitchFamily="34" charset="0"/>
                </a:rPr>
                <a:t>poverty rate</a:t>
              </a:r>
              <a:r>
                <a:rPr lang="en-US" sz="3200" b="1" dirty="0">
                  <a:solidFill>
                    <a:schemeClr val="bg1"/>
                  </a:solidFill>
                  <a:effectLst>
                    <a:outerShdw blurRad="50800" dist="50800" dir="5400000" algn="ctr" rotWithShape="0">
                      <a:srgbClr val="000000">
                        <a:alpha val="95000"/>
                      </a:srgbClr>
                    </a:outerShdw>
                  </a:effectLst>
                  <a:latin typeface="+mj-lt"/>
                  <a:cs typeface="Arial" panose="020B0604020202020204" pitchFamily="34" charset="0"/>
                </a:rPr>
                <a:t> by 5 percentage points</a:t>
              </a:r>
            </a:p>
          </p:txBody>
        </p:sp>
        <p:sp>
          <p:nvSpPr>
            <p:cNvPr id="2" name="TextBox 1">
              <a:extLst>
                <a:ext uri="{FF2B5EF4-FFF2-40B4-BE49-F238E27FC236}">
                  <a16:creationId xmlns:a16="http://schemas.microsoft.com/office/drawing/2014/main" id="{B81853B1-1181-7F42-9CDD-B9E557619819}"/>
                </a:ext>
              </a:extLst>
            </p:cNvPr>
            <p:cNvSpPr txBox="1"/>
            <p:nvPr/>
          </p:nvSpPr>
          <p:spPr>
            <a:xfrm>
              <a:off x="-176121" y="2900818"/>
              <a:ext cx="1359881" cy="461665"/>
            </a:xfrm>
            <a:prstGeom prst="rect">
              <a:avLst/>
            </a:prstGeom>
            <a:noFill/>
          </p:spPr>
          <p:txBody>
            <a:bodyPr wrap="square" rtlCol="0" anchor="ctr">
              <a:spAutoFit/>
            </a:bodyPr>
            <a:lstStyle/>
            <a:p>
              <a:pPr algn="ctr" fontAlgn="base"/>
              <a:r>
                <a:rPr lang="en-US" sz="2400" b="1" dirty="0">
                  <a:solidFill>
                    <a:schemeClr val="bg1"/>
                  </a:solidFill>
                </a:rPr>
                <a:t>By 2025:</a:t>
              </a:r>
            </a:p>
          </p:txBody>
        </p:sp>
      </p:grpSp>
      <p:sp>
        <p:nvSpPr>
          <p:cNvPr id="7" name="Freeform 6">
            <a:extLst>
              <a:ext uri="{FF2B5EF4-FFF2-40B4-BE49-F238E27FC236}">
                <a16:creationId xmlns:a16="http://schemas.microsoft.com/office/drawing/2014/main" id="{5B7B8E75-D539-EA44-851C-0CFEE472EF36}"/>
              </a:ext>
            </a:extLst>
          </p:cNvPr>
          <p:cNvSpPr/>
          <p:nvPr/>
        </p:nvSpPr>
        <p:spPr>
          <a:xfrm>
            <a:off x="10211963" y="2702898"/>
            <a:ext cx="1341242" cy="229519"/>
          </a:xfrm>
          <a:custGeom>
            <a:avLst/>
            <a:gdLst>
              <a:gd name="connsiteX0" fmla="*/ 3744097 w 3744097"/>
              <a:gd name="connsiteY0" fmla="*/ 77619 h 1574066"/>
              <a:gd name="connsiteX1" fmla="*/ 2619632 w 3744097"/>
              <a:gd name="connsiteY1" fmla="*/ 151759 h 1574066"/>
              <a:gd name="connsiteX2" fmla="*/ 1248032 w 3744097"/>
              <a:gd name="connsiteY2" fmla="*/ 1449219 h 1574066"/>
              <a:gd name="connsiteX3" fmla="*/ 0 w 3744097"/>
              <a:gd name="connsiteY3" fmla="*/ 1449219 h 1574066"/>
              <a:gd name="connsiteX0" fmla="*/ 3805880 w 3805880"/>
              <a:gd name="connsiteY0" fmla="*/ 77619 h 1598744"/>
              <a:gd name="connsiteX1" fmla="*/ 2681415 w 3805880"/>
              <a:gd name="connsiteY1" fmla="*/ 151759 h 1598744"/>
              <a:gd name="connsiteX2" fmla="*/ 1309815 w 3805880"/>
              <a:gd name="connsiteY2" fmla="*/ 1449219 h 1598744"/>
              <a:gd name="connsiteX3" fmla="*/ 0 w 3805880"/>
              <a:gd name="connsiteY3" fmla="*/ 1498646 h 1598744"/>
              <a:gd name="connsiteX0" fmla="*/ 3805880 w 3805880"/>
              <a:gd name="connsiteY0" fmla="*/ 70745 h 1548118"/>
              <a:gd name="connsiteX1" fmla="*/ 2681415 w 3805880"/>
              <a:gd name="connsiteY1" fmla="*/ 144885 h 1548118"/>
              <a:gd name="connsiteX2" fmla="*/ 1433382 w 3805880"/>
              <a:gd name="connsiteY2" fmla="*/ 1331134 h 1548118"/>
              <a:gd name="connsiteX3" fmla="*/ 0 w 3805880"/>
              <a:gd name="connsiteY3" fmla="*/ 1491772 h 1548118"/>
              <a:gd name="connsiteX0" fmla="*/ 3805880 w 3805880"/>
              <a:gd name="connsiteY0" fmla="*/ 29309 h 1501671"/>
              <a:gd name="connsiteX1" fmla="*/ 2607275 w 3805880"/>
              <a:gd name="connsiteY1" fmla="*/ 239373 h 1501671"/>
              <a:gd name="connsiteX2" fmla="*/ 1433382 w 3805880"/>
              <a:gd name="connsiteY2" fmla="*/ 1289698 h 1501671"/>
              <a:gd name="connsiteX3" fmla="*/ 0 w 3805880"/>
              <a:gd name="connsiteY3" fmla="*/ 1450336 h 1501671"/>
              <a:gd name="connsiteX0" fmla="*/ 3805880 w 3805880"/>
              <a:gd name="connsiteY0" fmla="*/ 46323 h 1521353"/>
              <a:gd name="connsiteX1" fmla="*/ 2780269 w 3805880"/>
              <a:gd name="connsiteY1" fmla="*/ 182247 h 1521353"/>
              <a:gd name="connsiteX2" fmla="*/ 1433382 w 3805880"/>
              <a:gd name="connsiteY2" fmla="*/ 1306712 h 1521353"/>
              <a:gd name="connsiteX3" fmla="*/ 0 w 3805880"/>
              <a:gd name="connsiteY3" fmla="*/ 1467350 h 1521353"/>
              <a:gd name="connsiteX0" fmla="*/ 3805880 w 3805880"/>
              <a:gd name="connsiteY0" fmla="*/ 32770 h 1507800"/>
              <a:gd name="connsiteX1" fmla="*/ 2780269 w 3805880"/>
              <a:gd name="connsiteY1" fmla="*/ 168694 h 1507800"/>
              <a:gd name="connsiteX2" fmla="*/ 1433382 w 3805880"/>
              <a:gd name="connsiteY2" fmla="*/ 1293159 h 1507800"/>
              <a:gd name="connsiteX3" fmla="*/ 0 w 3805880"/>
              <a:gd name="connsiteY3" fmla="*/ 1453797 h 1507800"/>
              <a:gd name="connsiteX0" fmla="*/ 3805880 w 3805880"/>
              <a:gd name="connsiteY0" fmla="*/ 16363 h 1486214"/>
              <a:gd name="connsiteX1" fmla="*/ 2706129 w 3805880"/>
              <a:gd name="connsiteY1" fmla="*/ 300568 h 1486214"/>
              <a:gd name="connsiteX2" fmla="*/ 1433382 w 3805880"/>
              <a:gd name="connsiteY2" fmla="*/ 1276752 h 1486214"/>
              <a:gd name="connsiteX3" fmla="*/ 0 w 3805880"/>
              <a:gd name="connsiteY3" fmla="*/ 1437390 h 1486214"/>
              <a:gd name="connsiteX0" fmla="*/ 3805880 w 3805880"/>
              <a:gd name="connsiteY0" fmla="*/ 22638 h 1492489"/>
              <a:gd name="connsiteX1" fmla="*/ 2706129 w 3805880"/>
              <a:gd name="connsiteY1" fmla="*/ 306843 h 1492489"/>
              <a:gd name="connsiteX2" fmla="*/ 1433382 w 3805880"/>
              <a:gd name="connsiteY2" fmla="*/ 1283027 h 1492489"/>
              <a:gd name="connsiteX3" fmla="*/ 0 w 3805880"/>
              <a:gd name="connsiteY3" fmla="*/ 1443665 h 1492489"/>
            </a:gdLst>
            <a:ahLst/>
            <a:cxnLst>
              <a:cxn ang="0">
                <a:pos x="connsiteX0" y="connsiteY0"/>
              </a:cxn>
              <a:cxn ang="0">
                <a:pos x="connsiteX1" y="connsiteY1"/>
              </a:cxn>
              <a:cxn ang="0">
                <a:pos x="connsiteX2" y="connsiteY2"/>
              </a:cxn>
              <a:cxn ang="0">
                <a:pos x="connsiteX3" y="connsiteY3"/>
              </a:cxn>
            </a:cxnLst>
            <a:rect l="l" t="t" r="r" b="b"/>
            <a:pathLst>
              <a:path w="3805880" h="1492489">
                <a:moveTo>
                  <a:pt x="3805880" y="22638"/>
                </a:moveTo>
                <a:cubicBezTo>
                  <a:pt x="3451653" y="-54592"/>
                  <a:pt x="3002691" y="72065"/>
                  <a:pt x="2706129" y="306843"/>
                </a:cubicBezTo>
                <a:cubicBezTo>
                  <a:pt x="2409567" y="541621"/>
                  <a:pt x="1884403" y="1093557"/>
                  <a:pt x="1433382" y="1283027"/>
                </a:cubicBezTo>
                <a:cubicBezTo>
                  <a:pt x="982361" y="1472497"/>
                  <a:pt x="405713" y="1551786"/>
                  <a:pt x="0" y="1443665"/>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b="1" dirty="0"/>
          </a:p>
        </p:txBody>
      </p:sp>
      <p:sp>
        <p:nvSpPr>
          <p:cNvPr id="8" name="Block Arc 7">
            <a:extLst>
              <a:ext uri="{FF2B5EF4-FFF2-40B4-BE49-F238E27FC236}">
                <a16:creationId xmlns:a16="http://schemas.microsoft.com/office/drawing/2014/main" id="{C8D9CB3C-C3EC-E245-811D-14FB87A51266}"/>
              </a:ext>
            </a:extLst>
          </p:cNvPr>
          <p:cNvSpPr/>
          <p:nvPr/>
        </p:nvSpPr>
        <p:spPr>
          <a:xfrm rot="5400000">
            <a:off x="11080294" y="2677185"/>
            <a:ext cx="1116053" cy="1079641"/>
          </a:xfrm>
          <a:prstGeom prst="blockArc">
            <a:avLst>
              <a:gd name="adj1" fmla="val 10130587"/>
              <a:gd name="adj2" fmla="val 2182271"/>
              <a:gd name="adj3" fmla="val 661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solidFill>
            </a:endParaRPr>
          </a:p>
        </p:txBody>
      </p:sp>
      <p:sp>
        <p:nvSpPr>
          <p:cNvPr id="9" name="Block Arc 8">
            <a:extLst>
              <a:ext uri="{FF2B5EF4-FFF2-40B4-BE49-F238E27FC236}">
                <a16:creationId xmlns:a16="http://schemas.microsoft.com/office/drawing/2014/main" id="{B83A8FE9-8C9D-C148-8310-8C21249A8F80}"/>
              </a:ext>
            </a:extLst>
          </p:cNvPr>
          <p:cNvSpPr/>
          <p:nvPr/>
        </p:nvSpPr>
        <p:spPr>
          <a:xfrm rot="5400000">
            <a:off x="11193072" y="2789409"/>
            <a:ext cx="890495" cy="855192"/>
          </a:xfrm>
          <a:prstGeom prst="blockArc">
            <a:avLst>
              <a:gd name="adj1" fmla="val 8967793"/>
              <a:gd name="adj2" fmla="val 2161550"/>
              <a:gd name="adj3" fmla="val 82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solidFill>
            </a:endParaRPr>
          </a:p>
        </p:txBody>
      </p:sp>
      <p:sp>
        <p:nvSpPr>
          <p:cNvPr id="10" name="Freeform 9">
            <a:extLst>
              <a:ext uri="{FF2B5EF4-FFF2-40B4-BE49-F238E27FC236}">
                <a16:creationId xmlns:a16="http://schemas.microsoft.com/office/drawing/2014/main" id="{4CD6AF91-887C-E04B-80E1-B436D68C0BB5}"/>
              </a:ext>
            </a:extLst>
          </p:cNvPr>
          <p:cNvSpPr/>
          <p:nvPr/>
        </p:nvSpPr>
        <p:spPr>
          <a:xfrm>
            <a:off x="10477209" y="2861864"/>
            <a:ext cx="956464" cy="663114"/>
          </a:xfrm>
          <a:custGeom>
            <a:avLst/>
            <a:gdLst>
              <a:gd name="connsiteX0" fmla="*/ 2755556 w 2755556"/>
              <a:gd name="connsiteY0" fmla="*/ 0 h 1865870"/>
              <a:gd name="connsiteX1" fmla="*/ 1482810 w 2755556"/>
              <a:gd name="connsiteY1" fmla="*/ 1433384 h 1865870"/>
              <a:gd name="connsiteX2" fmla="*/ 0 w 2755556"/>
              <a:gd name="connsiteY2" fmla="*/ 1865870 h 1865870"/>
              <a:gd name="connsiteX0" fmla="*/ 2755556 w 2755556"/>
              <a:gd name="connsiteY0" fmla="*/ 0 h 1865870"/>
              <a:gd name="connsiteX1" fmla="*/ 1334529 w 2755556"/>
              <a:gd name="connsiteY1" fmla="*/ 1606378 h 1865870"/>
              <a:gd name="connsiteX2" fmla="*/ 0 w 2755556"/>
              <a:gd name="connsiteY2" fmla="*/ 1865870 h 1865870"/>
              <a:gd name="connsiteX0" fmla="*/ 2755556 w 2755556"/>
              <a:gd name="connsiteY0" fmla="*/ 0 h 1880105"/>
              <a:gd name="connsiteX1" fmla="*/ 1334529 w 2755556"/>
              <a:gd name="connsiteY1" fmla="*/ 1606378 h 1880105"/>
              <a:gd name="connsiteX2" fmla="*/ 0 w 2755556"/>
              <a:gd name="connsiteY2" fmla="*/ 1865870 h 1880105"/>
              <a:gd name="connsiteX0" fmla="*/ 2755556 w 2755556"/>
              <a:gd name="connsiteY0" fmla="*/ 0 h 1880105"/>
              <a:gd name="connsiteX1" fmla="*/ 1334529 w 2755556"/>
              <a:gd name="connsiteY1" fmla="*/ 1606378 h 1880105"/>
              <a:gd name="connsiteX2" fmla="*/ 0 w 2755556"/>
              <a:gd name="connsiteY2" fmla="*/ 1865870 h 1880105"/>
              <a:gd name="connsiteX0" fmla="*/ 2755556 w 2755556"/>
              <a:gd name="connsiteY0" fmla="*/ 0 h 1869473"/>
              <a:gd name="connsiteX1" fmla="*/ 1383956 w 2755556"/>
              <a:gd name="connsiteY1" fmla="*/ 1470454 h 1869473"/>
              <a:gd name="connsiteX2" fmla="*/ 0 w 2755556"/>
              <a:gd name="connsiteY2" fmla="*/ 1865870 h 1869473"/>
            </a:gdLst>
            <a:ahLst/>
            <a:cxnLst>
              <a:cxn ang="0">
                <a:pos x="connsiteX0" y="connsiteY0"/>
              </a:cxn>
              <a:cxn ang="0">
                <a:pos x="connsiteX1" y="connsiteY1"/>
              </a:cxn>
              <a:cxn ang="0">
                <a:pos x="connsiteX2" y="connsiteY2"/>
              </a:cxn>
            </a:cxnLst>
            <a:rect l="l" t="t" r="r" b="b"/>
            <a:pathLst>
              <a:path w="2755556" h="1869473">
                <a:moveTo>
                  <a:pt x="2755556" y="0"/>
                </a:moveTo>
                <a:cubicBezTo>
                  <a:pt x="2200531" y="437636"/>
                  <a:pt x="1843215" y="1159476"/>
                  <a:pt x="1383956" y="1470454"/>
                </a:cubicBezTo>
                <a:cubicBezTo>
                  <a:pt x="924697" y="1781432"/>
                  <a:pt x="474705" y="1891613"/>
                  <a:pt x="0" y="1865870"/>
                </a:cubicBezTo>
              </a:path>
            </a:pathLst>
          </a:cu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b="1" dirty="0"/>
          </a:p>
        </p:txBody>
      </p:sp>
    </p:spTree>
    <p:extLst>
      <p:ext uri="{BB962C8B-B14F-4D97-AF65-F5344CB8AC3E}">
        <p14:creationId xmlns:p14="http://schemas.microsoft.com/office/powerpoint/2010/main" val="16292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Image result for downtown springfield mo"/>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3000"/>
                    </a14:imgEffect>
                  </a14:imgLayer>
                </a14:imgProps>
              </a:ext>
              <a:ext uri="{28A0092B-C50C-407E-A947-70E740481C1C}">
                <a14:useLocalDpi xmlns:a14="http://schemas.microsoft.com/office/drawing/2010/main" val="0"/>
              </a:ext>
            </a:extLst>
          </a:blip>
          <a:srcRect l="15932" t="27552" r="18434" b="-744"/>
          <a:stretch/>
        </p:blipFill>
        <p:spPr bwMode="auto">
          <a:xfrm>
            <a:off x="0" y="-3"/>
            <a:ext cx="12192000" cy="8333119"/>
          </a:xfrm>
          <a:prstGeom prst="rect">
            <a:avLst/>
          </a:prstGeom>
          <a:ln w="127000" cap="sq">
            <a:solidFill>
              <a:srgbClr val="000000"/>
            </a:solidFill>
            <a:miter lim="800000"/>
          </a:ln>
          <a:effectLst>
            <a:outerShdw blurRad="57150" dist="50800" dir="2700000" sx="116000" sy="116000" algn="tl" rotWithShape="0">
              <a:srgbClr val="000000">
                <a:alpha val="0"/>
              </a:srgbClr>
            </a:outerShdw>
          </a:effectLst>
        </p:spPr>
      </p:pic>
      <p:sp>
        <p:nvSpPr>
          <p:cNvPr id="5" name="AutoShape 6" descr="data:image/jpg;base64,%20/9j/4AAQSkZJRgABAQEAYABgAAD/2wBDAAUDBAQEAwUEBAQFBQUGBwwIBwcHBw8LCwkMEQ8SEhEPERETFhwXExQaFRERGCEYGh0dHx8fExciJCIeJBweHx7/2wBDAQUFBQcGBw4ICA4eFBEUHh4eHh4eHh4eHh4eHh4eHh4eHh4eHh4eHh4eHh4eHh4eHh4eHh4eHh4eHh4eHh4eHh7/wAARCADiAW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IRKSCseRV4RySrgW+zsMd60LvTNStZEjeOKJl6qMbjUEV3dWszpeQsVz9xl719FCFOCseNUq1Zu9h1pbeYuBIEkXsTWnBpuoeUZIZEdV9G5quv8AZt6B5CyQS55JOQasIZrScxB8gHIYdDTbiEfaWLRjvgAkwkHHAINWYIZI8H5hjvTk1K8liWORmOOB6YrY0y3ur10XgehK1E4qSLhVlB2aK9tcbRknketXtM1lbe7RnhVlyMk1dg8NTTO8hkVQPvZHFWv+EWimx9nnWR8fwnmudQ5Xc6pV4yVmS3uu287kxWi7iBhg3b6etNs7xXB3x5z1wKqXej3Gn43KxAHPFRxHBCglT0qW530RUFTUdzXkMM8sYVDGPUVr2FvYMpjluVG09+5rndlwFBi2yDOBTUmfcVmQhh69aJTnESo06mzO9jsEgBeNVZcfezwKo3c7ynbsKqhO0g8Guctb+SFwY3b3Ga111RXVSLRFxycknNJVrbkSwjv7rINZvLpc5w+eeBxWDHNcpceZ5hJzn6V2ttdW1/MsL2oG4nGPWrQ8N2scvmCPcrD7p7Gr9pdaERhyP3jkXuHuAXfO41AyNuy2K7VvDcGCyLt9qT/hF0kAPmFPbrWKvc6vawtaxyEKjI2kk1ZhlZThXK1unwrOH+TAUdyaybuzjt5Gi3hivXHatLKRHtbFvTNQlhMkTMJBjgHpmrULC4m+Y4Poo6mqQhtLW2WTzg8jDO0DpUf263yojjkEnqOxrCcW2awnFLY6zTVwqgynOehGKtNJHuOWwR6Vz9l57oHR3JHWrklrfcNgkHvmueo6t/d2NIRpW956muI/Mzt5qBw2cbRUMT/Z0AZ8MeuDViO4gVfvAA9c1rSnN/EZVqcF8KGhWI+YYNRvAM57+tS/a7Vm2iVc1MArLuUgg9xXSmcbRVVCFxTWjLH2q0UpCvtT5ibFby8CmmOpHkdXx5RK+uaVTuGcEU7isQGOmGMVZZTVeVLjB2Mo9OKOYTiQy+XHjccZqGaa3jj8xpEC+pNQy6ZdSSeY0wL55qJ9HkkbdOyMB0zk1V/MXKiCXWbNZAiI0hPpwKe90zq3lFQcZwD0/GifTVhG5EU49AKq281xHP8AMCV9MVEmnubwj1iZupahNEAOXOewzWLc6lKzjkj610d88qz+dOW8s5wNmOK5XUptOaY+X949ves/ZQlsjshWlFLmZKdWkVANxx9apz6m0nBk49aoXDRZ27sZPQGqus6fdWI3uX8tlyvuPWoWBT3NHmCWxduNUjji/wBYDjrzWPd6+ACE/SshtzkeZvCk+lNOmxSwmRZ2DA9COtXHLY9RSzO2xa/tyT1b86Kz/wCypPVqKr+zqZP9pzJ5JpLuYTzTGRzzuz1rTsWsZSIbwMYz1IPIrmIN0cuwNkDgGr0EzbhmpjCUHqKUoVFobdxpumpKTZzM0fUEjBqzBaKYiepHrVOykjUdAc+varUcpU9SPxqZua1TKpxi9C9ZRwx4M0e7noPSu+8K6fa3VsJLW4eA55iJB/GvODcDnrmhLq4B3LI6n2NbQqaanNWoOT0PVtQmt9HR476cziThYl6/jXPm/toJTcafciJyvzKchvpXJQXrTSD7TNIe2ScmulsrWwewedblHdRnDnFbpq1zi9m0y0l1qt43mfbVLSYG1j1pt3p+rWf+lXFqWU4IZRkVmwXey5SVYUYIRwM810uoeJbnU4EVYTb7RgqpyrVMpcptGm3okYlvrEscwEkQweoxitcxadOjtHfxiQKCqv8AxA9s1gXFm7HzGB5PakgtGDjAPtSdSMi40ZxZZuI0icjJJ9VqS1vnhI5LD0PetSzWxtx/pkXnNt6Zqcw6BcBl8ma3dsENuyBWLTOiMlsxuma7YoCs9q4bqHjbBFdDpGt2Mx2G7nRz0MoyAfwrA07TtAacx3E9woydrAcU68GiwybbSWfcD1deKl36E2hfU7Jbi5Iyl1A+OuBWde6gB525pA2MR7TwPqKo6bd2EChjcF26ggdParjxf2rKFhePIAzjtXPJVTWKpIzl8Q3sMgVdzKO7nOammuLfULdn8oRzHuvf61pL4WJH7yTmtHTtGtbVdjJvf1xQnMJSpLY5OG0EuxdjAZxXS6XoFtbYd1V268ithbSBTlY1BpZJY4cCQlB644q0zGU77Ea28a/dRRSvGGHzdKnUK4DIwb6Gmbfm2k59qGyFozNntVOfJ2l/cVAunvISZhz6ZxWu9umPlYg01AE+++7Hcii/Yu99yjHpsKdVzmrSRBV2jpVraCOOlIY+KrnIaZX2UhWrDKFHemjaf/1UucfIyuY6aYwO2KsvtXGf1pp27c0+cPZsqtH6UwoauBQelNaPmmpoh02UmSo3SrzR1GY6rmI5WUXQY6ZqtLbxk7/Ly4HGOK1DDx0rK1SdYH2zP5S7euefyoUg5dDIvftBhdZNtuo6DO4kVx2pWEMocmIBupfPJ/Ct3V7+LeBFOx4yzdT9Kwru/LElOT/ePU1oqvKawwvMrs565sCrlo3OxTyfQ+lW7fVbcYjuIVkVV25fJqSULK29zkE8gHFZupxIrb4Iiq98tnNdCqtoy+rq5Nq89rqEDYtEEikCMrwMfSs2K0uXYW6kRDqWK9Pxph1SSxDNC20sMfhWJe6lczs2XcL35xSU31NlRitkbv8AZif8/wA3/fTUVynnf9NX/wC+6KXP5l+zl5DrSO1ZS00rhsZCgVYSF8ExkEdsnmtnw/oTXWoLZzFE3oG3dQPrXQx+FtNt932rUDvAJIVOB7A1jOpdExXI9zioJHjbkEY7GtGKZ2xsXJNaF3pNu8g+zy7v94Y/Ktex0m2t7QlkInAyOa5eZtnYklExoreZ03MuGx1qxFY3Dldvzc4xWxHBcgfu4wR646Vp2P25SP3e7t9ym5Rb3Gua2xhtodzHyYyR6jmrVppdyTtVHPHQCuv0+9+zzbru1VQvAXFWLnVt90k8Nmtu3ZgOtDqW6majJvYwIfDupiJZFjyGGQCeaalncRct1rZ1Jby+kEnnNwgBAOKZbaTfFQ6K5HqaznUutzWnBr4ilHFJtHy5q5b2EkoyFBxVh7WeAjzVK/rUltMyHoxH0rBTkmbuMWVhpjsxYrTJbcRkB1PFdBYGW8AjEW1eu5uKutoqFHzJGHHY9x9aPaSbJ91bnIlkiU+X941E/mXAO5NzeuK7O28P2JfF1IvqcECtK30vQ7OVZfMjO3pk5rojUdtznm432OB0/RtSunPk27FR1NdbZ6XNp+mlvse+ZsAgHB9+a1rjXNPtwy2yh2B6DgVCniGGWFlaMhiOx4olV5TL2cqnQv6RJLJZJ5lu8RHGCc4FWp96JlV59T2rnYNYnjcqjFl96nm1O8ljyrFM8ZNZe2d9i1htNzVa6jP7vz4lYjv1rNvIimXW8Ljuu7IrDkUGXdMxPfK0+KcxqVU4H1q7oFTkTC5K5VS6kdCDUtrqTpKGkZjj1NVFuONpCn370uFkJ+Ut647VEmujNYxfVGs+pL99CVJ64NMGrRHhl59c1jTpGV/d+bG3owyDVNVYtiWUqPXFRGMnsy2oR3R2FtqsGArEYqY6lb9q4+GLc/yXChe5NSzyQx4CSNIcdTwKHCoupK9m/snUvfQODh/wqsL6HOC2D7muWaS5GSpXb6g0sDu7fvS+PalzS7lOlHsdNLqVvjaG3H2FDatAqbUXcxPQ1zsksLAKGcMKa0eBvV2Y98Gk5yXUaoxfQ6OW+kV/3MY+7njk1AurbW/0gBR+tcwbiZJGYOV59aguJJXy2SV65p86fXUFR+47WHUI5QXWRdue/Wq19qqp8sO13JxzXGG+eFSyn5cdSazLnVJI33JIAcdTW1NOW7MakFHY6PWtV1JrgNbo6lP4VGarXUWtahbq0xAUc5Y889qxLHXJrRWaNfMk6789KzrvWrvfI26UhjzjPWuiMH9kyfaRqatpawIxlu4vMH8AOf1rkdQuJVYrFkgdxVqbULi4YR8ZP941WvNP1CNl82S3i3cjc2eK3hTb+IznWjDRMy3muevSoTPO2RIwxW4vhW9ntYrg6pYIJDja0oBH1FZ2t6PbafMkf9rQ3pP3hBnCn0Jq+Wwo1Ysy7iONj8z5HoKz7qGOQFfM2gdMVbvIYCflkZf93mqTJDEDtZt394npUu6N4uLKv2KD/ns/50VJv/6btRWV5GtqZ0unWkk8ZmSG4A7OjH8q3NMW5X/llLIB1DDdtrvU0/yYPJtLGHZnlMlazr7SrC6LPY3zQTqdrxiX5c9xXHUm5dTGlOKexj/ZpGj86S3tlQYbLHBPPYVcs1spyBOqxFm25V+APU1A1o0LGKV1kx0OetC2qnaV4PpXJzKD3PRSlUR0llp2lxzIr3QKt0ZHqbVE02ziR7Sc3EnmYK54A+tc/DbT7tsaOTnGcHAqzPa3SFFeIrnrx1qPrGpf1bqW2vnmVYyqqFzjIz196u2ul3N20bNKEQdGboBWZbWU8cys8bv7Y4roAbxY+RxjgDtXPicZKK903oYSL3GXOjsg3RXiO47dM1A7XyJ5DSPj0DUNa6gzmTMm30FLBZXgYlWx7k81FLEyt7zNKmGjfRFZ0fcPMZwfrVqy068ug3k7yF74q7p0c8O+aQW7Y5zJ1q+ms+S6o00QB/hTgU5Yy2xKwhhDS9UaQx75kP6Vqrp+rNAiM4YqOAT2q4dZhz8zKozwc0Sa1Cq/LKjH2NT9cm3ohvCR6soNp+obTv2/TfVK4ilhk2SPz7GmalreWysoRT+dU/7Wjl+7GW46sc811QqTtdnPKlG+hdVRnnp71OqqP4T68CorK7hZgZkB46AVqQ3EUi7UiILdz6UnXtuNUb7FW3YK4de3PNX5L2Wf92zAJ/dAp0dvwTtU1NDZqzZwFPtS+tpbE/Vb7lEwqW+ZWK55xSxrDHISkO8/w7ugrXjtSVA9KebLJzis5Yq5osPYynjSRVPkLvXvUbx7mOxdg6YFbS2wQHApn2ZuflrL6xY09iYzrN5YjY7lHTPWoHtwVyevpWxPbSE8A1Xe3Oe9XHF2JeGuZn2f04FWba2t2GxuT7n+VTmJ8fdqGeBwvGcH0onibrRjhQs9UMubWNEKxxcDqxaqM0siZWBFU+vWkunmX92VJ9DUZkn28xjPY+lKFV21ZcqPYjLXG7AXb7kcZp41aG1Q27Rh5R1bHBqGV5BndKAT2JrGvmk3MX2jnrWymqmhm6fIrly8vWuGx90Z/h4quJp0JWOb5T61m/aNrcN+tRRMzOTvP1rqjHQ5pPU0Htby8+VZxx0AHWrOleD5rq5DSzJIMZ2McZqC0u1gH+tw/arsGvLbEtuLH61qq04/CZSpRl8RNr2gyacIwsFpBkcAS5yB6iub1S6naz+zLNCq452L6Vpazr0d2p34Ynuetc+NsspJfC+meK6qNafL7xy1MNC+hl+SVl8wXQ3DpxSajJcXk5murr5iADgVrPaW8fLXEbZ6cdKy7xbdScSZ/Gt44pdzGWD8jONqsjFVkd8dO1VpdPdUL/vCAefmxVieRh/qmbHt/jWde3FwzYyfpXQqiktzF0ZRekStc3CohEcQz05qoIZHxJMwCk8qOtDPLv5Qkg9xTJVuHBYo31ppwW5TVV6In8ix/wCmtFUtsn91v1op+0p9hewq/wAx3ljrGsWk5jTV7iVAcFH5z9DWzY2yzbZpJlDSHcSP1rwe0+IF7bsF1DSmJx99cqP1r0D4feIbXxUZYbGZ4biHG+OQ4IB7j2r5nE1Zct0z3cNQp81uU9DeWGGba2WUd+5rotOktlRZLa3DvjhsZNcctlemVYzMuP7zHjFdpo9xb28K264GMZbP514WLxLUVrc9rD4dX2sQXd9qeT+6IHrjmp4NXm8tRcKGY8ADrVnUtS0y0hLTTjJ7da5qTXLNm3WwOOwPrWFGcqq0RrUUYPc6JNSuXbC2+4+lasZZLdJJ2VXbqCeQK89/t65GobZZhb7SMg9Ks6prkjQPNFNG5TG0kZrWWHrSaRmq1NJs7zUrjFptVwMc5rkbXxNFY6hOJDvQjA2nIBrnb3xVfXEXlM4ROhIHJqnZxxuiuep6V6eGy+UI/vupwV8am/3Z1Fx4qvJC3lqgU9AwzVKW9km/1gw/qtZr28zOscKF2booHNdTpdjHDYrHcWkcjnl5JmwfwANd8qeHoxTtc4oTxFWTV7GHHdqHCyysR7tW3YG2PzYBFWoE0nYyRQwByTkbNx/XpTI7eOLPlQqi9Sc1m69N7KxaoVFvK4t3HbXUYEa7cHmqAt2gb8eCK2dOEEJZ5FMrkcKOlOmuLXzEL2q8ds4BrOVXWyRpGnZblbSYZZ7tU3Kobjca7ODT44tg37ieprn4rrTyN0caxN7HitC21DIwrbvfNcNeTbOunFJG7FZt/Cy9Kc8bQoWeRVx096x21R4gNsignvms6+1gh980hYjoPSopxcgnobL2l3czbn1FkjzkKgxW9A1vHCqeZkgYyT1rzx/Eq9Mt+dIPEMbKMSbfxreUGzDc9EdoGU7XGaarKuMutebS+IMttWbIHvxQPEbr/wAtl/OspUmaRS7npTtHj5sVC5g3dVxXnZ8Vf89LrFOj8VWgP+vBP+9WMqVTsaxUf5jvysTsNo/Go5VtwwVmGa4hvGECjH2pAPpVK48XRs+5ZzIPZCKz9jWe0S1yLeR3d7bW+0MvJPoKrS2gaB/LjHmAfKGOAxrg5fGdznbCrYHqOKpy+JdXmc7bgRj0AzW0MHXl5Eyr0ore51w0W7uIzJeXEcUueEj5AH1rOu49HtQyXiyyv/vYxXMS6vq0nytey4PoaqvDLcNukZ3P+0xNdtPDTj8UjnnXjLSKOglg0qZCUi8hSOGMnI/CsC9kiVj9nclezE9acmmyYztZvwqG6hWFgskZz06d666enW5z1NehVlmZlJ3H8KrEzSYwxz71eETbsBcD3HSnn5VxGQx7gCu6E7I5HFMyJluI/vNn6VWZrkn7zqPWtu7trlhuddn/AAGog6xRsjYZyMZ29Kr2yF7PyMl1G3mV2P1qs5jAycmrN1abm+Rye/SojZMqjO8+9Upx7g4vsQfa2jGFGRTX1FgciBd/qBSzRpHxyfeoS0cYzs496TaGotEU0tww3GNVB7mq7tPIfLVw3sKmuLwBD+6FZstw5zt+WqTVtg1uWvs9z/zyeis7zpf77UUal2R55BdakpK3CZCwLIPNj53l8EZ47V6B8INVW30vVrh4BHNJcKoMYJ4UEDntXDLcaxHbP5zSsUiTarpno/68GvQPhIXl0fUZJisbfaQANmMjHWvKdJVPdZpGq6b5kbd14guXcLB5pYHjimRa9rVvPlHlY4yUK5Fb9q9hI37/AEpZCOrROw/Egk1O7aSQFitTCw65nJH8hVLCUtuUJYyq9bnKz6zqMshmuFmBPTKnAqS11Nk5eV0b3BBNdMkNqww0xA/u5JFOl02wcAlo27fOK6I0aSVjGWIqN3Zzq6pAzFpH3euTUx1i2MYj88gehPFa6aNpJbDpbkZ5wpqVtB8PEgssYHsp/wDiq05IpmXtX1Mu31LTSoDkMfYVdju7Vl3W85HPC7eAKsjRtCjTMSyEewx/Or9p4LNzbJdWhwsi5HJOPbgVhiMVh8MlKtKyfc1pQq1m1TjconVJoY/9HnO89SAMmrEmuyRxLuj3uXCkvuxt/vfnVLVdQ0z4feLNGm1i4nMToZWKxZIbJXGO4wc5/SvQviDpFx4sttOFjut1gdpGd0PzKQMAY+hryMRnGFvDl1i+v9I9CjhK6vzbroc2ni6COPbshBI5wmKRvFhK/I0Cjt8uTXK682jaN4ik8P6pczR3EaqS6xMynd0HHI/EAVpS+HbZYyqXOfyNerChRnFVIvRnE8XNScOqLc/ihySRebfolUbjxVwd11uPulZ82jxR5BlZ89Cqmr/hrw5Z3eqLBcW5uQ6kqmSOR+IoxKpYWjKtJXUVfQdKpKtUVNaNlVvGBT/VsxP0pD481FQFjwq10Pi/w/pVn4d1TU30xVfT7R1TaDgOVIjyA3PzFeea4+Dw7ut42ZLneUBboMHHpXLlGOwuaQlOMGrdzbHUquDklz3v2LbeNtTfOX/KoJvFeoSH5pM/WojoUSjaROG98U1vD+SCJZgPdK9yGGoroea8TUfUU6/eN96QUf21cH+M0f2BgYEk7H/rnTT4fm7Gb/v0TWvsaS6Ee3n3HHVZmOPOb86T7dJuDGRs/WnJ4bvmRpFExUckmIgAVU+w/MEFwWJ9EpqFPoh+0n1Zc+3g/ecn8akj1AKD0/Oq66W5cRtOysexTFTNopX/AJe+P9z/AOvUOES1NlqLUFPV1H1q3Fe2oIMtygX2BJrDlsPLOGuAT6baQWeTjzjx/s1lKgmaqskdOdZ01V2rufHcr1qhca9DHnyowBmsuOwZj5aO7nsqjk1zmsatDY6oNNks7lp1ZVky6hVJ9xnNcVaph8O+WpKzOqnCrW1hHQ9psfBfiq6hguI7VTHNGkikKx4ZQR2965xPE1vY3MtpdW5M8LlHXd0IODXoOg/GPTdP0i0sjoeqStbRxxFg0WGIGB/F7V41rEUl9qc+qR27Rw3kk8673TgISWXr19PWvGo5lhKzalUR6DwOMp6+zsd3beO7WKLEdquffFV7jxFHqrNlo4cIXwuM8c15vqE89nJGhtkZZFVw28AhSfT146frWtb6bcSySLbuxYISdvHy967KEcNVUpUZXsZ1HXpyjGorXOjl12Db98M2PSoF1Zv4ERSec1zD2rpIQsgyODmm7bpORIuB716aopI811Ls66LUDn9/cOQew/8Ar0yS6jJLIGJzxurj3mvO0uOexqLzb9n/ANax/wCBVHsGP2qR15ndm/gQVwmtaMLnVbp5dd1sAtPtSO92Ku2MMuABwMn8qvoLxsZmb/vuuYvr+8jvmjj026uCPNy24KjZG0kH2xWVZRpRvJnRQhKtK0VqdP4ZsrbTYbmNbu7nY7GV7m4aRsFBnqcDnNWJ5Pm+8prO0qzurnypU02X95ao2DdBecnPVPpUk9hdAxLm5DTHEarCCW5xgfNzXnrOMHB8sp2foz0J5JjLKSimvVD5Av3mORVWeVACMYH0qGWzu2WTbLd4iOJMwAbD6Hnis2+t7uOMMZ5dx5AePaD+Oa66OZ4WrJQjU1fqc1TLMTSi5yhovQ0PMi9vzorndt5/fH50V6fsWeZ7VGbENTitX2m6DiNNhba38fHUf3c13vwwjll0i+ad5DJ9p6tGvTHHSvM9Os9XRVBW53fuNpyf+eoPH4Zr1Px34d0VvEl9frY5uppWaUguCxx7N7dgK+bxWaU8DVjGavzX28rf5nrYPLKuPhLkdrdzoPsgJ/1jc/8ATL/69TxWZAzvz9Yz/jXEaJCi2PnxWVxZy5ICvLJuHOM/e7+1aM93fLqS2EbXpTLZljQqowM8/MeufxrOpxFTW0X+B1U+GasvimvxNmch2VWzvUspK8Y5+tcj8Xo7nSr3Q7e6+028q3gZ1XO4LhWzw3pzXUWGmSW88lwyxi4ugskroQzPxxuI74qHWdPstSvLNNTs5bpoWMkMg/5ZsNvJO4Y7Y69K+VlmilmXt9bdr+R9XHK3HLFh1ZvvbzNi7PhuyibWdI8QT6jHPLuNs00ciAMMjG3lSucYP0I6U7QNf8Ov4pureHTrgSzIoImaFuRjbgkKSTnpk+wrDj8DeGDfTyzW0DQO4KuqPmRhkFiD3wfr165rg/HsOkqIoNJszbxrcvudhtMpAChsE56CvVo49Yxewbk/u0+5ngVsqlhP3t0vk9fvR6Hba3bWUlzb3EN3NuuHbfIw+QZ4UAZ4H9a9H+HHjHT9UEei29vdRSxRF9zLJsIz7dPxH9K+WYIpRn9+oAOcCZTz64zVuyvr+ycyWutXFsxG0tFNIpx35XtXoY2j9aoqnJ7bHm0afs5uS6nqn7Vj41TR2KA5tnGG3Z+9/tc16eNamtvD9veLMdpiQKDJKFyd4A3fd7j8seteEWniHw5rWlWFr4q1G61K4tUdQzCUkZORlsgsfc12dxcaZZ3djLfXt1Dpkc26VbYhiq+VIF+UkjG9l7dT614dSn7J08PLfXU9KhQdanUqx2jb5nL+Pr251Dx+b2Qo4cwPwEc4IVvvH5iOeuTXq2uNa3MMlusX2oACZow5OIw3LYz0HrWHq+kfDS5gbWZNc14eRCDK8axnARRyAEyDwD/hXUeGrvwrd+BmuNImv70H9y17eg+e6PIu5CQc4IPTGK9d5rCGHVOm9rJs8yOWVI1ueonrqiTToPC8zIbrVb1HCDzIomRsZyB/CeMg/lVkNounazZ3ukzTyWkccrXLzD5/u5UjAAxjP51Ytpvhfp2qRz2ek2cNxbthLhLRUaNvu52s4bOCe3TNYhj0HXQ8Ntr8wmtVMLRW9laiU4B58sPlsbs5UfjXn18XVrwlB1NHuvL5HRSw0YSTdOwvjPVrXUvh74juoDJ5cgi+WSJo2B3JjhgOvtmsuyvY7hYo4WlkcqNqpDuJ4+vpXceOBZeIvCVtoeow6xbwx+XEJ4bQKzKoAA5JG75Qfz4qPQNL0fS9SS+xq1s1rGNr3FiVUjYV6gHoPp2rbJ8TQy6nUjGV76/h/mZY3D1MTyykrGFFpOqyMrfZyQQCAcDH5nimiG6wQLB+OM7GrqLi48My3sqtq8iTu54a2YfMRuwBjng54ohs9ImY34166kgi/dui2xEeSu0ZHXv61dHiPFuTU4x+8dTJ6CimnL7jnptLv/squ0JiVuflALfTnJp+lLZ6dci4e3vJ2XIKPgofqCtJr2p6Lo+oapqc+ozLb2sdvIieQSZNoG4BWGBnoScYznNcFpnxXtr7Shcanc3M5VREkUdvEVfarIDvBBUlnRiAv8PHB49LBZzPEUnKpa17aHJjMsjh5JRb2T1PYza23iDT0e4SSCA52xRvs+ucCnR+FdCW9F5DZhZlTHDEDgYzjGOnesyO6v4Y0tNN1LQ4I4UVZEvrkJKNwByfRecZ9cVz2nfEPUp1bbHbyH1gjJBU54OdvIwR3r5zGY/FRm5xk1HpZ20PWw2AjVjyRinJbi+LfCsVldrcNqQilm+4ryKxPPQA7T3HABrnpND1Ap81/Hgei/8A1609e1ptfuIJ5n1KKW2Rgi2yqqkHBJYEnOMenFWoPE8MGnmBJdQllV18uSaTA24O4HGec4xx+VdeC4nqUIWm+f1aQYjh6dVpqPL6IyR4C1ttL/tR5kNtsMm4MnAHtuz+lZZ0aZeRex4HUY/+vXf6V4nS40u5/tO4vzYoFjcQKCFLE/eYr3HTpyDUD+J/BFrIo/ssHzMRiR7qdnLE8HYMKPfHSvWwvE3tI3qJJ+qPPrZBVg/dTdvI5nTNLNnqMM097tEbfNtUZHHbPFcR8QdLSTxs11a5dboqyqPX7uM/hn8a9nFh4a1q9+1XH2qCS33lLZrqIBscAg/M3Pb5h71j6dpPhGayRryGW2v7WYSSyR3qbiwOcYY4OeMnaD+FeXmWJli6yqXS0tv5npYCisPTcZJvXscvBoUKOZp5J42QxBYvMZlZXP3uoyQOasJodrJAiyXkgi23MqBnb5Wj7feH3sdOnPQ1cuNJ/dveadqtuZXLbEup082NV6KdnysSc4Ax2FYcU2peXHJNqGwbHUyiJAFBPzlvm44zz+VfPewqxnpL8T3XXjKmtNfkNudFinCPNKzhHtyF3sSyyEcDJ6DGPxrX+KVrpfhfXbqOynNpDFZpK4aRnO9t36cCoNT0m+vvDUky35trVbuW3kugq5Dlowm3D8bSCMjHfpXBaj4d8Qz6ncW/9rahq626I5cu7HDZ5xk9/eu3CqUU4Oo/lfY5Ks71FPlTSuuh1ej+FPHuozKsem6Zulj8xDLKMEEZ/hfPcVfl+FvxLmLsf7EhAIIUSNjoAQOvpnk9TXW2vxW8BaZb4k1CV5ltWhdFtpM7sAY5HqK0fDfjjwdqOkNMuoXccbXTGMzyzlyuOTuyW27sgDIHbFem8ZiKceZN/eeRKkpyso/gcMPhP4xNy3/EytHiUlSBGB36/eo8WeCtV8NeDZNRljtria3k3O7OV3KSAAcZ9zXa6r8QtLt9V0q0s2a4sGncXMqq2Y1PQnOOPzpnjfxR4fu/CeoWVjqBklukaOPEMsgXIOCV2nAzjtURzHGKpBuba/4HoV9VptNez/B/5nhUWq69MG+zQ2KKoUsUjaTaD0J+cdOh4q/4Ut31G50h752+0LPPHzFhNpdTz8x7+9WtGtfD3/CNS3Wpa3PZkhBMp08IUzyCMAg5YDBJ6elWvCnh+0uVsr6OYSK8YukOWAk+bDou0DHYDPvXXVx1WrdVJbeRvTw9GnrTjY6nwv4TtbnQLG/aZllktL2eRVJy7QlFVTzyDk4HbHespY59G1Hw1ftqMEkc1yZWZoj/AKG25QN/zfMuAp/hx+PHnGreH9fub63heyu2gBkjtw7+gJ2jJ4wTg1UfwjqDSQo2lXLzynDRrGGb1zx14/ka4ZYRTabkdtOq4pu/X/M9Ti33H/CVWsOrW0k7ytI1vEMtc/vOSg3ZGOvfiub+ww3Gr2FnMp2PMiXCgbWXLAHPofc1VtfCWraTplpJpMU8mq7VkaJLRmVCd3JwvOOPWsAeFvEX/Cw9L1q4tYobaO4jkbMbJKChXeCrDO7OT75/AZ0KEYVPaRqW5U38zSviOajyct3J207bF3ybH/n5t/8Av8P8aK53/hEfEn/QNtv/AAIH+NFe7/a0v+fq+9Hj/wBkQ/59P7v+AYVlDqIkjWWfLtJDgmbJ/wBYD+vNe0+Objy9eu22A4lZjkdhXkWnXrXmrWltaW808m9GKRQu7KoYZJwOAPXpXq3jOQf8JJc7QWAuGGR0615nEKbr0rro/wBDs4Yty1Nexz134itZbKJrdthlZWUmE8KJQrdPo3FdJcX0cGqQabI37+aNpFHlkcLycnoDxWF4gS5uNS0eCMAR/a9zAjuFbFdHqDvJc6lLuYxhPkXGNvGc/U5/SvErwpckGo736+dl0PoaU6vtZKUtrdPK76lfwjrkOuvO9rC6xwyGM5OMkenFYOqa3qlvPqtw1yqwWl1HbJGYgQfN8zuORjZWh8MbyxMN5ELhFkjmxIrfLz+PX8Kt+KW0f/hGrttNNv8AaZLm2N0UkO522zZzuOOCSPl4rTDYeEcXUi6fuq2/mcuMxdSWEpyjU95t7GL/AG3rsOgWjxXKsTLNluGJCrHgAY+tc5f3Euq6RFeBX85pflVk2kevBrbnuGj0Cyg+zRZZ5M/Ll1xs/LOP0rOvr25igWONkjYMdglPyZ9xXt4ekqdTmhCz7/I8bEVXUp2nO6My1sNR2bhC24n++mMZq4ul3k37tbUAsdoLSgDtzy3FWLS/mDN5kdr5e35duQc9+BgYqzBdTyTOscaMoGUUZJx3zwP51rPEV9Tmhh6Fkcu+jataahJELeErkFSs6EY+ua6C/hWd0SJYvMyOcgDOOhJP+POKtMsrSqws0LE4JAIJGfrXcx+GdHaGKVtOXzSgz+/kHOQf73qBXm4zMoUpxlUX3f8ADnpYPLpVYSjTf3nn2kwXlxcf2c19Z6al3mGWa5mHloCOr4zx9AT7V61p02n+E/BK6adUtNV88B1n09S0cRBGdwfacHBwBVF4ZS3/AB7xZ7HC0fZpCCDDGPoVrzKma0pw5HT09T0Vk01NS9rsVpJr9/Ev2R4IdswEgVnVZDuBO5R3A2nsfrXFwx3UXjpWaKAzTSEOVkjOAflKgEjLcdK7W5juvOg/dbmBxncP8fep7qwhvLdobqzDRtwV3hTjPqCD+tc1HF06O8dGrf8ABOmvgJ1be+tHdEL3V5bh9lhdm4jkZAsDKOAepJbg+1dDYax4gtbSJo9Z1JI3JLwfaXO0DoCu7ac4Pr1FYemaPY6bIZLG28hjnI+0uQ2fUFyD+NXrW5uftbBo4JFA+6Tx+hrD626cr0Hbz/4F2avBQqwtiEn93/AO/wBG8Waza6Y7LBZXEduqvJPNuY5znli4APOfTrU9l8SNZ2o2p+HW+xu2A0BQFu4KkykEV8s+IJtXvZ5m16+uEjZmKW+MDGeydBXv/h9bg+C7aO+8nzxGmzy3JBXaNuMk8464r2sRTxWEpwnz8132Plm8NXqyioWt95zPxj8TaTqIvdQmjkjR4njK7CztgIwGVO3PyE9ex964ay1rToPD1ro7WtvNIyIPtv2dVlG4K20bW6EnnOTTPFkV29/pctxFJPDExkWZYhsV+ducgrkcnHXgVV02+8Pl5pI2kSOTgB03EDsCRjd+VfYZTgIOk+bW+vzPBx+MlzpLorHY6b42k0q5QzQw3V9dQKbpJbOGTywp2jG5h5h6fIcEZz2rp/CNr4dvNWuLTUpL6PTJbeOS1eBFcljywO7PTBHTqDXnr2ej3Wl2Nu0VnKl3KEt7j5V8li2CcjJHO3OeQPrUHw71fxRDqBK2d1JFDEtpFJHGXQhNwxuXOSev0wfTPm5rl84R5qcU+XXX5HdluOjKXJNtc2l18z6A08+CrC8uJHGqxxgPFE6IrNJGy8lwRwQSQMdhUcdp8LViDeTrkgC/exyfwBry2PxN4jt7BYNV0+4jd7jYrqJUQqTwMMMk12mla5q9lJthvFnVf+Wd1GJVOO3zcj8CK+VqVJ0dKtKKXflv+p9BGCqK9OpJv/Fb9DpC/wAODo9xp0Nrrluk7IWkVMsdpyOGJHr2rNmh+FaWMNvLp2t3U8agec6hXdh/GccA/QAe1XrTx9K7xQS+GdG8wsB5vkEp27A5H61d1DXGu7ZRHDpMEjOC4W1YbAOyMADz71r9cpRipKcP/Abfmc/sqqlaUZ/+Bf5I848U2GlfaJpNDubiHTYrVmKTxEShgNxIaMjknPYVF8LGs5vGLWcM9ndGWIP5M8ZkXywmScHHPcHPcfSvUbXxE8StHJaaPMnQb7ZmJHvwOazZdal/t5bi1stCht0jKsIbExyucdN+CQOnTsKPrWF3nVT8kDjWs4wpP1b/AOAekz6T4b0+JriTTdKtEyC0jQxoM9snFcJ8XZNLtfCaT6Bo/h7UjPdLb3KN5SjyXV9+HyMHgd6v+KrqXxV4bn09ohCk+xkaN920jnkkc/kK8o1TwNq0F1eW58Rm30+7xuhSNt7ALgHIPXlvzrteZ0FLdcvc82hgKjs5XvfYydRtdO0y1gkOmX2mvYXrzRRway0oz+7bJDJJu+Yfcx1BP8Rptpd+JdbvV+zXltcyShYLUy26hoW5xjIUE++O1dpZaF4cGk21nJpek3LROd00umqzMMn+8Tzz1qGTw5ptnrr6p4cMOl7THJFbx24WJXXqSB1yD2APvWNXMsHUtzTV/l/w53xw9aF7Q0+Zy0Xwl8Tw6OulzaXojnz/AD2ufJJmzzlS+7O3J6ewqt4MvNJ8Px31jdPaxB7N7cMGYAO+WHDcckHvn1JzXpt3fXF1qemX2q6hEkVo0u9RHtU7gQMngfnXOfGKbTrn4c3MXhy4tP7TLwlDayKkpAdc8jB6ZrJYqOIn7PnvF9fMunTnCHN7N3+ZXh8Q+HxNaM15BgaO9m3I+WXbwD9axNM8Vtb/ANmf6NYn7BbmzwZwN0bYzI3owyeD/drLvLy8+zQwy6THMYLIKLjzomLOYVxlSR0fdknJ+ld94JtvB2m6Nb3sz2cWoC2KTLJKpLkjJyOcnPHrV1KEKCvLW9i489RfC18vU4y48R2KfC/Tm0+SSe+sLMw3Qtm+eLdImM888c8+hrFh1TV/M0y101dRH2GNd8sjgLOqsCyHJyBnI6Gp/EkdxJ4Yi0Pw3a2cN26qJ72OYRfaFDdGDBT045NWEgU6etjp96+n+JCx82W41F1iVc7mUMJHX6cZJ9K7KUVTXNFLV9/xfZbkSpzb5ZJ6eX5FeLUtW1KC4aJ57bOpyMHDsJLZGljXABABAw3IbPJyBXZaZrOm2/ic63Je3rJbhnmiVlKqDFt9fx+tefXlh4lj8PxpFq2hSTgtJLJORJcOWck4bHHX9KqzjxlcaDd+TqFgt1PcIIkNzEP3BV9wYN3BC9+hPWnUpVKusZRSv3KiqaVpQk3bojo/B/ii1j1DUdQl1p545EUwiTVVMkeXJKFtuAMbe3r9az5fFtvPr+onU7u0eGa9iuLUrcRy7IhJukQklSrEAdPzrkNO0e6sLh1uo4gNox5cqyf+gk1d1n/hE9Lk0W6sWEFxLCz6lIUly0uQQPmHpnAXiun6nTUpyjrc814mrBQTpta76npv/CReCP8Apy/78w//AB2iuP8A+Ez8Lf8AQWX/AL8Sf/E0V4vsp/8APmX9fI9T2q/nX3nAeEdG8W2Mkxs7eCzEkO+RrggsUAywAXcemeMc4puuap4gtNSt3ujd20Qj8y2MsIKnf1O0qBu49z717XawWh25gH/fRzXHfHCG3/srSFWIL+/fknOPlFfa1cRSk7qOp8nQhVi1Hm0OMtfF2orEwe6R5DjZI1qmUPqMD+dCeK9Xz+81feuc7TZx4Yeh4rGjt1YsMoWAyQMZ/LrVgWu1BIVOwnaDt4yOo+tc7rNf8Md6oJ/8OPeVJZXmbUZofMYtsiBwpJ6dfenm4hBUHWL3HUAKcf8AoX1p8VqixCQxuI2JAbbkEjqKma1EUcbvBKiSrujZo8Bwe68cjjqOKwdVrudMYLyGpdQ7tv8AbN7/AHfuH/4qtLQvE19oVzcPpuuSwGUJv2Qht4X1ziqccMLDIwSDg7cEj60SWcfDqVZT3GDSjiJRldNjnQU42drHST/EbXJJXk/4SS/hBbISJMKAewyTWdd+IdT8R3MVjqGuXV5bqxkCTRg7W2n5hjv2/GsY2sXk+YGLJzlgRt/OrWkW6Jeoyk4Kkgjp0rSWKqSTTbOf6nTeiSXoWU0+OCVZo7xg6HKkR1rPrmrYx/aDEAf3Kxr/AFCxtbmSK+muwzIrxeSFKjHLbsj0zimS+IfCtyY2sJdZ2bvKbzWiJMjfc6LwMhs/hSeBqV4qbimvQ86WNpYao6SqTTNn+3NV/wCgi/8A3zS/25qw/wCYlN/3zVFIGkvYIGkKpI+G/eKme/3m4H41uWOg28llbtdQal5si5X/AImNvGGGeqqy5rnjgVOPMoR+46MRjfq9T2cqs7mf/bWpM6udSn3DoQKnOt6tjP8AalxjP92rOs6NZ2c1rbsl9byySAOs+pW4JTaTn7o29vmPHbqRWXHC8zQwRiR3laNSsZAY7iBgZ4GeaUsFFWvBa+RVDGe1UnGrP3d9S2muaozYOrTjnqRV03t1bapc2tv4ja78hyjSQ5KE4zkZAPenL4TuDoV/qH9n3+LZpB5n2tNqBT3GzJx9RXM2Ijt/EeoQRiZhvjIUSCUnMKfxDC05ZfFRbcV9yFh8b9YqKEas/mzJ17UZp3uJprh7q5xteSQ5NejaneahBpFtFD4g1NNrLF5K3kjKq4ixxk4I3H0Bry69ikdpWaLHIwC2CfmI9Pau58EjSbq4S01rVrixguNsjSQWCOHKL8pLEk8FiOPWvYjSaUeV2S7HLUmm2pK5X1a8u5bXbCjmFbJ0ZyTsLNKQg9CVwaxrC0Y2rGWQxndwM5z+ta5v/O02Gze4nKLgoG4BAyQcevIpysi2wC8g88rXq4Sk40zz607y1Zm6fbeH7HdI9xcz6t5yokayiMyB+dvy/MemP684rfg0LXrdLg6RZ3dxBHYzTx2aSZRSqMDLszljwVwMngcGodOu4ba4mOwvcIFMQ3FSOpLLgg5GOucDj1qS11rVrewvbmy1uW7muLZ0ADI5VSp3EDkg8cMMEc1NelzXTHSkoyTQ7wd4vn0uHTl1aT7UWt454nZTkEuy7Cc8j5evB/StDxJqmpyX08yA2EioT5EJzGuAmAM56bic5PWueslbRfEa2MkNhd2v2cJaoSsrRxebIVDHhlbnODjgit/U4obmymu7Fg8DKVYE5a3Y4GG7lflAB7dDXi14J1Gt0j0qcnGPZvsLpWs3H9sQQX17Nar9rMLzITyUPzHHJ9+QfqK7NNT0u6u57SLxZNug2bt7ogYsCQF3IM9D+dcDbiNtZtDJGWzqkuzdn7pXIx7H+tZmqJYt8Qre1ureSRpru3jhZZNuwskoyRjmvGxGAw9atyuC2b2Xc7aeMrU6d1J7nqdw9r8pHixxu+7/AKRGAfp8vNNCwtbm6j8USPGwK7xPGVJHbhferniX4eRL4XsIZrqN4NFxJCFjZWb5cYJ3c8GuD8OpZwfDbTobGJoYTdz7Q0m4joTyep74riq5bRp0nLk1XkjalmFSpOylp6noNl4gm0q0ih/tS2iUoGUOwBYHvzVbV9T/ALSMM9zq3krghZbdx83TI5BFYfijwBY+Mb3QpLudlP2FYVOTxhN/Yj0xUepaNDoHhO30dHBjsrySFW9cD3NVUwlJUVO2/kKniZOq432NOaawsZFSTxVLCxjEu2S4RTtPO7p096hOsabKSy+MEbAOSLqM7R6+31rktR0PTvEHxA0fR7mH59Q0VIjN5jDagDcYBx261d8W/CnQvB2gajqUMZuP3HkujSSAMrED+9xW0Mrw0opuOrt0RnPMasZcvN+LL3ju5VPCF5NFrdxK7wq8QDAiQbhzwKxrHUPhebaLz9S8TibYvmbVGN2Occ+tHiSKObwNZtHGI1/s5RGu4nADYwCea4/XfFWmWXiaOwsdP06W2ZIPnbT4mO5kXeMlcnDFua2wWFhaUIR2bOiWKnGKlKbVztpL34Utk/2t4p/75WoDffC3n/iaeKDz02L/AI1znxC8TaLpXjFdL0ew02SzdIyH/s6P5Sxweq57Z/Go/iL4m0PR9fhtdH07TLiCWCNsrZxYDkYPO3PXn8a64YVytaG/oTLGyi3eo9PU6ZdS+Fw/5ffFJHsq/wDxVcj4lvNPbWJJPDd1qP2BgMG7IEm/HzdCeOmKtfErXtF0XU7G20az025jltFaUmxjGJBkN1XvgH05qXV7zR4NcsL7S4omgWzjZ0jiEY8/Zy2AMcMQf+AipVJKKly6M68LiJyqtczbXqZF1beJILZriWO9VFGX55RfVh1Ue5AFRWsXiO6g8+zS+kibIVg/3yOu3ux9hmorHV7q31mCQLKtyGLh5H3K4BwQw7g559QTSeNPEFuPE8iwRXMVszYso92BDHnEa/goArojhlzcqjqZyzqapOq+aydv61GWaa5dvILb7U7ocS5cKEOejE4C8+pFUNah1JHS31BbmKRWDBJOuOoI9R6EcV0HiTUptRsNPWOHdJHHm7ZW2iaT++cdTtCj8KxDqa3WkWlrKrkxTl4pHbJRG6p7jPPsSfWrhTilzRQ5Y2dSs6DvtfyKn2WT/pr/AN8n/Gitjz2/uW//AH8b/Gio9q+xXsfM9D1XxBdWPhPT9Wiiha5nEG5WztG8Ddj86rfGb95YaOuTzI5z/wABFM1jTb3UfCWlWljD5rqLdiAQPlVRS/FoeYukxeYiHc5y5wOlXUhbY8Kg/fR5LpAb+3t4bLmSRScDJAFdhDrGr3PgbTtOm1CWS0iZ3jgwAqH5uR78n86ydJ8O3Eeo/aG1bR1Te5Gbls8j021Z0nw3d2gPn69ohTa4UC8cjnGONn1res1K9n0X6lUYSTjdPd/oTX2r6xceA7Syn1K5mtIoXMUDN8icHoK2vE11qV7Y6SuoazqN8IoP3S3E5cRDC8KD0H+Fc9pnhO+EFyn9taM6rbtu/wBMbCg9+V9+1aVjpOpLHtv/ABDpc4RAqKbp224Huv0rKunZtS/4JphotSjdd/kZGnNNHoIvPtEJeWNtyoqhhjOM4/H86vX0nl6KZo5kMklr50ijGN5X0FFh4TNtbuJNe0Zt0RTid8Anv92ltfDKW9jPC2u6WxkgEeRI5xj6inV5XfXqgpRmuW66Mj1KWNNORba4jKt5LSbCMBmcZ6VfRVh1ILDIZUjUhAXyF61n2/hWFNOuLT/hItPLShMNh8Dbj/CrVvoq6fbSGPWLe6dnJIRDwDj+9Q4Ko3GMtW/0M5V/qkPbVIu0V+o660eHVnvL6efy3toQI4R96YtwQD26mucg0XULQiL7Gyqt3C+Sy8KpOT1+ldQlvcYH+nQj22ClNvdcA38P/fFdVLEOnDk/R/5HhVnGrUdTu77x/wDkh3iDzmhVYY0kd5OAeMCodGttTuNbtJL7SH+zeemZWukARd4y2C3TGafPbXJAL3seByeKrOhyy/2hH781jTkoU+X9H/kdOJrxr1vabad4/wCZtfFfTrPUdbguPD0StAtl5LtPIqhpPN3cYJONo61lWIuJ/Ed6La/ltWVrby5gxAjPPzY70kNuGODqSjHbI4pul25OtasP7S27fIG7cPm+U/ypp3ikunk+68hU60KfPpv/AHo9rdzQ1i/8YW93cadBd22o6bJIxaaRY3Jz1ILfMCapeF7zVLzUb+41vyzemZQ5RVRcCJAvC8D5QKvrabt2dYGEBduQSAOSay9NeGTUbya31KY7p9pVl2swVQoOPoua1aeJhyfo0Z0MXDAy+sWuku6/Rso6l5kanepUsCyZ7jJwf511ngeRptK32/kWzWUbOpmgBKjBzhh6461xetSXDXk0lxMZGCqoLddu3j8MACvTPh3Hp1rocUlxw053uPRcdPyrtw9OzaZ0V6vtIRlFbnOahJcLNbWd5LHM9rbJEpXgBQOAPXqQaniMjQgJx0Cisi9vftmrXVz08yUnHpzyKupciFAwduDg16kFaJ58k2zNt7+S/wDEdgNHgvp9T+0PDbRRxr87Yw3U84GeDwa2tC0S+0a81e7vrO90HU9OjOUKBQg8osnyqcDJJ79/auf8Hh/CfjGLxb9qtpWs5muY43RiMlWH9a7nxLq6+LNUfXtU0vS1W+RN1wrHDgKFTcGbjOAOnU1yOFWbfY2nOnHlst9PmS6rJYQeG1haO2Gpf2ufm2HzTGI06/L90fWsSa5vfD1+07JLCAhZkkQgOgwDkEcjk1S8SaNaXN7G+hxTD7LODN8235tikgdcrn8a6L4i37eMHM97ZmylsrIxqIHcBskMdwPU815telyz5uh2QmuTTdEyi1uGt7/T1DxxShmtg3zQOeOPVTkj2qjY6XHfePJ7q9j1OOTT3trmFIbctuIEgw2RwK39M+I0g1W006DwvpUTTX5tFlUMGbhSCee+6s7UfE1ppPxR1661qTUITcQQN5NsrFU4YbRk5x3/ABNeVWozU3KD1tovmgweMq1PdrUuWN97p/kem6t41mvbCezbRr5UmQLuW2c4x/XiuJ0/w8jeD/7Fsbp4DaTeeX1JfJYbhxgY+blaqr8SPBpcK03iEN2G0/8AxVXtI13w74j1IWum/wBsrcgeY7zAnMa/MVGSe3865JU8Q1760PShKjF+4amkeJM20clrHO76c4t32xAhJFQBhz1+/j8M1X1aZdcgNq0i2tzLcm4dbj5Bkj5sECuL0rx/4RgfU3dddVZr5pU2A8KY4wM89cg/pWvpPibwxr2p2+m6b/baXlyGSJ5MkKdpOeT7dKdbDVbWs+UVOtT5r3Vy61sNP8WabrSW97d3ml2y2qi2AkgcYPJYDP8AF7VreLfEF34k0iXTL3SL+3imxuMMR3cc965Sfx94R027ubVv7bWWCUxS7M4LKSPX2pE+JPhF1O1ddYd/nYf+zUKjiuVJJ2BzoOV3a5Y8QQ58M/Zbe0vRFaWnl75UweGzz2714trH2ca9F5hKygoQcHn2617zZazZ694e1W+0WTU7f7LGy5lkbg7cg9a8sj8ReFw2bzSYLiZODK9krMSO+frW+XxnSnK8W3/mbVeWrRSUklfqYPxBZv8AhLLfoyFIycc4O41meLRu1S2kUn7gzx0wxr0jR7zRfE97LDY6JZS3MUYfM1ooO3PatK58LXKJuuPDFjsXnc9op4+td9LEOlGMJRd0jDEUVVnKUZqzd9zzb4oMr3mnMvTy24yOuRW+n7yK3XaS3lqWb0GBVu78TeGUunttT0Oznkt3aMhrBGAYHBx+VNh8T6XLJJdadplrIkYCGCa0TYAehCnjPvXNOnUdKEOV6fqenhKtOGInUc1qvyRh3M0bXtkvkIrMrAMCc9s96wPFR8vX4EePeFCbSWPHJru5vF9u2EPhvRsp83/HjF8vv/n1qCTxZYyOTJ4Z0N2AyS1hEcCumDnGalyvax504Qlh50vaRu5X3f8AkZokdZRHEw+dfz4rHhwsCbsYEgGBz0NdP/wlUap5qeGdH2Djf/Z8eB9TWZf+IobuI2yaLpEAmcfPDZxq68g5BHI6UoQkoctjo9rTeI9pzLaxB+7/ALoopvkw/wB2X/vuiuey7npWfcS1+JPja1gjihW0CxoFXNoCQAMCm6j4n8VeIbPzNS2vJAwEHlxBOvWupX7LAUaWPemTuVdobGM8Z49Kmtp7Gdd0MalW5Hyjj8a+inB1NGkfEwqODumefq3iPH7uG4Y+gAq7DZ+IJoh+/ljmPJiZenbk9K9Ej8nYNtuXz2SPJrUto4MAFAvfGACPwrP6tH+VF/Wan8zPL00/xJFe+Qs92YJE/eSooAIxnbz7iqD2/i/zNsdtfEZx1GfXn8K9le9023bacOw6hcHArP0e601tY1HyJHG+csUK5ycAZB/AcdqboR2sJYifdnmtvpfiaaEmZr6Fw3TGa7LRPA+mX1hbyan8QJ9OnkhLzRPbNiNh0TIHJNdbcXlpZgNMjTRCIs5VgrA8AH6dfepDNZ3EKG3Z+CGDbeDWf1XW/wDl/kaPFtpL8df8zg/EfhPTbHSPP0jxpqGo3YmVPIFqVBQgksDjsQB+NYGk2GsW9+/mm9ngaI/fjbAb8q9cl1qwtwH3O6q+xijZIJIH3ev41Yn1/T4Y1aWd4fMICb2IzVU6Moz5l0McRUjWoyoz69Twux0XXBfmR7O/MeHzlGx901qaNYpawSNqlnevG+FXaScsOo/z617C9nc6y0P2qe7s7BeWhD7ZLj/e/ur+prlPjhJLbv4c03SXFlFtuTtjGBnCY+v1rSpFtPmdvQ5VBRXuRu/M4Lxcln/Z9sum6fdocy7g4YnOF54r1ezsJJfD1hHb2NgJGto2EpZdwwoySD3rzjSDqaX+ox3bSTx22nyyKzsSvmiEOOPYms3UdfeS0861t0jH2ow/vEyTiME9/XJrzcZgliYRhGbVtb7/AKnRhq9WjKTlTjr5/wDAO5+MVrM/hWwWO1t1m+0ZBtMFmGw9QvSvNNFt5kuSJ7C5nIZd42tlee9dP4W1R5vFOj6fPZo8d1NYrIVUgBZAvmA89934VH4ZupE1m+N3HcXw2oZV+1ND6ANlQSeuMV04KjHDUVRbvbr/AEzLEzr16jnGCXzf+Q+yS3F1qarZXMTyWUyRFoyQznHAJ6cA/ljvWb4OHleJ5C0boiqygyAjrggH3rr7z+zobU3txEttBgEbry4kYAgkZAFb3w+8UJH4gvJGvPCWj26wrELm40xn81gEPRs84I5Poa3VWEHeOpzVMLXq0pU58qT/AK62OC8TW4GsJbCZJGkWBCYzkAlOn1611srJDpdwYkLJFFsjAyTjGMiuQ8S+ZqHji+vbXULacNqa7JLa32oytvO9V6BR6e9dbY30vhfUtN1C41a7Kb2ysFvHu+4RwG4796lW3W56MG+VRfQ4mS5NmjG43q4QSMCMFsuq9/8Aez+Fa9+PLgCoxG5QW9zn/wCtSfEe/TxJr97qVtNqUu+xjjh+0Ihd5FkiBDbeANodvwFPv/8AURcj7zD8Bj/GuqFV21I5FcrLkrgFcsu35hxzxWaz+ImigtGe1aUSgecZ+TGBgJtxj0OetXznJBIpLtS8YkBww9Ov1om5XumCgmkmjrkt1jtvNiUbpgJGePI3Z4BPbtiql1Jcx2lzuZkQQOZM8ls4A/LFQaHdfatPZGYnYeUJ4QnqR7H+dNv3kUsCzFSCp+ncVxSg5aG97amvplojeKdPuslWi1yBevGCqZP6CmfFO3dfidqV9dWd/wDYPs0Ki4MBaNsFs/N09vwqHQ7mRru1kaRd9xrUTxqfQAfoMgVm+PNa8Uabrd3pGsapHPst1lEIysbBmbA2njPOa4uT95Z9v8jX7Gnco+b4dj1Hf5lwHbG2Noueeld38JJLZ/FCT29vcvCyTRGXy8BSEGR+Awfxrx69mgm12xdljDbohIFfIBzzzXs3wIZPsysowDe3GOc/8uqVFemlTuVTl76R5rpbaH9muYbq7RWM+4DPONi4/rXWfDObSz8QtDS0uY5W8xzsTqR5TjNeXWs8qiRVnkRZ/knAUHKjGB+ldh8FGSP4qaOBwAkvU84wa6K1JcjfkRB+8ix4mbRbTxRqMepma3mluXk8l0GcMxI5/GsyR/DVssn+lzJuPAZOlafxjW0b4k3HnxxbRErbyeQQSB/KuL1iW1ntx5eGdnbtxgY/xrOnC6W45PVns/w4l2+DvEMccMogmgEyStgAgpxgV4pOgF1cKP4ZXXH417r8OsN4Au1IAxo8Tfkjf4V4R4iQ/wBv34Vto85iAOOoJrPBP/aJo6a0b4WL8/0Or+FN5HZeMoNzKqzxvH8zADJGRyfpXsF1q0knledriXEEMLxqrFVJYleWOecAH6V4d4PuNBt9I1y11xZGnuoUitZFTdsbGcg/w845rA1CxitdMtLoXJkmkmZZEDA7QrDnjpnn8q750oykpXOSFRwi4l3Xfm1zUWDA/wCly8g5B+c0eGJpo9YWKFdzzjaq7c5PUYFYW0Ff9YRx6/7WK9N+B9vFD4rsUkMckjXeA45x8p6GlXmow2CjCU27O1k39xk3GmXSyyTS2dwIhCUmLRHCnIPJx7VRENqk7R77fIVo2w49env0r3/XJQPDXjKNlJHmNwTwR5amvEPH2n2sNlYNZwRRyGVgAqAFvkbH16VzRbuovqZe802mOjkgl8G3uiwxh7l5BKFjGQFwQSSOg6Vytvo2oWdzBcy2zhIDtkbBwp9D+ldN8LmkGq3QcFZJtImV8cEnNdR4hvjJ4T8UR7vv62rY9P3Cn+lbKLimkKlKbmm3s0cT9o/2v0oqh53uaK832SPrfandW9nNPGszQgRnje44P09a63QNL0tUjmld5SRlQ67UH4VxkPxGhw0T6NLujXLDcuAPpVPUPFeq6/beXZD7LbSLjKfex9e1fVwdNarU+Cn7SWlrHpus+M9A0FRG7QyzEfJDDGGc/gK4nU/FWveJJWjgtodMtM8IqgyMP9pv8KwdO8PxApI7FXByWByT65J6109tDHEFVcelOVSUvQcaSjqWdOiZIlWQLkenStSEqoJVQCx5NUItoA6flU8b8YxxWbRqXVWFnyyqzHqSKlDRLjPFZN1qNpaA+dLs/An9Bzmp4Ybi9UGRZLS2bqG/10g+nSMf+PfSiyQm+xYuJVdXtbBFkutuRtUFYs/xOeg+nU4qfRdIjsTHdXkxvtQPJnkXiPPZB2+vX6VLYrBbW8dtaQJDCBwqjAz3+p9zVidznqMYpE3LtvIxcsWyT3PeuC+NM/k6poLBQzbZeP8Avniuvt7yKMM7sPLXqx7Z4/LNcr8VLvTodfskv5HlWO3DrHGBlSWPU+4H8q5sVJRgaQeupzGjm2k8Q3s0mo7I7mwkhEGGBDGILgHpnI4q7Z6dYQaZLafaERXn8w73UnOB0JHqKtaPe6Pd6tbpDaImcFSc7gR1+ZTwehrqprGE5BgEgzkAzOenT+L1ry+T2/Vo6ueSbcUjnbK206PxDa6tLeIphaBnYSAKBHt6jH+z+lcFYXIvLjVIvtJtDcJGnmbWO3bj+7z2r2N7BmQA7FhwfOjZnYOuORy3H61x3hL+xZvE+vQ2+nwyRtNCYAVZdqiPke3PrWtKlyJ6hzSb94qWV8kx03Qrq6il09bbyZJWVkLnBJOWH0A+lZkp0+zk1OxsZzJGLmMxs0gYsNmG574K4r01bCw3hm0u2j2Dd5nmH5PcVzthY+FdJ1a81GOK4vvtLlmSZh5YOSeCw96qnTSqc93f8ArUqlWlKnHZkXhbS7iDTYkVB5kxMp3Hgk/dBx2xz+NV/G4lNykUkYAiVULD7pYjJxn0zit9vFkC2jy21j58ykKTgCNDjgZHHQfpXOpqWqXF3JcTLCXck4Zk2jPfBzzXbGm27kpckeTsYlrta6Xa44HIzWtPCzWsR5ZSz/0rWg1DUYJNy/YlZuSD5Gcf98Vfa4W6VXvfs7uBgbZ414z0wqitJJjimcW6kAsBnHtSou9M8Hsea6+SHTdhZIoBnpm4GP5Vm3FvB5n7uC2fPpeKP6VVrjcWjn4JWsrtZ41JU8SJ/eXvXYQ6bJqNiJbVlkBAMZYhQyn+orNNvJg4srVj2JvE/wAKjjm1K1ZUgiihTJOFvFOPoOKxnSfQFpuaWkaHdjXtPcqCsF1G+M9twz/n2rF+KDrrnxT1C1huNhjhSIgLkkr83/s36VpDWtUtAl41yuwuVG8Bl3YzgkdK0tL1+yudS+2XWnafa3ZXBuYgmW/qa5KlKXNzLextBrlt0OI/4RGYskxupi45z5Pp+Fd/8IIptM1qPTZ5FMW6aYO42ncYdgHp2zWr/a9rIp26pEp6ffFUnNsXYNdRyHGQM5JrlqU6klaTNU4LVI8n0nw7qd19o8sKDFNtxkcHAP8AIiui+HOk32lfEfSrq+jCxrIymQHI5B61u+Hrs+bq8lvLahP7RJZpmK8bEHYeoNbM13p0nS5iJPB/eDFazbd4mcbaM4/4g6Nca94u1C8y6COaSJPKXOVV2wagutEupPCdp4fjs1DW97Jd/axEPNfeoXYf9kYyPeu6S50pYubyEcdM1A13o6OZftkTIV4AHf2qYxmlbmLfK9eUn+Hjz2fhPXLS9hG6LTfJgBGGfCPjA9TmvHdS8P6xd6hNdrpd7tmbeF8rJXjGD716bdeIdNiI8mES469qy4/Feqx3e77DYSW+TgDIbb2zTw+HcJua3Y6lfmgqfQ4zRNFurK+dtUsZFt5YHiH2hNqlymF/HOKoS+EdYkeTy4YnJIIVZBuP4V6FqfiI3f2VrvR45Io7gHaJMbyc8dPxoTVJyzSRaTHjjjfwv09K626lkctoXZ50/hPWVBB0+8B294/fNdL8OtP1HSbg38032B7WbfH5oO9iQeVHfFb8niG9eU5sIQehG/mqV1rVyAFNlAueg8zionCU1ysunNU3dHRXPiGKeG+gn1bMV4f3ynjf8oBzx6DFcVruoLqhtR9nkga2n82MlgQ5Axj2HNPe/uZW/wCQfaEsPvNKFrJ1qbUwhiRLVc54jnyfTqKIYez1JlUutEGk6gmkazNfSIxVoWiCRfMTk8ir1zrdu2m3EU+nXcKXjGbDqSWfbtDYHOMVoad46uNL8O2en6XosVlfRs0t1evFHMZ3x8qjP3U9e9aF58VtSnG6TS/nPVsRfoetaOmuzIjJrqec4X1l/wDAaT/Ciu+/4Whqn/Pi3/faUUvZR/lN/rVX+b8DHgs7XO5o42bGCxHJHpWhbRQQRiONERR0UDAFZ0MuQOTVqFifWvQseejUikXH8JH1q2jDjkH8azIn2gDn8xUGoazBZIEy0k7cRxryWPoMd6aJub7XEUMJkkkVEXuTjFZjahqWrP8AZ9BVCmcSXLE7I/x6Z9uvt3qCx0S51SUXWuyyRwjmOzRtrH/fIOB9Bz7100Dx28S28McccMf3Y0G0LikFxmgaLaaaBcMzXN51a4l/h9do/h+vX3rXEjM3Hyj69aoCRiFHXjmrcTDls4p2IbLUbBSir1Cnj8qp+ILxYI+cDnB96sxMowx5OOfyrjviRf8A2a0LAkMThcepqZy5I3GlqY+v+L7xZWstOlMUYUq7IRlj35rGuLm4urpri7ulklO07pBu6A5zVOwOZmdlwOck/rkd6tWysWaTzDl1ZgjcnHb/APX/AI14dao5ttmqSsMdlhw8TuqJNtHOMggYPT/OK3DdXmxHjnkAHIIYisGdZfshkQqsYAZgVAyOOh610XhK/wBBmt7iPxBqV3blTiBoIRLub3ywwOnTNbYSSUtSlfZDk1DV2wBdT8dMOaybefXzf6o2n6gsbmaPzVYEsw29c4q632vdkRy7c8HyyKztJuJTqWqiONy3moXbHouOa9VwjcV2dGkmoGOW4uJ5DHCu8kknLdFGM9zj8M1gETSktK5YnrnmtPUJbgaXb2yfP5zefIQ/4KP5n8aqabZz3moW9nHF880ipknpk9al2vodFNaXZs/ZY7HS7O1YEu6faJF29C33R/3yAf8AgVNEpBLRxr06lar63cTT380trAPJLnyldj8sY4QfgoUfhTY2bbtkj574NaxehhLV3LbyzycO/wCAWmbZN3UZ9+ajiAydq+x4p3lM/wDAR+dNibJfMuGG1pMjsMUCSbB/eLn6CojbPg/u2/xpoidX+ZDjvntSGTGa4UcTYH0pJJ7wrlZ1+h4qGSNhjg5PtRggY+Ye4BpvYSRe01Jb4Pp1xIn+lfKnzgBZf4GJPucH2Zq5xopA5O/ypAf7wBUj/wCvWofMjG7bjB6nNM8RKzXi3ix7Y7tRJ0/j6Pn33ZP/AAIVjNHRRl0ZJLB9ssV1Dzowxfy5lVhkOB1x6Hr+daT6bP4g8O79Ku7W31iyYbg7482PB5AxjOf881jaMsweeGSBjBcRlWYKflYcq358fRjRY3F1pOqwyG0uWJ5KKjHcvccVOjRM9HoUtJiuHF0t3qcXmrOQzIGAY7QemKsNaIf+Ykh/Bv8ACpbOyk1XWdXay0+bC3W5kbKsuVBGR26Gp/7Dv/tHkrbAHYG5kHckevtR7tjNNmcbNmBZLrcBxnJA/X6U37Flfmuh+ZrXbRdSKeVtjGTuAMo7cHv7ik/4R/UP71uv/A6V4jVzONjEkaGS8kJYZwvbt3NN+yWo4N1c/wDfI/8Aiq1X0C/dE/e24UDhieDz24ph8OXg63VuPxP+FNOIWZkzWVswXbfT7VcEgqOf/HqYLS2eQIs1wzNwAEBJP51b1LTpbOSFXlDiRtpKRlgvuauWOm3mn6hb39lqaRXFtKs0MgTJV1IIPPoQOtHNETTMe5sLa2naOZrlXHUOm0+x61Umt7XrHNIPUFR/jXRazHqmvXQ1LV9YF3dNGiNI6AEqqhQOBzgAD8Kr6VpulpqqR6xNdzWSqS62hCyZPTBbIpcyCzsZ9/oN7YWFjqF3BPFbXyGS2kZABIo6kc9OR+dZxWLp5pI/3R/jXY3Vr4Nks4EuH8TSNFIqgG5jZFQsB8oI+U47dKZPpfgZpHFu3iFF8k7PMeEkSds4/hx+NLmHZnHuIdmFYmq8gj55P4CtOLSVaNXluDHnP8HuRmmSaXBxt1AHJwRjpx9afMgaZlfu/wC81Faf9kf9Pf6f/Xoo5ibMvwyFRzn6Zqwk+P4W/AEnH0rKeZIUUylgW+4g5d/YCrdrazXK/wCm7orc/wDLtG/zP/vsP5Cul6bmHN2H295falO8GmxAIpxJcS5CIf6n2Fb+i6bZaZ++jzNdnO+5kAz9FHRR7CoIHjhhWKNVjjGQqKMAfgKnEjMwUr8vXA6CovcZp/aDj5cfWpkPyAgAA/rWdE+Tt9B1q5Cw8sDINWkS2X0fDYyR7VahPB6E5P41mW88U0QeJ1dMkbgc5IODz9c1cgbAPrTsSZ3i/wAUQ6FbeTBsmv3XKx5/1Yx95v8ADvXP3thdzeD4pr7ebqctNJuHzEk8HH0AqhfRw6Prlxq+oRrdXkty7WtqW6DJxI/t6D6VFc+JtVvPLW6lJ2seQBk5z29OcfgK83E1tztvCEVGPzMFbpbZCGTczHCoTwTnvxxWg2oj5BIDG6ZVMNnAyeD+P6VYS3triSMS4VmkB5Xoc56/hXNTK/22ZPnLGVsgHGeTXHHkqrbVEqzRtoryBoIYw0kuQoBzjOeh79qntdJlhWPzfLckrJhTnbz349q1PC9pJDptt5tpK8yyllIIHljA6889+Oa1b7S5POaVb2QLJjKqBz+mauEHFlxh1Z0U1xIbdfmMp2gBdtcR4E0/VItX1O41OwZIpYXyZUXli2eM9fqK6mAskQ3ScIAAcfpUk2oN9mdQGwEOcnArq55MpRRnT2k9iYWniae0ZFUPF8pXI6Y6Z+vWrELW+n3sWHETtEXinVSDg5Ugqe/UVoWmprDHFnd91ckHp071R18efrMc6KrsLUtI7EtlWPyAD8GpKTRvOopJWVmVrme7wpVoMMoYHy4+n5ZFRRXN0qMzMnTn5V/wp7Laxq74LcBVBboOuOPrj8KqXU8aQKqwsctkncRiumLuZOq+xPFqEoPLr+AAB/KkOsSJ92Zwcdiazo5Asajbt49c1ILWWRN4j+X3xWuhHtZdi1/bNx3uLnvyJD/jQmsTMVJurknPeQkD9apra3BY5hJUDsBSNAVIYRMp9DRoL20i3catcthvtM/4saFurxod0V5OoHYSsP0re09YR4Tu7tNPsZZraaMnzYQ37tgR/wChbP1rIg1Jn84mx08eYmCogPykdCozwaSsN1ZXIrO6nm/dvdzZ7ZkPNbkdr9qFvBcC4eQAsrs5bjuFHTsOlc/LftGyv9isi6Mrj5CPukHHXHIHPHeujhv43urfUBD5MS5DxIWwoYcYHPf+dZVFZXKU3LRkFvZ6pPeNsjNjHF9xXJUv9SAfzwa6Sxj1E22JY0SQZ/1cpdT6YyAf0rP1XU5rdHaKzaYjB2gjJH4msXVNevPOtbpt8UCkrIFfoTjGQOO361MYxtcurWcmklZDLOx1DR/F2szXk8YiuFt7hmibcFVxtXd6EEEEVrzfZZL7MMkkrGIZ8sbucn0rn3lv5dcurna7wzWytKA7OAqP3JHABPToM1taVq940SwiaCNRIyGSUbkC84zjHtzzWqjpc5Ob3mjYs9Ntbmxu1ns7qG6VVe2mZ1Cn5sMjDOenOcDGMexz7zwtqEy7rfVYITg5BiZh+eR/Kq1xqWoSSvbzTxROn3igkU5+u79aJ9Wv28sLqKqE4J2MS3/j3P45rP3W7WNbO25XZdS03SY9GuJobuOC5e4EtvG5b58ZBz0HAAHtUUSwTJvWW6kXP8Kf/Wq9a3k0aMVvYVMh+c+Rkv7fMx49ulU7S2WCeZ45HIlwflTaM8npn39qSi76D0sXdHu9N0268ya7iiBbaVvoEkjPvjYTx+FVJ7fw/NLIU1xSSxO1UZR17fuulRXUauMOofHrzVOSKBSWWIKR6DGKtRuQ3YV7fT4U2otxInXIlXv+Gal0DX9H0lLyCS3imhvE2SxXHzOp7FWADKfoaqmWJYi+x9hOcopOT9BVO5WCZMyQhgw5JXaaahYTldCzwaLLIRH9qAByo81+meOc81BJDp64kVZsqc8yEj8iaYYIIyPLjAqvJKfMKKx+h5ocR3J/EupXGrwQQ3uoTOsCbIdkcalV9PlUEj865a+sryKNDa3EkmDk5bH6dK3n6dFPY4FVpW46gVLgnuFzmf8AiY/3p/1oroN3v/Kio9mh3Yzwx+8kvpn+aQS7Q55IHpmtuL7jUUV1S3OWOyH2vKEnk5P86vRfdH+9RRSQMtQ/6xqreKJJI/DN68bsjCNcFTg8kZooq+hmWvCPHhmxxx8h/wDQjW5F9yiihdCjyvWWZ9fvmdizb25JyeKVAPJRsDOAc+/rRRXh1/jZuti5L8rQ7eMtzj8KI1VtUTcoP7wdR/smiiueh8RdLc7TTwPJHA6n+daMcMJxmJDz/dFFFegjXoV9ZjjjeMIiqCGzgYzVQAeS/A6CiimxLYtX6J/Zu7au4Q8HHI+WmSgf2tecdEiA+m2iipNOhn3/AN8/WqNx/ql+ooorrpmEiO2+Y/Nzwetb/h5m2XI3HGRxn3FFFVL9UVHqXp5JPvb2yOhzTLyWQww5kc5HPzUUV1SMehu6czP4O8QIxLKIo2weRkMMGvPNKJ+1gZOPMHH40UVhLcqO4zWuLwY44rW8OMz6LKHJYCIkAnODiiisqvwlR+M6BUR7WJnRWPl9SM1geJEQWUwCqB5TnGO4xiiipWxZL4Ekk8uQeY2GsMNz1G8cVQt/+PiNe3nSDHbHNFFdNP4UckfiZuapJI1npG52O+1fdk9cSSKM/RVA+gA7VkaWA1+qsNw4ODRRWU+p0x2LU6rHM4jUIC2cKMc1NCT5BOTn1oopLYFuFx93P0qkeWbPPSiirn0J6sz7uGESW8giTeHwG2jIHpmlufuD6UUVaIKExO5OT3/pTZfvfjRRSY4lZ/viq83f6GiioDqVdx9TRRRTLP/Z"/>
          <p:cNvSpPr>
            <a:spLocks noChangeAspect="1" noChangeArrowheads="1"/>
          </p:cNvSpPr>
          <p:nvPr/>
        </p:nvSpPr>
        <p:spPr bwMode="auto">
          <a:xfrm>
            <a:off x="212724" y="-144463"/>
            <a:ext cx="1869293" cy="18692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Rectangle 2"/>
          <p:cNvSpPr/>
          <p:nvPr/>
        </p:nvSpPr>
        <p:spPr>
          <a:xfrm>
            <a:off x="0" y="2258245"/>
            <a:ext cx="12191999" cy="1870640"/>
          </a:xfrm>
          <a:prstGeom prst="rect">
            <a:avLst/>
          </a:prstGeom>
          <a:solidFill>
            <a:srgbClr val="3078BA">
              <a:alpha val="84000"/>
            </a:srgbClr>
          </a:solidFill>
          <a:effectLst>
            <a:outerShdw dist="50800" dir="5400000" sx="97000" sy="97000" algn="ctr" rotWithShape="0">
              <a:srgbClr val="3078BA">
                <a:alpha val="0"/>
              </a:srgbClr>
            </a:outerShdw>
          </a:effectLst>
        </p:spPr>
        <p:txBody>
          <a:bodyPr wrap="square" anchor="ctr">
            <a:spAutoFit/>
          </a:bodyPr>
          <a:lstStyle/>
          <a:p>
            <a:pPr algn="ctr">
              <a:lnSpc>
                <a:spcPts val="7200"/>
              </a:lnSpc>
            </a:pPr>
            <a:endParaRPr lang="en-US" sz="4800" b="1" dirty="0">
              <a:solidFill>
                <a:schemeClr val="bg1"/>
              </a:solidFill>
              <a:latin typeface="+mj-lt"/>
              <a:cs typeface="Arial" panose="020B0604020202020204" pitchFamily="34" charset="0"/>
            </a:endParaRPr>
          </a:p>
          <a:p>
            <a:pPr algn="ctr">
              <a:lnSpc>
                <a:spcPts val="7200"/>
              </a:lnSpc>
            </a:pPr>
            <a:endParaRPr lang="en-US" sz="4800" b="1" dirty="0">
              <a:solidFill>
                <a:schemeClr val="bg1"/>
              </a:solidFill>
              <a:latin typeface="+mj-lt"/>
              <a:cs typeface="Arial" panose="020B0604020202020204" pitchFamily="34" charset="0"/>
            </a:endParaRPr>
          </a:p>
        </p:txBody>
      </p:sp>
      <p:sp>
        <p:nvSpPr>
          <p:cNvPr id="7" name="Freeform 6">
            <a:extLst>
              <a:ext uri="{FF2B5EF4-FFF2-40B4-BE49-F238E27FC236}">
                <a16:creationId xmlns:a16="http://schemas.microsoft.com/office/drawing/2014/main" id="{5B7B8E75-D539-EA44-851C-0CFEE472EF36}"/>
              </a:ext>
            </a:extLst>
          </p:cNvPr>
          <p:cNvSpPr/>
          <p:nvPr/>
        </p:nvSpPr>
        <p:spPr>
          <a:xfrm rot="10800000" flipV="1">
            <a:off x="3494889" y="2571182"/>
            <a:ext cx="1647478" cy="697117"/>
          </a:xfrm>
          <a:custGeom>
            <a:avLst/>
            <a:gdLst>
              <a:gd name="connsiteX0" fmla="*/ 3744097 w 3744097"/>
              <a:gd name="connsiteY0" fmla="*/ 77619 h 1574066"/>
              <a:gd name="connsiteX1" fmla="*/ 2619632 w 3744097"/>
              <a:gd name="connsiteY1" fmla="*/ 151759 h 1574066"/>
              <a:gd name="connsiteX2" fmla="*/ 1248032 w 3744097"/>
              <a:gd name="connsiteY2" fmla="*/ 1449219 h 1574066"/>
              <a:gd name="connsiteX3" fmla="*/ 0 w 3744097"/>
              <a:gd name="connsiteY3" fmla="*/ 1449219 h 1574066"/>
              <a:gd name="connsiteX0" fmla="*/ 3805880 w 3805880"/>
              <a:gd name="connsiteY0" fmla="*/ 77619 h 1598744"/>
              <a:gd name="connsiteX1" fmla="*/ 2681415 w 3805880"/>
              <a:gd name="connsiteY1" fmla="*/ 151759 h 1598744"/>
              <a:gd name="connsiteX2" fmla="*/ 1309815 w 3805880"/>
              <a:gd name="connsiteY2" fmla="*/ 1449219 h 1598744"/>
              <a:gd name="connsiteX3" fmla="*/ 0 w 3805880"/>
              <a:gd name="connsiteY3" fmla="*/ 1498646 h 1598744"/>
              <a:gd name="connsiteX0" fmla="*/ 3805880 w 3805880"/>
              <a:gd name="connsiteY0" fmla="*/ 70745 h 1548118"/>
              <a:gd name="connsiteX1" fmla="*/ 2681415 w 3805880"/>
              <a:gd name="connsiteY1" fmla="*/ 144885 h 1548118"/>
              <a:gd name="connsiteX2" fmla="*/ 1433382 w 3805880"/>
              <a:gd name="connsiteY2" fmla="*/ 1331134 h 1548118"/>
              <a:gd name="connsiteX3" fmla="*/ 0 w 3805880"/>
              <a:gd name="connsiteY3" fmla="*/ 1491772 h 1548118"/>
              <a:gd name="connsiteX0" fmla="*/ 3805880 w 3805880"/>
              <a:gd name="connsiteY0" fmla="*/ 29309 h 1501671"/>
              <a:gd name="connsiteX1" fmla="*/ 2607275 w 3805880"/>
              <a:gd name="connsiteY1" fmla="*/ 239373 h 1501671"/>
              <a:gd name="connsiteX2" fmla="*/ 1433382 w 3805880"/>
              <a:gd name="connsiteY2" fmla="*/ 1289698 h 1501671"/>
              <a:gd name="connsiteX3" fmla="*/ 0 w 3805880"/>
              <a:gd name="connsiteY3" fmla="*/ 1450336 h 1501671"/>
              <a:gd name="connsiteX0" fmla="*/ 3805880 w 3805880"/>
              <a:gd name="connsiteY0" fmla="*/ 46323 h 1521353"/>
              <a:gd name="connsiteX1" fmla="*/ 2780269 w 3805880"/>
              <a:gd name="connsiteY1" fmla="*/ 182247 h 1521353"/>
              <a:gd name="connsiteX2" fmla="*/ 1433382 w 3805880"/>
              <a:gd name="connsiteY2" fmla="*/ 1306712 h 1521353"/>
              <a:gd name="connsiteX3" fmla="*/ 0 w 3805880"/>
              <a:gd name="connsiteY3" fmla="*/ 1467350 h 1521353"/>
              <a:gd name="connsiteX0" fmla="*/ 3805880 w 3805880"/>
              <a:gd name="connsiteY0" fmla="*/ 32770 h 1507800"/>
              <a:gd name="connsiteX1" fmla="*/ 2780269 w 3805880"/>
              <a:gd name="connsiteY1" fmla="*/ 168694 h 1507800"/>
              <a:gd name="connsiteX2" fmla="*/ 1433382 w 3805880"/>
              <a:gd name="connsiteY2" fmla="*/ 1293159 h 1507800"/>
              <a:gd name="connsiteX3" fmla="*/ 0 w 3805880"/>
              <a:gd name="connsiteY3" fmla="*/ 1453797 h 1507800"/>
              <a:gd name="connsiteX0" fmla="*/ 3805880 w 3805880"/>
              <a:gd name="connsiteY0" fmla="*/ 16363 h 1486214"/>
              <a:gd name="connsiteX1" fmla="*/ 2706129 w 3805880"/>
              <a:gd name="connsiteY1" fmla="*/ 300568 h 1486214"/>
              <a:gd name="connsiteX2" fmla="*/ 1433382 w 3805880"/>
              <a:gd name="connsiteY2" fmla="*/ 1276752 h 1486214"/>
              <a:gd name="connsiteX3" fmla="*/ 0 w 3805880"/>
              <a:gd name="connsiteY3" fmla="*/ 1437390 h 1486214"/>
              <a:gd name="connsiteX0" fmla="*/ 3805880 w 3805880"/>
              <a:gd name="connsiteY0" fmla="*/ 22638 h 1492489"/>
              <a:gd name="connsiteX1" fmla="*/ 2706129 w 3805880"/>
              <a:gd name="connsiteY1" fmla="*/ 306843 h 1492489"/>
              <a:gd name="connsiteX2" fmla="*/ 1433382 w 3805880"/>
              <a:gd name="connsiteY2" fmla="*/ 1283027 h 1492489"/>
              <a:gd name="connsiteX3" fmla="*/ 0 w 3805880"/>
              <a:gd name="connsiteY3" fmla="*/ 1443665 h 1492489"/>
            </a:gdLst>
            <a:ahLst/>
            <a:cxnLst>
              <a:cxn ang="0">
                <a:pos x="connsiteX0" y="connsiteY0"/>
              </a:cxn>
              <a:cxn ang="0">
                <a:pos x="connsiteX1" y="connsiteY1"/>
              </a:cxn>
              <a:cxn ang="0">
                <a:pos x="connsiteX2" y="connsiteY2"/>
              </a:cxn>
              <a:cxn ang="0">
                <a:pos x="connsiteX3" y="connsiteY3"/>
              </a:cxn>
            </a:cxnLst>
            <a:rect l="l" t="t" r="r" b="b"/>
            <a:pathLst>
              <a:path w="3805880" h="1492489">
                <a:moveTo>
                  <a:pt x="3805880" y="22638"/>
                </a:moveTo>
                <a:cubicBezTo>
                  <a:pt x="3451653" y="-54592"/>
                  <a:pt x="3002691" y="72065"/>
                  <a:pt x="2706129" y="306843"/>
                </a:cubicBezTo>
                <a:cubicBezTo>
                  <a:pt x="2409567" y="541621"/>
                  <a:pt x="1884403" y="1093557"/>
                  <a:pt x="1433382" y="1283027"/>
                </a:cubicBezTo>
                <a:cubicBezTo>
                  <a:pt x="982361" y="1472497"/>
                  <a:pt x="405713" y="1551786"/>
                  <a:pt x="0" y="1443665"/>
                </a:cubicBezTo>
              </a:path>
            </a:pathLst>
          </a:custGeom>
          <a:noFill/>
          <a:ln w="38100">
            <a:solidFill>
              <a:srgbClr val="FFC0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b="1" dirty="0"/>
          </a:p>
        </p:txBody>
      </p:sp>
      <p:sp>
        <p:nvSpPr>
          <p:cNvPr id="8" name="Block Arc 7">
            <a:extLst>
              <a:ext uri="{FF2B5EF4-FFF2-40B4-BE49-F238E27FC236}">
                <a16:creationId xmlns:a16="http://schemas.microsoft.com/office/drawing/2014/main" id="{C8D9CB3C-C3EC-E245-811D-14FB87A51266}"/>
              </a:ext>
            </a:extLst>
          </p:cNvPr>
          <p:cNvSpPr/>
          <p:nvPr/>
        </p:nvSpPr>
        <p:spPr>
          <a:xfrm rot="15166549">
            <a:off x="866610" y="2412436"/>
            <a:ext cx="1490757" cy="1550019"/>
          </a:xfrm>
          <a:prstGeom prst="blockArc">
            <a:avLst>
              <a:gd name="adj1" fmla="val 10130587"/>
              <a:gd name="adj2" fmla="val 2182271"/>
              <a:gd name="adj3" fmla="val 6616"/>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tx1"/>
              </a:solidFill>
            </a:endParaRPr>
          </a:p>
        </p:txBody>
      </p:sp>
      <p:sp>
        <p:nvSpPr>
          <p:cNvPr id="6" name="TextBox 5">
            <a:extLst>
              <a:ext uri="{FF2B5EF4-FFF2-40B4-BE49-F238E27FC236}">
                <a16:creationId xmlns:a16="http://schemas.microsoft.com/office/drawing/2014/main" id="{87F84C63-69C3-8F4F-B18E-614905769875}"/>
              </a:ext>
            </a:extLst>
          </p:cNvPr>
          <p:cNvSpPr txBox="1"/>
          <p:nvPr/>
        </p:nvSpPr>
        <p:spPr>
          <a:xfrm>
            <a:off x="1334305" y="2535020"/>
            <a:ext cx="6186878"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000000">
                      <a:alpha val="95000"/>
                    </a:srgbClr>
                  </a:outerShdw>
                </a:effectLst>
                <a:latin typeface="Arial" panose="020B0604020202020204" pitchFamily="34" charset="0"/>
                <a:cs typeface="Arial" panose="020B0604020202020204" pitchFamily="34" charset="0"/>
              </a:rPr>
              <a:t>5-Year Poverty Reduction</a:t>
            </a:r>
            <a:endParaRPr lang="en-US" sz="3600" dirty="0">
              <a:effectLst>
                <a:outerShdw blurRad="50800" dist="50800" dir="5400000" algn="ctr" rotWithShape="0">
                  <a:srgbClr val="000000">
                    <a:alpha val="95000"/>
                  </a:srgbClr>
                </a:outerShdw>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286B5F6-4A7F-6546-A9FD-702068BFC590}"/>
              </a:ext>
            </a:extLst>
          </p:cNvPr>
          <p:cNvSpPr txBox="1"/>
          <p:nvPr/>
        </p:nvSpPr>
        <p:spPr>
          <a:xfrm>
            <a:off x="7568695" y="2493727"/>
            <a:ext cx="2152303" cy="1446550"/>
          </a:xfrm>
          <a:prstGeom prst="rect">
            <a:avLst/>
          </a:prstGeom>
          <a:noFill/>
        </p:spPr>
        <p:txBody>
          <a:bodyPr wrap="square" rtlCol="0">
            <a:spAutoFit/>
          </a:bodyPr>
          <a:lstStyle/>
          <a:p>
            <a:r>
              <a:rPr lang="en-US" sz="4400" b="1" dirty="0">
                <a:solidFill>
                  <a:schemeClr val="bg1"/>
                </a:solidFill>
                <a:effectLst>
                  <a:outerShdw blurRad="50800" dist="50800" dir="5400000" algn="ctr" rotWithShape="0">
                    <a:srgbClr val="000000">
                      <a:alpha val="95000"/>
                    </a:srgbClr>
                  </a:outerShdw>
                </a:effectLst>
                <a:latin typeface="Arial" panose="020B0604020202020204" pitchFamily="34" charset="0"/>
                <a:cs typeface="Arial" panose="020B0604020202020204" pitchFamily="34" charset="0"/>
              </a:rPr>
              <a:t>25.7%</a:t>
            </a:r>
          </a:p>
          <a:p>
            <a:r>
              <a:rPr lang="en-US" sz="4400" b="1" dirty="0">
                <a:solidFill>
                  <a:schemeClr val="bg1"/>
                </a:solidFill>
                <a:effectLst>
                  <a:outerShdw blurRad="50800" dist="50800" dir="5400000" algn="ctr" rotWithShape="0">
                    <a:srgbClr val="000000">
                      <a:alpha val="95000"/>
                    </a:srgbClr>
                  </a:outerShdw>
                </a:effectLst>
                <a:latin typeface="Arial" panose="020B0604020202020204" pitchFamily="34" charset="0"/>
                <a:cs typeface="Arial" panose="020B0604020202020204" pitchFamily="34" charset="0"/>
              </a:rPr>
              <a:t>21.7%</a:t>
            </a:r>
            <a:endParaRPr lang="en-US" sz="4400" dirty="0">
              <a:effectLst>
                <a:outerShdw blurRad="50800" dist="50800" dir="5400000" algn="ctr" rotWithShape="0">
                  <a:srgbClr val="000000">
                    <a:alpha val="95000"/>
                  </a:srgbClr>
                </a:outerShdw>
              </a:effectLst>
              <a:latin typeface="Arial" panose="020B0604020202020204" pitchFamily="34" charset="0"/>
              <a:cs typeface="Arial" panose="020B0604020202020204" pitchFamily="34" charset="0"/>
            </a:endParaRPr>
          </a:p>
        </p:txBody>
      </p:sp>
      <p:pic>
        <p:nvPicPr>
          <p:cNvPr id="13" name="Graphic 12" descr="Line arrow Rotate right">
            <a:extLst>
              <a:ext uri="{FF2B5EF4-FFF2-40B4-BE49-F238E27FC236}">
                <a16:creationId xmlns:a16="http://schemas.microsoft.com/office/drawing/2014/main" id="{B58D4AA4-341E-D042-9766-A690564CE1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211849">
            <a:off x="9180315" y="2623697"/>
            <a:ext cx="1126581" cy="1139736"/>
          </a:xfrm>
          <a:prstGeom prst="rect">
            <a:avLst/>
          </a:prstGeom>
        </p:spPr>
      </p:pic>
    </p:spTree>
    <p:extLst>
      <p:ext uri="{BB962C8B-B14F-4D97-AF65-F5344CB8AC3E}">
        <p14:creationId xmlns:p14="http://schemas.microsoft.com/office/powerpoint/2010/main" val="138969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1160980"/>
          </a:xfrm>
          <a:prstGeom prst="rect">
            <a:avLst/>
          </a:prstGeom>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484F9A-6DCD-40D2-9938-9A68D485BD13}"/>
              </a:ext>
            </a:extLst>
          </p:cNvPr>
          <p:cNvSpPr/>
          <p:nvPr/>
        </p:nvSpPr>
        <p:spPr>
          <a:xfrm>
            <a:off x="838200" y="1309816"/>
            <a:ext cx="10515600" cy="5570756"/>
          </a:xfrm>
          <a:prstGeom prst="rect">
            <a:avLst/>
          </a:prstGeom>
        </p:spPr>
        <p:txBody>
          <a:bodyPr wrap="square">
            <a:spAutoFit/>
          </a:bodyPr>
          <a:lstStyle/>
          <a:p>
            <a:pPr algn="ctr"/>
            <a:r>
              <a:rPr lang="en-US" sz="3600" b="1" i="0" dirty="0">
                <a:effectLst/>
                <a:latin typeface="Lato"/>
              </a:rPr>
              <a:t>Poverty Rate – 21.7%</a:t>
            </a:r>
          </a:p>
          <a:p>
            <a:pPr algn="ctr"/>
            <a:endParaRPr lang="en-US" sz="3600" b="0" i="0" dirty="0">
              <a:effectLst/>
              <a:latin typeface="Lato"/>
            </a:endParaRPr>
          </a:p>
          <a:p>
            <a:pPr algn="ctr"/>
            <a:r>
              <a:rPr lang="en-US" sz="3600" b="1" dirty="0">
                <a:latin typeface="Lato"/>
              </a:rPr>
              <a:t>Approximate Untouchable Numbers – 11.0%</a:t>
            </a:r>
          </a:p>
          <a:p>
            <a:pPr marL="571500" indent="-571500" algn="ctr">
              <a:buFont typeface="Arial" panose="020B0604020202020204" pitchFamily="34" charset="0"/>
              <a:buChar char="•"/>
            </a:pPr>
            <a:r>
              <a:rPr lang="en-US" sz="3600" b="0" i="0" dirty="0">
                <a:effectLst/>
                <a:latin typeface="Lato"/>
              </a:rPr>
              <a:t>College Students</a:t>
            </a:r>
          </a:p>
          <a:p>
            <a:pPr marL="571500" indent="-571500" algn="ctr">
              <a:buFont typeface="Arial" panose="020B0604020202020204" pitchFamily="34" charset="0"/>
              <a:buChar char="•"/>
            </a:pPr>
            <a:r>
              <a:rPr lang="en-US" sz="3600" dirty="0">
                <a:latin typeface="Lato"/>
              </a:rPr>
              <a:t>Ages 65+</a:t>
            </a:r>
          </a:p>
          <a:p>
            <a:pPr marL="571500" indent="-571500" algn="ctr">
              <a:buFont typeface="Arial" panose="020B0604020202020204" pitchFamily="34" charset="0"/>
              <a:buChar char="•"/>
            </a:pPr>
            <a:r>
              <a:rPr lang="en-US" sz="3600" b="0" i="0" dirty="0">
                <a:effectLst/>
                <a:latin typeface="Lato"/>
              </a:rPr>
              <a:t>Ages 5 and Under</a:t>
            </a:r>
          </a:p>
          <a:p>
            <a:pPr marL="571500" indent="-571500" algn="ctr">
              <a:buFont typeface="Arial" panose="020B0604020202020204" pitchFamily="34" charset="0"/>
              <a:buChar char="•"/>
            </a:pPr>
            <a:r>
              <a:rPr lang="en-US" sz="3600" dirty="0">
                <a:latin typeface="Lato"/>
              </a:rPr>
              <a:t>Ages 5 – 17</a:t>
            </a:r>
          </a:p>
          <a:p>
            <a:pPr marL="571500" indent="-571500" algn="ctr">
              <a:buFont typeface="Arial" panose="020B0604020202020204" pitchFamily="34" charset="0"/>
              <a:buChar char="•"/>
            </a:pPr>
            <a:endParaRPr lang="en-US" sz="3600" dirty="0">
              <a:latin typeface="Lato"/>
            </a:endParaRPr>
          </a:p>
          <a:p>
            <a:pPr algn="ctr"/>
            <a:r>
              <a:rPr lang="en-US" sz="3200" b="1" dirty="0">
                <a:latin typeface="Lato"/>
              </a:rPr>
              <a:t>Poverty Rate to Use to Develop New Goals – 10.7%</a:t>
            </a:r>
          </a:p>
          <a:p>
            <a:pPr algn="ctr"/>
            <a:endParaRPr lang="en-US" sz="3600" b="1" dirty="0"/>
          </a:p>
        </p:txBody>
      </p:sp>
      <p:sp>
        <p:nvSpPr>
          <p:cNvPr id="4" name="Title 3">
            <a:extLst>
              <a:ext uri="{FF2B5EF4-FFF2-40B4-BE49-F238E27FC236}">
                <a16:creationId xmlns:a16="http://schemas.microsoft.com/office/drawing/2014/main" id="{62B27027-0608-4D12-9D49-878F862A9616}"/>
              </a:ext>
            </a:extLst>
          </p:cNvPr>
          <p:cNvSpPr>
            <a:spLocks noGrp="1"/>
          </p:cNvSpPr>
          <p:nvPr>
            <p:ph type="title"/>
          </p:nvPr>
        </p:nvSpPr>
        <p:spPr>
          <a:xfrm>
            <a:off x="838200" y="108144"/>
            <a:ext cx="10515600" cy="1052836"/>
          </a:xfrm>
        </p:spPr>
        <p:txBody>
          <a:bodyPr>
            <a:normAutofit fontScale="90000"/>
          </a:bodyPr>
          <a:lstStyle/>
          <a:p>
            <a:pPr algn="ctr"/>
            <a:r>
              <a:rPr lang="en-US" b="1" dirty="0"/>
              <a:t>POVERTY RATE – WHAT GOAL CAN WE </a:t>
            </a:r>
            <a:br>
              <a:rPr lang="en-US" b="1" dirty="0"/>
            </a:br>
            <a:r>
              <a:rPr lang="en-US" b="1" dirty="0"/>
              <a:t>REALISTICALLY ACHIEVE?</a:t>
            </a:r>
          </a:p>
        </p:txBody>
      </p:sp>
      <p:graphicFrame>
        <p:nvGraphicFramePr>
          <p:cNvPr id="6" name="Chart 5">
            <a:extLst>
              <a:ext uri="{FF2B5EF4-FFF2-40B4-BE49-F238E27FC236}">
                <a16:creationId xmlns:a16="http://schemas.microsoft.com/office/drawing/2014/main" id="{2772E671-07EE-41D9-B359-6B8A30137290}"/>
              </a:ext>
            </a:extLst>
          </p:cNvPr>
          <p:cNvGraphicFramePr>
            <a:graphicFrameLocks/>
          </p:cNvGraphicFramePr>
          <p:nvPr>
            <p:extLst>
              <p:ext uri="{D42A27DB-BD31-4B8C-83A1-F6EECF244321}">
                <p14:modId xmlns:p14="http://schemas.microsoft.com/office/powerpoint/2010/main" val="2481422945"/>
              </p:ext>
            </p:extLst>
          </p:nvPr>
        </p:nvGraphicFramePr>
        <p:xfrm>
          <a:off x="0" y="0"/>
          <a:ext cx="12192000" cy="6880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03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6" name="Chart 5" descr="Chart type: Line. 'City of Springfield', 'Greene County' by 'Field1'&#10;&#10;Description automatically generated">
            <a:extLst>
              <a:ext uri="{FF2B5EF4-FFF2-40B4-BE49-F238E27FC236}">
                <a16:creationId xmlns:a16="http://schemas.microsoft.com/office/drawing/2014/main" id="{7C00EFC1-E28C-40A5-892A-9AB40B2FD189}"/>
              </a:ext>
            </a:extLst>
          </p:cNvPr>
          <p:cNvGraphicFramePr>
            <a:graphicFrameLocks/>
          </p:cNvGraphicFramePr>
          <p:nvPr>
            <p:extLst>
              <p:ext uri="{D42A27DB-BD31-4B8C-83A1-F6EECF244321}">
                <p14:modId xmlns:p14="http://schemas.microsoft.com/office/powerpoint/2010/main" val="3716709918"/>
              </p:ext>
            </p:extLst>
          </p:nvPr>
        </p:nvGraphicFramePr>
        <p:xfrm>
          <a:off x="1989438" y="284205"/>
          <a:ext cx="9835979" cy="6264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814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29F6C18-CD85-47D0-AC8B-7CF4A4136088}"/>
              </a:ext>
            </a:extLst>
          </p:cNvPr>
          <p:cNvGraphicFramePr>
            <a:graphicFrameLocks/>
          </p:cNvGraphicFramePr>
          <p:nvPr/>
        </p:nvGraphicFramePr>
        <p:xfrm>
          <a:off x="2629143" y="2913017"/>
          <a:ext cx="741377" cy="9710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772E671-07EE-41D9-B359-6B8A30137290}"/>
              </a:ext>
            </a:extLst>
          </p:cNvPr>
          <p:cNvGraphicFramePr/>
          <p:nvPr>
            <p:extLst>
              <p:ext uri="{D42A27DB-BD31-4B8C-83A1-F6EECF244321}">
                <p14:modId xmlns:p14="http://schemas.microsoft.com/office/powerpoint/2010/main" val="347489627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272132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2091</Words>
  <Application>Microsoft Office PowerPoint</Application>
  <PresentationFormat>Widescreen</PresentationFormat>
  <Paragraphs>207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Lato</vt:lpstr>
      <vt:lpstr>Wingdings</vt:lpstr>
      <vt:lpstr>Wingdings 3</vt:lpstr>
      <vt:lpstr>Wisp</vt:lpstr>
      <vt:lpstr>Get</vt:lpstr>
      <vt:lpstr>PowerPoint Presentation</vt:lpstr>
      <vt:lpstr>Vision</vt:lpstr>
      <vt:lpstr>PROSPER SPRINGFIELD BACKGROUND</vt:lpstr>
      <vt:lpstr>PowerPoint Presentation</vt:lpstr>
      <vt:lpstr>PowerPoint Presentation</vt:lpstr>
      <vt:lpstr>POVERTY RATE – WHAT GOAL CAN WE  REALISTICALLY ACHIEVE?</vt:lpstr>
      <vt:lpstr>PowerPoint Presentation</vt:lpstr>
      <vt:lpstr>PowerPoint Presentation</vt:lpstr>
      <vt:lpstr>PowerPoint Presentation</vt:lpstr>
      <vt:lpstr>PowerPoint Presentation</vt:lpstr>
      <vt:lpstr>PowerPoint Presentation</vt:lpstr>
      <vt:lpstr>How to Address “Real Life Issues”</vt:lpstr>
      <vt:lpstr> Missouri Department of Higher Education &amp;  Workforce Development</vt:lpstr>
      <vt:lpstr> BEST IN MIDWEST TARGETS: 60% Educational Attainment 70% Labor Force Participation   EQUITY TARGETS: 60% Educational Attainment for all Groups 70% Participation and/or Employment for all groups</vt:lpstr>
      <vt:lpstr>Collective Impact Model </vt:lpstr>
      <vt:lpstr>Mayor’s Initiative on Equity and Equality</vt:lpstr>
      <vt:lpstr>Mayor’s Initiative on Equality and Equality</vt:lpstr>
      <vt:lpstr>PowerPoint Presentation</vt:lpstr>
      <vt:lpstr>PowerPoint Presentation</vt:lpstr>
      <vt:lpstr>Summary  Inclusion needs to be woven in all that you do with an effort of urgency and intentionality! Universal Design with strategies focused attention will ensure equity and prosperity for most if not all!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Francine Pratt</dc:creator>
  <cp:lastModifiedBy>Francine Pratt</cp:lastModifiedBy>
  <cp:revision>32</cp:revision>
  <cp:lastPrinted>2022-02-23T02:44:56Z</cp:lastPrinted>
  <dcterms:created xsi:type="dcterms:W3CDTF">2021-02-05T03:58:00Z</dcterms:created>
  <dcterms:modified xsi:type="dcterms:W3CDTF">2022-04-28T18:13:30Z</dcterms:modified>
</cp:coreProperties>
</file>