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70" r:id="rId9"/>
    <p:sldId id="263" r:id="rId10"/>
    <p:sldId id="266" r:id="rId11"/>
    <p:sldId id="265" r:id="rId12"/>
    <p:sldId id="264"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C05825-097B-AE45-A80A-EE57F4DD4FE8}"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3363195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C05825-097B-AE45-A80A-EE57F4DD4FE8}"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1743002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C05825-097B-AE45-A80A-EE57F4DD4FE8}"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387121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C05825-097B-AE45-A80A-EE57F4DD4FE8}"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4178911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C05825-097B-AE45-A80A-EE57F4DD4FE8}" type="datetimeFigureOut">
              <a:rPr lang="en-US" smtClean="0"/>
              <a:t>4/26/22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358421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C05825-097B-AE45-A80A-EE57F4DD4FE8}" type="datetimeFigureOut">
              <a:rPr lang="en-US" smtClean="0"/>
              <a:t>4/26/22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3926795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C05825-097B-AE45-A80A-EE57F4DD4FE8}" type="datetimeFigureOut">
              <a:rPr lang="en-US" smtClean="0"/>
              <a:t>4/26/22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120286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C05825-097B-AE45-A80A-EE57F4DD4FE8}" type="datetimeFigureOut">
              <a:rPr lang="en-US" smtClean="0"/>
              <a:t>4/26/22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2713679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05825-097B-AE45-A80A-EE57F4DD4FE8}" type="datetimeFigureOut">
              <a:rPr lang="en-US" smtClean="0"/>
              <a:t>4/26/22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2228446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C05825-097B-AE45-A80A-EE57F4DD4FE8}" type="datetimeFigureOut">
              <a:rPr lang="en-US" smtClean="0"/>
              <a:t>4/26/22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3427995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C05825-097B-AE45-A80A-EE57F4DD4FE8}" type="datetimeFigureOut">
              <a:rPr lang="en-US" smtClean="0"/>
              <a:t>4/26/22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EB324-2317-3040-A0A8-00E9667953BB}" type="slidenum">
              <a:rPr lang="en-US" smtClean="0"/>
              <a:t>‹#›</a:t>
            </a:fld>
            <a:endParaRPr lang="en-US"/>
          </a:p>
        </p:txBody>
      </p:sp>
    </p:spTree>
    <p:extLst>
      <p:ext uri="{BB962C8B-B14F-4D97-AF65-F5344CB8AC3E}">
        <p14:creationId xmlns:p14="http://schemas.microsoft.com/office/powerpoint/2010/main" val="3515833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05825-097B-AE45-A80A-EE57F4DD4FE8}" type="datetimeFigureOut">
              <a:rPr lang="en-US" smtClean="0"/>
              <a:t>4/26/22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EB324-2317-3040-A0A8-00E9667953BB}" type="slidenum">
              <a:rPr lang="en-US" smtClean="0"/>
              <a:t>‹#›</a:t>
            </a:fld>
            <a:endParaRPr lang="en-US"/>
          </a:p>
        </p:txBody>
      </p:sp>
    </p:spTree>
    <p:extLst>
      <p:ext uri="{BB962C8B-B14F-4D97-AF65-F5344CB8AC3E}">
        <p14:creationId xmlns:p14="http://schemas.microsoft.com/office/powerpoint/2010/main" val="678550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orders.gpo.gov/icpd/ICPD.asp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643062" y="1122363"/>
            <a:ext cx="9024937" cy="1520825"/>
          </a:xfrm>
        </p:spPr>
        <p:txBody>
          <a:bodyPr/>
          <a:lstStyle/>
          <a:p>
            <a:r>
              <a:rPr lang="en-US" dirty="0">
                <a:solidFill>
                  <a:schemeClr val="accent3">
                    <a:lumMod val="20000"/>
                    <a:lumOff val="80000"/>
                  </a:schemeClr>
                </a:solidFill>
              </a:rPr>
              <a:t>EMERGENCY PREPAREDNESS</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p:txBody>
          <a:bodyPr>
            <a:normAutofit/>
          </a:bodyPr>
          <a:lstStyle/>
          <a:p>
            <a:r>
              <a:rPr lang="en-US" sz="3600" dirty="0">
                <a:solidFill>
                  <a:schemeClr val="accent3">
                    <a:lumMod val="20000"/>
                    <a:lumOff val="80000"/>
                  </a:schemeClr>
                </a:solidFill>
              </a:rPr>
              <a:t>2022 IL SUMMIT</a:t>
            </a:r>
          </a:p>
          <a:p>
            <a:r>
              <a:rPr lang="en-US" sz="3600" dirty="0">
                <a:solidFill>
                  <a:schemeClr val="accent3">
                    <a:lumMod val="20000"/>
                    <a:lumOff val="80000"/>
                  </a:schemeClr>
                </a:solidFill>
              </a:rPr>
              <a:t>KAREN BENSON, PRESENTER</a:t>
            </a:r>
          </a:p>
        </p:txBody>
      </p:sp>
    </p:spTree>
    <p:extLst>
      <p:ext uri="{BB962C8B-B14F-4D97-AF65-F5344CB8AC3E}">
        <p14:creationId xmlns:p14="http://schemas.microsoft.com/office/powerpoint/2010/main" val="261337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643062" y="170688"/>
            <a:ext cx="9024937" cy="700849"/>
          </a:xfrm>
        </p:spPr>
        <p:txBody>
          <a:bodyPr>
            <a:normAutofit/>
          </a:bodyPr>
          <a:lstStyle/>
          <a:p>
            <a:pPr marL="571500" indent="-571500">
              <a:buFont typeface="Wingdings" pitchFamily="2" charset="2"/>
              <a:buChar char="q"/>
            </a:pPr>
            <a:r>
              <a:rPr lang="en-US" sz="3200" dirty="0">
                <a:solidFill>
                  <a:schemeClr val="accent3">
                    <a:lumMod val="20000"/>
                    <a:lumOff val="80000"/>
                  </a:schemeClr>
                </a:solidFill>
              </a:rPr>
              <a:t>Maintain Your Plan</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585216" y="1024128"/>
            <a:ext cx="10887456" cy="5388864"/>
          </a:xfrm>
          <a:noFill/>
        </p:spPr>
        <p:txBody>
          <a:bodyPr>
            <a:normAutofit lnSpcReduction="10000"/>
          </a:bodyPr>
          <a:lstStyle/>
          <a:p>
            <a:pPr marL="342900" indent="-342900" algn="l">
              <a:buFont typeface="Arial" panose="020B0604020202020204" pitchFamily="34" charset="0"/>
              <a:buChar char="•"/>
            </a:pPr>
            <a:r>
              <a:rPr lang="en-US" sz="3000" b="1" dirty="0">
                <a:solidFill>
                  <a:schemeClr val="bg1"/>
                </a:solidFill>
              </a:rPr>
              <a:t>Quiz: </a:t>
            </a:r>
            <a:r>
              <a:rPr lang="en-US" sz="3000" dirty="0">
                <a:solidFill>
                  <a:schemeClr val="bg1"/>
                </a:solidFill>
              </a:rPr>
              <a:t> Review your plan every six months and quiz your family about what to do.</a:t>
            </a:r>
            <a:endParaRPr lang="en-US" sz="3000" b="1" dirty="0">
              <a:solidFill>
                <a:schemeClr val="bg1"/>
              </a:solidFill>
            </a:endParaRPr>
          </a:p>
          <a:p>
            <a:pPr marL="457200" indent="-457200" algn="l">
              <a:buFont typeface="Arial" panose="020B0604020202020204" pitchFamily="34" charset="0"/>
              <a:buChar char="•"/>
            </a:pPr>
            <a:r>
              <a:rPr lang="en-US" sz="3000" b="1" dirty="0">
                <a:solidFill>
                  <a:schemeClr val="bg1"/>
                </a:solidFill>
              </a:rPr>
              <a:t>Drill</a:t>
            </a:r>
            <a:r>
              <a:rPr lang="en-US" sz="3000" dirty="0">
                <a:solidFill>
                  <a:schemeClr val="bg1"/>
                </a:solidFill>
              </a:rPr>
              <a:t>: Conduct fire and emergency evacuation drills on a regular basis with your family. </a:t>
            </a:r>
          </a:p>
          <a:p>
            <a:pPr marL="342900" indent="-342900" algn="l">
              <a:buFont typeface="Arial" panose="020B0604020202020204" pitchFamily="34" charset="0"/>
              <a:buChar char="•"/>
            </a:pPr>
            <a:r>
              <a:rPr lang="en-US" sz="3000" b="1" dirty="0">
                <a:solidFill>
                  <a:schemeClr val="bg1"/>
                </a:solidFill>
              </a:rPr>
              <a:t>Restock</a:t>
            </a:r>
            <a:r>
              <a:rPr lang="en-US" sz="3000" dirty="0">
                <a:solidFill>
                  <a:schemeClr val="bg1"/>
                </a:solidFill>
              </a:rPr>
              <a:t>: Check food supplies for expiration dates and discard or replace stored water and food every six months.</a:t>
            </a:r>
          </a:p>
          <a:p>
            <a:pPr marL="342900" indent="-342900" algn="l">
              <a:buFont typeface="Arial" panose="020B0604020202020204" pitchFamily="34" charset="0"/>
              <a:buChar char="•"/>
            </a:pPr>
            <a:r>
              <a:rPr lang="en-US" sz="3000" b="1" dirty="0">
                <a:solidFill>
                  <a:schemeClr val="bg1"/>
                </a:solidFill>
              </a:rPr>
              <a:t>Test: </a:t>
            </a:r>
            <a:r>
              <a:rPr lang="en-US" sz="3000" dirty="0">
                <a:solidFill>
                  <a:schemeClr val="bg1"/>
                </a:solidFill>
              </a:rPr>
              <a:t>Read the indicator on your fire extinguisher(s) and follow the manufacturer's instructions to recharge. Test your smoke alarms monthly and change the batteries at least once a year. Replace alarms every 10 years. </a:t>
            </a:r>
          </a:p>
          <a:p>
            <a:pPr marL="342900" indent="-342900" algn="l">
              <a:buFont typeface="Arial" panose="020B0604020202020204" pitchFamily="34" charset="0"/>
              <a:buChar char="•"/>
            </a:pPr>
            <a:r>
              <a:rPr lang="en-US" sz="3000" dirty="0">
                <a:solidFill>
                  <a:schemeClr val="bg1"/>
                </a:solidFill>
              </a:rPr>
              <a:t>FEMA 476 A4497 has printable checklist for these plan maintenance steps.</a:t>
            </a:r>
          </a:p>
          <a:p>
            <a:pPr algn="l"/>
            <a:endParaRPr lang="en-US" sz="3200" dirty="0">
              <a:solidFill>
                <a:schemeClr val="accent3">
                  <a:lumMod val="20000"/>
                  <a:lumOff val="80000"/>
                </a:schemeClr>
              </a:solidFill>
            </a:endParaRPr>
          </a:p>
        </p:txBody>
      </p:sp>
    </p:spTree>
    <p:extLst>
      <p:ext uri="{BB962C8B-B14F-4D97-AF65-F5344CB8AC3E}">
        <p14:creationId xmlns:p14="http://schemas.microsoft.com/office/powerpoint/2010/main" val="3330155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353568" y="256032"/>
            <a:ext cx="10741152" cy="615505"/>
          </a:xfrm>
        </p:spPr>
        <p:txBody>
          <a:bodyPr>
            <a:normAutofit fontScale="90000"/>
          </a:bodyPr>
          <a:lstStyle/>
          <a:p>
            <a:pPr marL="571500" indent="-571500">
              <a:buFont typeface="Wingdings" pitchFamily="2" charset="2"/>
              <a:buChar char="q"/>
            </a:pPr>
            <a:r>
              <a:rPr lang="en-US" sz="4400" dirty="0">
                <a:solidFill>
                  <a:schemeClr val="accent3">
                    <a:lumMod val="20000"/>
                    <a:lumOff val="80000"/>
                  </a:schemeClr>
                </a:solidFill>
              </a:rPr>
              <a:t>Have an Emergency Financial First Aid Kit (EFFAK)</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816864" y="1036320"/>
            <a:ext cx="9851136" cy="4950143"/>
          </a:xfrm>
          <a:noFill/>
        </p:spPr>
        <p:txBody>
          <a:bodyPr>
            <a:normAutofit lnSpcReduction="10000"/>
          </a:bodyPr>
          <a:lstStyle/>
          <a:p>
            <a:pPr marL="457200" indent="-457200" algn="l">
              <a:buFont typeface="Arial" panose="020B0604020202020204" pitchFamily="34" charset="0"/>
              <a:buChar char="•"/>
            </a:pPr>
            <a:r>
              <a:rPr lang="en-US" sz="3200" dirty="0">
                <a:solidFill>
                  <a:schemeClr val="accent3">
                    <a:lumMod val="20000"/>
                    <a:lumOff val="80000"/>
                  </a:schemeClr>
                </a:solidFill>
              </a:rPr>
              <a:t>Completing this kit process could help people prepare for the most efficient, least costly disaster recovery possible.</a:t>
            </a:r>
          </a:p>
          <a:p>
            <a:pPr algn="l"/>
            <a:endParaRPr lang="en-US" sz="3200" dirty="0">
              <a:solidFill>
                <a:schemeClr val="accent3">
                  <a:lumMod val="20000"/>
                  <a:lumOff val="80000"/>
                </a:schemeClr>
              </a:solidFill>
            </a:endParaRPr>
          </a:p>
          <a:p>
            <a:pPr marL="457200" indent="-457200" algn="l">
              <a:buFont typeface="Arial" panose="020B0604020202020204" pitchFamily="34" charset="0"/>
              <a:buChar char="•"/>
            </a:pPr>
            <a:r>
              <a:rPr lang="en-US" sz="3200" dirty="0">
                <a:solidFill>
                  <a:schemeClr val="accent3">
                    <a:lumMod val="20000"/>
                    <a:lumOff val="80000"/>
                  </a:schemeClr>
                </a:solidFill>
              </a:rPr>
              <a:t>It is full of checklists of documents that should be in your disaster kit (paper copies or saved to thumb drive)</a:t>
            </a:r>
          </a:p>
          <a:p>
            <a:pPr algn="l"/>
            <a:endParaRPr lang="en-US" sz="3200" dirty="0">
              <a:solidFill>
                <a:schemeClr val="accent3">
                  <a:lumMod val="20000"/>
                  <a:lumOff val="80000"/>
                </a:schemeClr>
              </a:solidFill>
            </a:endParaRPr>
          </a:p>
          <a:p>
            <a:pPr marL="457200" indent="-457200" algn="l">
              <a:buFont typeface="Arial" panose="020B0604020202020204" pitchFamily="34" charset="0"/>
              <a:buChar char="•"/>
            </a:pPr>
            <a:r>
              <a:rPr lang="en-US" sz="3200" dirty="0">
                <a:solidFill>
                  <a:schemeClr val="accent3">
                    <a:lumMod val="20000"/>
                    <a:lumOff val="80000"/>
                  </a:schemeClr>
                </a:solidFill>
              </a:rPr>
              <a:t>It also contains tips on financial wellness and preparedness and references to numerous other helpful publications and resources</a:t>
            </a:r>
          </a:p>
        </p:txBody>
      </p:sp>
    </p:spTree>
    <p:extLst>
      <p:ext uri="{BB962C8B-B14F-4D97-AF65-F5344CB8AC3E}">
        <p14:creationId xmlns:p14="http://schemas.microsoft.com/office/powerpoint/2010/main" val="1086180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643062" y="146304"/>
            <a:ext cx="9024937" cy="725233"/>
          </a:xfrm>
        </p:spPr>
        <p:txBody>
          <a:bodyPr>
            <a:normAutofit/>
          </a:bodyPr>
          <a:lstStyle/>
          <a:p>
            <a:pPr marL="571500" indent="-571500">
              <a:buFont typeface="Wingdings" pitchFamily="2" charset="2"/>
              <a:buChar char="q"/>
            </a:pPr>
            <a:r>
              <a:rPr lang="en-US" sz="3600" dirty="0">
                <a:solidFill>
                  <a:schemeClr val="accent3">
                    <a:lumMod val="20000"/>
                    <a:lumOff val="80000"/>
                  </a:schemeClr>
                </a:solidFill>
              </a:rPr>
              <a:t>Learn More</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633984" y="963168"/>
            <a:ext cx="10924032" cy="5023295"/>
          </a:xfrm>
          <a:noFill/>
        </p:spPr>
        <p:txBody>
          <a:bodyPr>
            <a:normAutofit/>
          </a:bodyPr>
          <a:lstStyle/>
          <a:p>
            <a:pPr algn="l"/>
            <a:r>
              <a:rPr lang="en-US" sz="3000" dirty="0">
                <a:solidFill>
                  <a:schemeClr val="accent3">
                    <a:lumMod val="20000"/>
                    <a:lumOff val="80000"/>
                  </a:schemeClr>
                </a:solidFill>
              </a:rPr>
              <a:t>The Federal Emergency Management Agency and The American Red  Cross collaborate to produce numerous educational materials about all phases of disasters.</a:t>
            </a:r>
          </a:p>
          <a:p>
            <a:pPr algn="l"/>
            <a:r>
              <a:rPr lang="en-US" sz="3000" dirty="0">
                <a:solidFill>
                  <a:schemeClr val="accent3">
                    <a:lumMod val="20000"/>
                    <a:lumOff val="80000"/>
                  </a:schemeClr>
                </a:solidFill>
              </a:rPr>
              <a:t>From time to time, they update them, usually taking the older versions out of print, though there may be some gems of information which are still useful in the older versions. </a:t>
            </a:r>
          </a:p>
          <a:p>
            <a:pPr algn="l"/>
            <a:r>
              <a:rPr lang="en-US" sz="3000" dirty="0">
                <a:solidFill>
                  <a:schemeClr val="accent3">
                    <a:lumMod val="20000"/>
                    <a:lumOff val="80000"/>
                  </a:schemeClr>
                </a:solidFill>
              </a:rPr>
              <a:t>Most older versions and all current versions are free to order in hard copy and/or download through the Government Publications Office at </a:t>
            </a:r>
            <a:r>
              <a:rPr lang="en-US" sz="3000" dirty="0">
                <a:solidFill>
                  <a:schemeClr val="bg1"/>
                </a:solidFill>
                <a:hlinkClick r:id="rId2">
                  <a:extLst>
                    <a:ext uri="{A12FA001-AC4F-418D-AE19-62706E023703}">
                      <ahyp:hlinkClr xmlns:ahyp="http://schemas.microsoft.com/office/drawing/2018/hyperlinkcolor" val="tx"/>
                    </a:ext>
                  </a:extLst>
                </a:hlinkClick>
              </a:rPr>
              <a:t>https://orders.gpo.gov/icpd/ICPD.aspx</a:t>
            </a:r>
            <a:r>
              <a:rPr lang="en-US" sz="3000" dirty="0">
                <a:solidFill>
                  <a:schemeClr val="bg1"/>
                </a:solidFill>
              </a:rPr>
              <a:t>.</a:t>
            </a:r>
          </a:p>
          <a:p>
            <a:pPr algn="l"/>
            <a:r>
              <a:rPr lang="en-US" sz="3000" dirty="0">
                <a:solidFill>
                  <a:schemeClr val="bg1"/>
                </a:solidFill>
              </a:rPr>
              <a:t>For specific documents referenced in this presentation see “Resources” slide.</a:t>
            </a:r>
          </a:p>
          <a:p>
            <a:pPr algn="l"/>
            <a:endParaRPr lang="en-US" sz="3000" dirty="0">
              <a:solidFill>
                <a:schemeClr val="accent3">
                  <a:lumMod val="20000"/>
                  <a:lumOff val="80000"/>
                </a:schemeClr>
              </a:solidFill>
            </a:endParaRPr>
          </a:p>
        </p:txBody>
      </p:sp>
    </p:spTree>
    <p:extLst>
      <p:ext uri="{BB962C8B-B14F-4D97-AF65-F5344CB8AC3E}">
        <p14:creationId xmlns:p14="http://schemas.microsoft.com/office/powerpoint/2010/main" val="925443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643062" y="542926"/>
            <a:ext cx="9024937" cy="857250"/>
          </a:xfrm>
        </p:spPr>
        <p:txBody>
          <a:bodyPr>
            <a:normAutofit/>
          </a:bodyPr>
          <a:lstStyle/>
          <a:p>
            <a:r>
              <a:rPr lang="en-US" sz="4400" dirty="0">
                <a:solidFill>
                  <a:schemeClr val="accent3">
                    <a:lumMod val="20000"/>
                    <a:lumOff val="80000"/>
                  </a:schemeClr>
                </a:solidFill>
              </a:rPr>
              <a:t>BRAINSTORM</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1785938" y="1571625"/>
            <a:ext cx="8882062" cy="4414838"/>
          </a:xfrm>
          <a:noFill/>
        </p:spPr>
        <p:txBody>
          <a:bodyPr>
            <a:normAutofit/>
          </a:bodyPr>
          <a:lstStyle/>
          <a:p>
            <a:pPr algn="l"/>
            <a:r>
              <a:rPr lang="en-US" sz="4000" dirty="0">
                <a:solidFill>
                  <a:schemeClr val="accent3">
                    <a:lumMod val="20000"/>
                    <a:lumOff val="80000"/>
                  </a:schemeClr>
                </a:solidFill>
              </a:rPr>
              <a:t>What are some of the difficult situations you have encountered that leave yourself, a loved one, or a consumer less than fully prepared?</a:t>
            </a:r>
          </a:p>
        </p:txBody>
      </p:sp>
    </p:spTree>
    <p:extLst>
      <p:ext uri="{BB962C8B-B14F-4D97-AF65-F5344CB8AC3E}">
        <p14:creationId xmlns:p14="http://schemas.microsoft.com/office/powerpoint/2010/main" val="4008249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643062" y="542926"/>
            <a:ext cx="9024937" cy="857250"/>
          </a:xfrm>
        </p:spPr>
        <p:txBody>
          <a:bodyPr>
            <a:normAutofit/>
          </a:bodyPr>
          <a:lstStyle/>
          <a:p>
            <a:r>
              <a:rPr lang="en-US" sz="4400" dirty="0">
                <a:solidFill>
                  <a:schemeClr val="accent3">
                    <a:lumMod val="20000"/>
                    <a:lumOff val="80000"/>
                  </a:schemeClr>
                </a:solidFill>
              </a:rPr>
              <a:t>DEEPER DIVES</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1785938" y="1571625"/>
            <a:ext cx="8882062" cy="4414838"/>
          </a:xfrm>
          <a:noFill/>
        </p:spPr>
        <p:txBody>
          <a:bodyPr>
            <a:normAutofit/>
          </a:bodyPr>
          <a:lstStyle/>
          <a:p>
            <a:pPr algn="l"/>
            <a:r>
              <a:rPr lang="en-US" sz="4000" dirty="0">
                <a:solidFill>
                  <a:schemeClr val="accent3">
                    <a:lumMod val="20000"/>
                    <a:lumOff val="80000"/>
                  </a:schemeClr>
                </a:solidFill>
              </a:rPr>
              <a:t>Is there anything in the information I presented that you would like to hear more about?</a:t>
            </a:r>
          </a:p>
        </p:txBody>
      </p:sp>
    </p:spTree>
    <p:extLst>
      <p:ext uri="{BB962C8B-B14F-4D97-AF65-F5344CB8AC3E}">
        <p14:creationId xmlns:p14="http://schemas.microsoft.com/office/powerpoint/2010/main" val="223996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643062" y="195073"/>
            <a:ext cx="9024937" cy="585216"/>
          </a:xfrm>
        </p:spPr>
        <p:txBody>
          <a:bodyPr>
            <a:normAutofit/>
          </a:bodyPr>
          <a:lstStyle/>
          <a:p>
            <a:r>
              <a:rPr lang="en-US" sz="3600" dirty="0">
                <a:solidFill>
                  <a:schemeClr val="accent3">
                    <a:lumMod val="20000"/>
                    <a:lumOff val="80000"/>
                  </a:schemeClr>
                </a:solidFill>
              </a:rPr>
              <a:t>RESOURCES</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475488" y="780289"/>
            <a:ext cx="11143488" cy="5583935"/>
          </a:xfrm>
          <a:noFill/>
        </p:spPr>
        <p:txBody>
          <a:bodyPr>
            <a:noAutofit/>
          </a:bodyPr>
          <a:lstStyle/>
          <a:p>
            <a:pPr marL="514350" indent="-514350" algn="l">
              <a:buAutoNum type="arabicPeriod"/>
            </a:pPr>
            <a:r>
              <a:rPr lang="en-US" sz="3000" u="sng" dirty="0">
                <a:solidFill>
                  <a:schemeClr val="accent3">
                    <a:lumMod val="20000"/>
                    <a:lumOff val="80000"/>
                  </a:schemeClr>
                </a:solidFill>
              </a:rPr>
              <a:t>Preparedness for Persons With Disabilities and Other Special Needs</a:t>
            </a:r>
            <a:r>
              <a:rPr lang="en-US" sz="3000" dirty="0">
                <a:solidFill>
                  <a:schemeClr val="accent3">
                    <a:lumMod val="20000"/>
                    <a:lumOff val="80000"/>
                  </a:schemeClr>
                </a:solidFill>
              </a:rPr>
              <a:t>.  This is out of print but can be found by searching for: FEMA 476 A4497, August 2004</a:t>
            </a:r>
          </a:p>
          <a:p>
            <a:pPr marL="514350" indent="-514350" algn="l">
              <a:buAutoNum type="arabicPeriod"/>
            </a:pPr>
            <a:r>
              <a:rPr lang="en-US" sz="3000" dirty="0" err="1">
                <a:solidFill>
                  <a:schemeClr val="accent3">
                    <a:lumMod val="20000"/>
                    <a:lumOff val="80000"/>
                  </a:schemeClr>
                </a:solidFill>
              </a:rPr>
              <a:t>orders.gpo.gov</a:t>
            </a:r>
            <a:r>
              <a:rPr lang="en-US" sz="3000" dirty="0">
                <a:solidFill>
                  <a:schemeClr val="accent3">
                    <a:lumMod val="20000"/>
                    <a:lumOff val="80000"/>
                  </a:schemeClr>
                </a:solidFill>
              </a:rPr>
              <a:t>/</a:t>
            </a:r>
            <a:r>
              <a:rPr lang="en-US" sz="3000" dirty="0" err="1">
                <a:solidFill>
                  <a:schemeClr val="accent3">
                    <a:lumMod val="20000"/>
                    <a:lumOff val="80000"/>
                  </a:schemeClr>
                </a:solidFill>
              </a:rPr>
              <a:t>icpd</a:t>
            </a:r>
            <a:r>
              <a:rPr lang="en-US" sz="3000" dirty="0">
                <a:solidFill>
                  <a:schemeClr val="accent3">
                    <a:lumMod val="20000"/>
                    <a:lumOff val="80000"/>
                  </a:schemeClr>
                </a:solidFill>
              </a:rPr>
              <a:t>/</a:t>
            </a:r>
            <a:r>
              <a:rPr lang="en-US" sz="3000" dirty="0" err="1">
                <a:solidFill>
                  <a:schemeClr val="accent3">
                    <a:lumMod val="20000"/>
                    <a:lumOff val="80000"/>
                  </a:schemeClr>
                </a:solidFill>
              </a:rPr>
              <a:t>ICPD.aspx</a:t>
            </a:r>
            <a:r>
              <a:rPr lang="en-US" sz="3000" dirty="0">
                <a:solidFill>
                  <a:schemeClr val="accent3">
                    <a:lumMod val="20000"/>
                    <a:lumOff val="80000"/>
                  </a:schemeClr>
                </a:solidFill>
              </a:rPr>
              <a:t> For additional resources that I mentioned:</a:t>
            </a:r>
          </a:p>
          <a:p>
            <a:pPr marL="971550" lvl="1" indent="-514350" algn="l">
              <a:buFont typeface="Arial" panose="020B0604020202020204" pitchFamily="34" charset="0"/>
              <a:buChar char="•"/>
            </a:pPr>
            <a:r>
              <a:rPr lang="en-US" sz="3000" dirty="0">
                <a:solidFill>
                  <a:schemeClr val="accent3">
                    <a:lumMod val="20000"/>
                    <a:lumOff val="80000"/>
                  </a:schemeClr>
                </a:solidFill>
              </a:rPr>
              <a:t>A Guide for Alerts and Warnings FA-P-2187</a:t>
            </a:r>
          </a:p>
          <a:p>
            <a:pPr marL="971550" lvl="1" indent="-514350" algn="l">
              <a:buFont typeface="Arial" panose="020B0604020202020204" pitchFamily="34" charset="0"/>
              <a:buChar char="•"/>
            </a:pPr>
            <a:r>
              <a:rPr lang="en-US" sz="3000" dirty="0">
                <a:solidFill>
                  <a:schemeClr val="accent3">
                    <a:lumMod val="20000"/>
                    <a:lumOff val="80000"/>
                  </a:schemeClr>
                </a:solidFill>
              </a:rPr>
              <a:t>Be Prepared for a Power Outage FA-V-1008</a:t>
            </a:r>
          </a:p>
          <a:p>
            <a:pPr marL="971550" lvl="1" indent="-514350" algn="l">
              <a:buFont typeface="Arial" panose="020B0604020202020204" pitchFamily="34" charset="0"/>
              <a:buChar char="•"/>
            </a:pPr>
            <a:r>
              <a:rPr lang="en-US" sz="3000" dirty="0">
                <a:solidFill>
                  <a:schemeClr val="accent3">
                    <a:lumMod val="20000"/>
                    <a:lumOff val="80000"/>
                  </a:schemeClr>
                </a:solidFill>
              </a:rPr>
              <a:t>Family Emergency Communications Plan Cards FA- P-1095</a:t>
            </a:r>
          </a:p>
          <a:p>
            <a:pPr marL="971550" lvl="1" indent="-514350" algn="l">
              <a:buFont typeface="Arial" panose="020B0604020202020204" pitchFamily="34" charset="0"/>
              <a:buChar char="•"/>
            </a:pPr>
            <a:r>
              <a:rPr lang="en-US" sz="3000" dirty="0">
                <a:solidFill>
                  <a:schemeClr val="accent3">
                    <a:lumMod val="20000"/>
                    <a:lumOff val="80000"/>
                  </a:schemeClr>
                </a:solidFill>
              </a:rPr>
              <a:t>Emergency Financial First Aid Kit (EFFAK) FA-P-1075</a:t>
            </a:r>
          </a:p>
          <a:p>
            <a:pPr marL="514350" indent="-514350" algn="l">
              <a:buFont typeface="+mj-lt"/>
              <a:buAutoNum type="arabicPeriod"/>
            </a:pPr>
            <a:r>
              <a:rPr lang="en-US" sz="3000" dirty="0" err="1">
                <a:solidFill>
                  <a:schemeClr val="accent3">
                    <a:lumMod val="20000"/>
                    <a:lumOff val="80000"/>
                  </a:schemeClr>
                </a:solidFill>
              </a:rPr>
              <a:t>Ready.gov</a:t>
            </a:r>
            <a:r>
              <a:rPr lang="en-US" sz="3000" dirty="0">
                <a:solidFill>
                  <a:schemeClr val="accent3">
                    <a:lumMod val="20000"/>
                    <a:lumOff val="80000"/>
                  </a:schemeClr>
                </a:solidFill>
              </a:rPr>
              <a:t> is also a good site for preparedness information.</a:t>
            </a:r>
          </a:p>
          <a:p>
            <a:pPr marL="514350" indent="-514350" algn="l">
              <a:buFont typeface="+mj-lt"/>
              <a:buAutoNum type="arabicPeriod"/>
            </a:pPr>
            <a:r>
              <a:rPr lang="en-US" sz="3000" dirty="0">
                <a:solidFill>
                  <a:schemeClr val="accent3">
                    <a:lumMod val="20000"/>
                    <a:lumOff val="80000"/>
                  </a:schemeClr>
                </a:solidFill>
              </a:rPr>
              <a:t>Mo Health &amp; Senior Services’ Ready in 3 resources are also very helpful for specific needs at </a:t>
            </a:r>
            <a:r>
              <a:rPr lang="en-US" sz="3000" dirty="0" err="1">
                <a:solidFill>
                  <a:schemeClr val="accent3">
                    <a:lumMod val="20000"/>
                    <a:lumOff val="80000"/>
                  </a:schemeClr>
                </a:solidFill>
              </a:rPr>
              <a:t>health.mo.gov</a:t>
            </a:r>
            <a:r>
              <a:rPr lang="en-US" sz="3000" dirty="0">
                <a:solidFill>
                  <a:schemeClr val="accent3">
                    <a:lumMod val="20000"/>
                    <a:lumOff val="80000"/>
                  </a:schemeClr>
                </a:solidFill>
              </a:rPr>
              <a:t>/emergencies/readyin3/</a:t>
            </a:r>
          </a:p>
        </p:txBody>
      </p:sp>
    </p:spTree>
    <p:extLst>
      <p:ext uri="{BB962C8B-B14F-4D97-AF65-F5344CB8AC3E}">
        <p14:creationId xmlns:p14="http://schemas.microsoft.com/office/powerpoint/2010/main" val="61563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609600" y="618747"/>
            <a:ext cx="10984992" cy="1405126"/>
          </a:xfrm>
        </p:spPr>
        <p:txBody>
          <a:bodyPr>
            <a:normAutofit/>
          </a:bodyPr>
          <a:lstStyle/>
          <a:p>
            <a:pPr marL="571500" indent="-571500" algn="l">
              <a:buFont typeface="Arial" panose="020B0604020202020204" pitchFamily="34" charset="0"/>
              <a:buChar char="•"/>
            </a:pPr>
            <a:r>
              <a:rPr lang="en-US" sz="4000" dirty="0">
                <a:solidFill>
                  <a:schemeClr val="accent3">
                    <a:lumMod val="20000"/>
                    <a:lumOff val="80000"/>
                  </a:schemeClr>
                </a:solidFill>
                <a:latin typeface="+mn-lt"/>
              </a:rPr>
              <a:t>Present a preparedness model and tools to assist with </a:t>
            </a:r>
            <a:r>
              <a:rPr lang="en-US" sz="3600" dirty="0">
                <a:solidFill>
                  <a:schemeClr val="accent3">
                    <a:lumMod val="20000"/>
                    <a:lumOff val="80000"/>
                  </a:schemeClr>
                </a:solidFill>
                <a:latin typeface="+mn-lt"/>
              </a:rPr>
              <a:t>completing</a:t>
            </a:r>
            <a:r>
              <a:rPr lang="en-US" sz="4000" dirty="0">
                <a:solidFill>
                  <a:schemeClr val="accent3">
                    <a:lumMod val="20000"/>
                    <a:lumOff val="80000"/>
                  </a:schemeClr>
                </a:solidFill>
                <a:latin typeface="+mn-lt"/>
              </a:rPr>
              <a:t> it.</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609600" y="2145792"/>
            <a:ext cx="10984992" cy="1780031"/>
          </a:xfrm>
          <a:noFill/>
        </p:spPr>
        <p:txBody>
          <a:bodyPr>
            <a:noAutofit/>
          </a:bodyPr>
          <a:lstStyle/>
          <a:p>
            <a:pPr algn="l"/>
            <a:endParaRPr lang="en-US" sz="3600" dirty="0">
              <a:solidFill>
                <a:schemeClr val="accent3">
                  <a:lumMod val="20000"/>
                  <a:lumOff val="80000"/>
                </a:schemeClr>
              </a:solidFill>
            </a:endParaRPr>
          </a:p>
          <a:p>
            <a:pPr marL="571500" indent="-571500" algn="l">
              <a:buFont typeface="Arial" panose="020B0604020202020204" pitchFamily="34" charset="0"/>
              <a:buChar char="•"/>
            </a:pPr>
            <a:r>
              <a:rPr lang="en-US" sz="3600" dirty="0">
                <a:solidFill>
                  <a:schemeClr val="accent3">
                    <a:lumMod val="20000"/>
                    <a:lumOff val="80000"/>
                  </a:schemeClr>
                </a:solidFill>
              </a:rPr>
              <a:t>Allow time to discuss and brainstorm difficulties in fully being prepared.</a:t>
            </a:r>
          </a:p>
          <a:p>
            <a:pPr marL="571500" indent="-571500" algn="l">
              <a:buFont typeface="Arial" panose="020B0604020202020204" pitchFamily="34" charset="0"/>
              <a:buChar char="•"/>
            </a:pPr>
            <a:endParaRPr lang="en-US" sz="3600" dirty="0">
              <a:solidFill>
                <a:schemeClr val="accent3">
                  <a:lumMod val="20000"/>
                  <a:lumOff val="80000"/>
                </a:schemeClr>
              </a:solidFill>
            </a:endParaRPr>
          </a:p>
          <a:p>
            <a:pPr algn="l"/>
            <a:endParaRPr lang="en-US" sz="3600" dirty="0">
              <a:solidFill>
                <a:schemeClr val="accent3">
                  <a:lumMod val="20000"/>
                  <a:lumOff val="80000"/>
                </a:schemeClr>
              </a:solidFill>
            </a:endParaRPr>
          </a:p>
        </p:txBody>
      </p:sp>
      <p:sp>
        <p:nvSpPr>
          <p:cNvPr id="4" name="TextBox 3">
            <a:extLst>
              <a:ext uri="{FF2B5EF4-FFF2-40B4-BE49-F238E27FC236}">
                <a16:creationId xmlns:a16="http://schemas.microsoft.com/office/drawing/2014/main" id="{447FDF97-AA46-A88B-2184-90B2C74B1EED}"/>
              </a:ext>
            </a:extLst>
          </p:cNvPr>
          <p:cNvSpPr txBox="1"/>
          <p:nvPr/>
        </p:nvSpPr>
        <p:spPr>
          <a:xfrm>
            <a:off x="694944" y="3745993"/>
            <a:ext cx="10899648" cy="1754326"/>
          </a:xfrm>
          <a:prstGeom prst="rect">
            <a:avLst/>
          </a:prstGeom>
          <a:noFill/>
        </p:spPr>
        <p:txBody>
          <a:bodyPr wrap="square" rtlCol="0">
            <a:spAutoFit/>
          </a:bodyPr>
          <a:lstStyle/>
          <a:p>
            <a:endParaRPr lang="en-US" sz="3600" dirty="0">
              <a:solidFill>
                <a:schemeClr val="bg1"/>
              </a:solidFill>
            </a:endParaRPr>
          </a:p>
          <a:p>
            <a:pPr marL="457200" indent="-457200">
              <a:buFont typeface="Arial" panose="020B0604020202020204" pitchFamily="34" charset="0"/>
              <a:buChar char="•"/>
            </a:pPr>
            <a:endParaRPr lang="en-US" sz="3600" dirty="0">
              <a:solidFill>
                <a:schemeClr val="bg1"/>
              </a:solidFill>
            </a:endParaRPr>
          </a:p>
          <a:p>
            <a:pPr marL="457200" indent="-457200">
              <a:buFont typeface="Arial" panose="020B0604020202020204" pitchFamily="34" charset="0"/>
              <a:buChar char="•"/>
            </a:pPr>
            <a:r>
              <a:rPr lang="en-US" sz="3600" dirty="0">
                <a:solidFill>
                  <a:schemeClr val="bg1"/>
                </a:solidFill>
              </a:rPr>
              <a:t>Explore resources available here and online.</a:t>
            </a:r>
          </a:p>
        </p:txBody>
      </p:sp>
    </p:spTree>
    <p:extLst>
      <p:ext uri="{BB962C8B-B14F-4D97-AF65-F5344CB8AC3E}">
        <p14:creationId xmlns:p14="http://schemas.microsoft.com/office/powerpoint/2010/main" val="288786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643062" y="195072"/>
            <a:ext cx="9024937" cy="768096"/>
          </a:xfrm>
        </p:spPr>
        <p:txBody>
          <a:bodyPr>
            <a:normAutofit/>
          </a:bodyPr>
          <a:lstStyle/>
          <a:p>
            <a:r>
              <a:rPr lang="en-US" sz="4400" u="sng" dirty="0">
                <a:solidFill>
                  <a:schemeClr val="accent3">
                    <a:lumMod val="20000"/>
                    <a:lumOff val="80000"/>
                  </a:schemeClr>
                </a:solidFill>
              </a:rPr>
              <a:t>More Than the  Standard Three</a:t>
            </a:r>
            <a:r>
              <a:rPr lang="en-US" sz="4400" dirty="0">
                <a:solidFill>
                  <a:schemeClr val="accent3">
                    <a:lumMod val="20000"/>
                    <a:lumOff val="80000"/>
                  </a:schemeClr>
                </a:solidFill>
              </a:rPr>
              <a:t>:</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1785938" y="1571624"/>
            <a:ext cx="8882062" cy="4658487"/>
          </a:xfrm>
          <a:noFill/>
        </p:spPr>
        <p:txBody>
          <a:bodyPr>
            <a:normAutofit lnSpcReduction="10000"/>
          </a:bodyPr>
          <a:lstStyle/>
          <a:p>
            <a:pPr marL="571500" indent="-571500" algn="l">
              <a:buFont typeface="Wingdings" pitchFamily="2" charset="2"/>
              <a:buChar char="q"/>
            </a:pPr>
            <a:r>
              <a:rPr lang="en-US" sz="4000" dirty="0">
                <a:solidFill>
                  <a:schemeClr val="accent3">
                    <a:lumMod val="20000"/>
                    <a:lumOff val="80000"/>
                  </a:schemeClr>
                </a:solidFill>
              </a:rPr>
              <a:t>Create/assess personal network</a:t>
            </a:r>
          </a:p>
          <a:p>
            <a:pPr marL="571500" indent="-571500" algn="l">
              <a:buFont typeface="Wingdings" pitchFamily="2" charset="2"/>
              <a:buChar char="q"/>
            </a:pPr>
            <a:r>
              <a:rPr lang="en-US" sz="4000" dirty="0">
                <a:solidFill>
                  <a:schemeClr val="accent3">
                    <a:lumMod val="20000"/>
                    <a:lumOff val="80000"/>
                  </a:schemeClr>
                </a:solidFill>
              </a:rPr>
              <a:t>Complete a personal assessment</a:t>
            </a:r>
          </a:p>
          <a:p>
            <a:pPr marL="571500" indent="-571500" algn="l">
              <a:buFont typeface="Wingdings" pitchFamily="2" charset="2"/>
              <a:buChar char="q"/>
            </a:pPr>
            <a:r>
              <a:rPr lang="en-US" sz="4000" dirty="0">
                <a:solidFill>
                  <a:schemeClr val="accent3">
                    <a:lumMod val="20000"/>
                    <a:lumOff val="80000"/>
                  </a:schemeClr>
                </a:solidFill>
              </a:rPr>
              <a:t>Get informed</a:t>
            </a:r>
          </a:p>
          <a:p>
            <a:pPr marL="571500" indent="-571500" algn="l">
              <a:buFont typeface="Wingdings" pitchFamily="2" charset="2"/>
              <a:buChar char="q"/>
            </a:pPr>
            <a:r>
              <a:rPr lang="en-US" sz="4000" dirty="0">
                <a:solidFill>
                  <a:schemeClr val="accent3">
                    <a:lumMod val="20000"/>
                    <a:lumOff val="80000"/>
                  </a:schemeClr>
                </a:solidFill>
              </a:rPr>
              <a:t>Make a plan</a:t>
            </a:r>
          </a:p>
          <a:p>
            <a:pPr marL="571500" indent="-571500" algn="l">
              <a:buFont typeface="Wingdings" pitchFamily="2" charset="2"/>
              <a:buChar char="q"/>
            </a:pPr>
            <a:r>
              <a:rPr lang="en-US" sz="4000" dirty="0">
                <a:solidFill>
                  <a:schemeClr val="accent3">
                    <a:lumMod val="20000"/>
                    <a:lumOff val="80000"/>
                  </a:schemeClr>
                </a:solidFill>
              </a:rPr>
              <a:t>Assemble a disaster supplies kit</a:t>
            </a:r>
          </a:p>
          <a:p>
            <a:pPr marL="571500" indent="-571500" algn="l">
              <a:buFont typeface="Wingdings" pitchFamily="2" charset="2"/>
              <a:buChar char="q"/>
            </a:pPr>
            <a:r>
              <a:rPr lang="en-US" sz="4000" dirty="0">
                <a:solidFill>
                  <a:schemeClr val="accent3">
                    <a:lumMod val="20000"/>
                    <a:lumOff val="80000"/>
                  </a:schemeClr>
                </a:solidFill>
              </a:rPr>
              <a:t>Have an EFFAK</a:t>
            </a:r>
          </a:p>
          <a:p>
            <a:pPr marL="571500" indent="-571500" algn="l">
              <a:buFont typeface="Wingdings" pitchFamily="2" charset="2"/>
              <a:buChar char="q"/>
            </a:pPr>
            <a:r>
              <a:rPr lang="en-US" sz="4000" dirty="0">
                <a:solidFill>
                  <a:schemeClr val="accent3">
                    <a:lumMod val="20000"/>
                    <a:lumOff val="80000"/>
                  </a:schemeClr>
                </a:solidFill>
              </a:rPr>
              <a:t>Learn more</a:t>
            </a:r>
          </a:p>
          <a:p>
            <a:pPr marL="571500" indent="-571500" algn="l">
              <a:buFont typeface="Wingdings" pitchFamily="2" charset="2"/>
              <a:buChar char="q"/>
            </a:pPr>
            <a:endParaRPr lang="en-US" sz="4000" dirty="0">
              <a:solidFill>
                <a:schemeClr val="accent3">
                  <a:lumMod val="20000"/>
                  <a:lumOff val="80000"/>
                </a:schemeClr>
              </a:solidFill>
            </a:endParaRPr>
          </a:p>
          <a:p>
            <a:pPr marL="571500" indent="-571500" algn="l">
              <a:buFont typeface="Wingdings" pitchFamily="2" charset="2"/>
              <a:buChar char="q"/>
            </a:pPr>
            <a:endParaRPr lang="en-US" sz="4000" dirty="0">
              <a:solidFill>
                <a:schemeClr val="accent3">
                  <a:lumMod val="20000"/>
                  <a:lumOff val="80000"/>
                </a:schemeClr>
              </a:solidFill>
            </a:endParaRPr>
          </a:p>
        </p:txBody>
      </p:sp>
    </p:spTree>
    <p:extLst>
      <p:ext uri="{BB962C8B-B14F-4D97-AF65-F5344CB8AC3E}">
        <p14:creationId xmlns:p14="http://schemas.microsoft.com/office/powerpoint/2010/main" val="72142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158240" y="268224"/>
            <a:ext cx="10082784" cy="719328"/>
          </a:xfrm>
        </p:spPr>
        <p:txBody>
          <a:bodyPr>
            <a:normAutofit/>
          </a:bodyPr>
          <a:lstStyle/>
          <a:p>
            <a:pPr marL="571500" indent="-571500">
              <a:buFont typeface="Wingdings" pitchFamily="2" charset="2"/>
              <a:buChar char="q"/>
            </a:pPr>
            <a:r>
              <a:rPr lang="en-US" sz="4400" dirty="0">
                <a:solidFill>
                  <a:schemeClr val="accent3">
                    <a:lumMod val="20000"/>
                    <a:lumOff val="80000"/>
                  </a:schemeClr>
                </a:solidFill>
              </a:rPr>
              <a:t>Create/Assess Personal Support Network</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841248" y="987552"/>
            <a:ext cx="10497312" cy="4998911"/>
          </a:xfrm>
          <a:noFill/>
        </p:spPr>
        <p:txBody>
          <a:bodyPr>
            <a:normAutofit lnSpcReduction="10000"/>
          </a:bodyPr>
          <a:lstStyle/>
          <a:p>
            <a:pPr marL="457200" indent="-457200" algn="l">
              <a:buFont typeface="Arial" panose="020B0604020202020204" pitchFamily="34" charset="0"/>
              <a:buChar char="•"/>
            </a:pPr>
            <a:r>
              <a:rPr lang="en-US" sz="3200" dirty="0">
                <a:solidFill>
                  <a:schemeClr val="accent3">
                    <a:lumMod val="20000"/>
                    <a:lumOff val="80000"/>
                  </a:schemeClr>
                </a:solidFill>
              </a:rPr>
              <a:t>We all have an informal one, whether we recognize it or not.</a:t>
            </a:r>
          </a:p>
          <a:p>
            <a:pPr marL="457200" indent="-457200" algn="l">
              <a:buFont typeface="Arial" panose="020B0604020202020204" pitchFamily="34" charset="0"/>
              <a:buChar char="•"/>
            </a:pPr>
            <a:r>
              <a:rPr lang="en-US" sz="3200" dirty="0">
                <a:solidFill>
                  <a:schemeClr val="accent3">
                    <a:lumMod val="20000"/>
                    <a:lumOff val="80000"/>
                  </a:schemeClr>
                </a:solidFill>
              </a:rPr>
              <a:t>May have one at home, at work or at school, anyplace we spend substantial amounts of our time.</a:t>
            </a:r>
          </a:p>
          <a:p>
            <a:pPr marL="457200" indent="-457200" algn="l">
              <a:buFont typeface="Arial" panose="020B0604020202020204" pitchFamily="34" charset="0"/>
              <a:buChar char="•"/>
            </a:pPr>
            <a:r>
              <a:rPr lang="en-US" sz="3200" dirty="0">
                <a:solidFill>
                  <a:schemeClr val="accent3">
                    <a:lumMod val="20000"/>
                    <a:lumOff val="80000"/>
                  </a:schemeClr>
                </a:solidFill>
              </a:rPr>
              <a:t>May include roommates, relatives, neighbors, personal care attendants, friends, co-workers, carpool members, etc.</a:t>
            </a:r>
          </a:p>
          <a:p>
            <a:pPr marL="457200" indent="-457200" algn="l">
              <a:buFont typeface="Arial" panose="020B0604020202020204" pitchFamily="34" charset="0"/>
              <a:buChar char="•"/>
            </a:pPr>
            <a:r>
              <a:rPr lang="en-US" sz="3200" dirty="0">
                <a:solidFill>
                  <a:schemeClr val="accent3">
                    <a:lumMod val="20000"/>
                    <a:lumOff val="80000"/>
                  </a:schemeClr>
                </a:solidFill>
              </a:rPr>
              <a:t>They should all  be people you trust, who know your capabilities and needs, and can be able to help within minutes.</a:t>
            </a:r>
          </a:p>
          <a:p>
            <a:pPr marL="457200" indent="-457200" algn="l">
              <a:buFont typeface="Arial" panose="020B0604020202020204" pitchFamily="34" charset="0"/>
              <a:buChar char="•"/>
            </a:pPr>
            <a:r>
              <a:rPr lang="en-US" sz="3200" dirty="0">
                <a:solidFill>
                  <a:schemeClr val="accent3">
                    <a:lumMod val="20000"/>
                    <a:lumOff val="80000"/>
                  </a:schemeClr>
                </a:solidFill>
              </a:rPr>
              <a:t>Your support network should be a minimum of three people for each location where you spend a lot of time.</a:t>
            </a:r>
          </a:p>
        </p:txBody>
      </p:sp>
    </p:spTree>
    <p:extLst>
      <p:ext uri="{BB962C8B-B14F-4D97-AF65-F5344CB8AC3E}">
        <p14:creationId xmlns:p14="http://schemas.microsoft.com/office/powerpoint/2010/main" val="427103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643062" y="146304"/>
            <a:ext cx="9024937" cy="725233"/>
          </a:xfrm>
        </p:spPr>
        <p:txBody>
          <a:bodyPr>
            <a:normAutofit/>
          </a:bodyPr>
          <a:lstStyle/>
          <a:p>
            <a:pPr marL="571500" indent="-571500">
              <a:buFont typeface="Wingdings" pitchFamily="2" charset="2"/>
              <a:buChar char="q"/>
            </a:pPr>
            <a:r>
              <a:rPr lang="en-US" sz="4400" dirty="0">
                <a:solidFill>
                  <a:schemeClr val="accent3">
                    <a:lumMod val="20000"/>
                    <a:lumOff val="80000"/>
                  </a:schemeClr>
                </a:solidFill>
              </a:rPr>
              <a:t>Complete a Personal Assessment</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707136" y="871537"/>
            <a:ext cx="10497312" cy="5712143"/>
          </a:xfrm>
          <a:noFill/>
        </p:spPr>
        <p:txBody>
          <a:bodyPr>
            <a:normAutofit/>
          </a:bodyPr>
          <a:lstStyle/>
          <a:p>
            <a:pPr marL="457200" indent="-457200" algn="l">
              <a:buFont typeface="Arial" panose="020B0604020202020204" pitchFamily="34" charset="0"/>
              <a:buChar char="•"/>
            </a:pPr>
            <a:r>
              <a:rPr lang="en-US" sz="3200" dirty="0">
                <a:solidFill>
                  <a:schemeClr val="accent3">
                    <a:lumMod val="20000"/>
                    <a:lumOff val="80000"/>
                  </a:schemeClr>
                </a:solidFill>
              </a:rPr>
              <a:t>Using </a:t>
            </a:r>
            <a:r>
              <a:rPr lang="en-US" sz="3200" u="sng" dirty="0">
                <a:solidFill>
                  <a:schemeClr val="accent3">
                    <a:lumMod val="20000"/>
                    <a:lumOff val="80000"/>
                  </a:schemeClr>
                </a:solidFill>
              </a:rPr>
              <a:t>Preparedness for Persons With Disabilities and Other Special Needs,</a:t>
            </a:r>
            <a:r>
              <a:rPr lang="en-US" sz="3200" dirty="0">
                <a:solidFill>
                  <a:schemeClr val="accent3">
                    <a:lumMod val="20000"/>
                    <a:lumOff val="80000"/>
                  </a:schemeClr>
                </a:solidFill>
              </a:rPr>
              <a:t>(FEMA 476 A4497, August 2004), available online, work through the questions posed and record your answers. </a:t>
            </a:r>
          </a:p>
          <a:p>
            <a:pPr marL="457200" indent="-457200" algn="l">
              <a:buFont typeface="Arial" panose="020B0604020202020204" pitchFamily="34" charset="0"/>
              <a:buChar char="•"/>
            </a:pPr>
            <a:r>
              <a:rPr lang="en-US" sz="3200" dirty="0">
                <a:solidFill>
                  <a:schemeClr val="accent3">
                    <a:lumMod val="20000"/>
                    <a:lumOff val="80000"/>
                  </a:schemeClr>
                </a:solidFill>
              </a:rPr>
              <a:t>Base this on the environment after the disaster, your capabilities and your limitations.</a:t>
            </a:r>
          </a:p>
          <a:p>
            <a:pPr marL="457200" indent="-457200" algn="l">
              <a:buFont typeface="Arial" panose="020B0604020202020204" pitchFamily="34" charset="0"/>
              <a:buChar char="•"/>
            </a:pPr>
            <a:r>
              <a:rPr lang="en-US" sz="3200" dirty="0">
                <a:solidFill>
                  <a:schemeClr val="accent3">
                    <a:lumMod val="20000"/>
                    <a:lumOff val="80000"/>
                  </a:schemeClr>
                </a:solidFill>
              </a:rPr>
              <a:t>Answers should </a:t>
            </a:r>
            <a:r>
              <a:rPr lang="en-US" sz="3200" u="sng" dirty="0">
                <a:solidFill>
                  <a:schemeClr val="accent3">
                    <a:lumMod val="20000"/>
                    <a:lumOff val="80000"/>
                  </a:schemeClr>
                </a:solidFill>
              </a:rPr>
              <a:t>describe current capabilities and assistance needed, based on lowest anticipated level of function</a:t>
            </a:r>
            <a:r>
              <a:rPr lang="en-US" sz="3200" dirty="0">
                <a:solidFill>
                  <a:schemeClr val="accent3">
                    <a:lumMod val="20000"/>
                    <a:lumOff val="80000"/>
                  </a:schemeClr>
                </a:solidFill>
              </a:rPr>
              <a:t>.  </a:t>
            </a:r>
            <a:r>
              <a:rPr lang="en-US" sz="3200" u="sng" dirty="0">
                <a:solidFill>
                  <a:schemeClr val="accent3">
                    <a:lumMod val="20000"/>
                    <a:lumOff val="80000"/>
                  </a:schemeClr>
                </a:solidFill>
              </a:rPr>
              <a:t>Share answers with your Support Network</a:t>
            </a:r>
            <a:r>
              <a:rPr lang="en-US" sz="3200" dirty="0">
                <a:solidFill>
                  <a:schemeClr val="accent3">
                    <a:lumMod val="20000"/>
                    <a:lumOff val="80000"/>
                  </a:schemeClr>
                </a:solidFill>
              </a:rPr>
              <a:t>.</a:t>
            </a:r>
          </a:p>
          <a:p>
            <a:pPr marL="457200" indent="-457200" algn="l">
              <a:buFont typeface="Arial" panose="020B0604020202020204" pitchFamily="34" charset="0"/>
              <a:buChar char="•"/>
            </a:pPr>
            <a:r>
              <a:rPr lang="en-US" sz="3200" dirty="0">
                <a:solidFill>
                  <a:schemeClr val="accent3">
                    <a:lumMod val="20000"/>
                    <a:lumOff val="80000"/>
                  </a:schemeClr>
                </a:solidFill>
              </a:rPr>
              <a:t>Work through all major areas of assessment: Daily Living,  Getting Around, and Evacuating. </a:t>
            </a:r>
          </a:p>
          <a:p>
            <a:pPr marL="571500" indent="-571500" algn="l">
              <a:buFont typeface="Arial" panose="020B0604020202020204" pitchFamily="34" charset="0"/>
              <a:buChar char="•"/>
            </a:pPr>
            <a:endParaRPr lang="en-US" sz="3200" dirty="0">
              <a:solidFill>
                <a:schemeClr val="accent3">
                  <a:lumMod val="20000"/>
                  <a:lumOff val="80000"/>
                </a:schemeClr>
              </a:solidFill>
            </a:endParaRPr>
          </a:p>
          <a:p>
            <a:pPr marL="571500" indent="-571500" algn="l">
              <a:buFont typeface="Arial" panose="020B0604020202020204" pitchFamily="34" charset="0"/>
              <a:buChar char="•"/>
            </a:pPr>
            <a:endParaRPr lang="en-US" sz="3200" dirty="0">
              <a:solidFill>
                <a:schemeClr val="accent3">
                  <a:lumMod val="20000"/>
                  <a:lumOff val="80000"/>
                </a:schemeClr>
              </a:solidFill>
            </a:endParaRPr>
          </a:p>
        </p:txBody>
      </p:sp>
    </p:spTree>
    <p:extLst>
      <p:ext uri="{BB962C8B-B14F-4D97-AF65-F5344CB8AC3E}">
        <p14:creationId xmlns:p14="http://schemas.microsoft.com/office/powerpoint/2010/main" val="4017329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743712" y="170688"/>
            <a:ext cx="9793319" cy="700849"/>
          </a:xfrm>
        </p:spPr>
        <p:txBody>
          <a:bodyPr>
            <a:normAutofit/>
          </a:bodyPr>
          <a:lstStyle/>
          <a:p>
            <a:pPr marL="571500" indent="-571500">
              <a:buFont typeface="Wingdings" pitchFamily="2" charset="2"/>
              <a:buChar char="q"/>
            </a:pPr>
            <a:r>
              <a:rPr lang="en-US" sz="4400" dirty="0">
                <a:solidFill>
                  <a:schemeClr val="accent3">
                    <a:lumMod val="20000"/>
                    <a:lumOff val="80000"/>
                  </a:schemeClr>
                </a:solidFill>
              </a:rPr>
              <a:t>Get Informed</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743712" y="894778"/>
            <a:ext cx="10570464" cy="5237798"/>
          </a:xfrm>
          <a:noFill/>
        </p:spPr>
        <p:txBody>
          <a:bodyPr>
            <a:normAutofit/>
          </a:bodyPr>
          <a:lstStyle/>
          <a:p>
            <a:pPr marL="457200" indent="-457200" algn="l">
              <a:buFont typeface="Arial" panose="020B0604020202020204" pitchFamily="34" charset="0"/>
              <a:buChar char="•"/>
            </a:pPr>
            <a:r>
              <a:rPr lang="en-US" sz="3200" dirty="0">
                <a:solidFill>
                  <a:schemeClr val="accent3">
                    <a:lumMod val="20000"/>
                    <a:lumOff val="80000"/>
                  </a:schemeClr>
                </a:solidFill>
              </a:rPr>
              <a:t>Learn what your area is susceptible to:</a:t>
            </a:r>
          </a:p>
          <a:p>
            <a:pPr marL="914400" lvl="1" indent="-457200" algn="l">
              <a:buFont typeface="Arial" panose="020B0604020202020204" pitchFamily="34" charset="0"/>
              <a:buChar char="•"/>
            </a:pPr>
            <a:r>
              <a:rPr lang="en-US" sz="2800" dirty="0">
                <a:solidFill>
                  <a:schemeClr val="accent3">
                    <a:lumMod val="20000"/>
                    <a:lumOff val="80000"/>
                  </a:schemeClr>
                </a:solidFill>
              </a:rPr>
              <a:t>Natural disaster types </a:t>
            </a:r>
          </a:p>
          <a:p>
            <a:pPr marL="914400" lvl="1" indent="-457200" algn="l">
              <a:buFont typeface="Arial" panose="020B0604020202020204" pitchFamily="34" charset="0"/>
              <a:buChar char="•"/>
            </a:pPr>
            <a:r>
              <a:rPr lang="en-US" sz="2800" dirty="0">
                <a:solidFill>
                  <a:schemeClr val="accent3">
                    <a:lumMod val="20000"/>
                    <a:lumOff val="80000"/>
                  </a:schemeClr>
                </a:solidFill>
              </a:rPr>
              <a:t>Hazmat events due to riverways, railways and/or highways through the area or industries prone to explosions, i.e. fertilizer plants, fireworks manufacturing, propane tank warehouses, </a:t>
            </a:r>
            <a:r>
              <a:rPr lang="en-US" sz="2800" dirty="0" err="1">
                <a:solidFill>
                  <a:schemeClr val="accent3">
                    <a:lumMod val="20000"/>
                    <a:lumOff val="80000"/>
                  </a:schemeClr>
                </a:solidFill>
              </a:rPr>
              <a:t>etc</a:t>
            </a:r>
            <a:r>
              <a:rPr lang="en-US" sz="2800" dirty="0">
                <a:solidFill>
                  <a:schemeClr val="accent3">
                    <a:lumMod val="20000"/>
                    <a:lumOff val="80000"/>
                  </a:schemeClr>
                </a:solidFill>
              </a:rPr>
              <a:t> </a:t>
            </a:r>
          </a:p>
          <a:p>
            <a:pPr marL="457200" indent="-457200" algn="l">
              <a:buFont typeface="Arial" panose="020B0604020202020204" pitchFamily="34" charset="0"/>
              <a:buChar char="•"/>
            </a:pPr>
            <a:r>
              <a:rPr lang="en-US" sz="3200" dirty="0">
                <a:solidFill>
                  <a:schemeClr val="accent3">
                    <a:lumMod val="20000"/>
                    <a:lumOff val="80000"/>
                  </a:schemeClr>
                </a:solidFill>
              </a:rPr>
              <a:t>Learn what your community has regarding warning systems, community disaster plans and assistance programs.</a:t>
            </a:r>
          </a:p>
          <a:p>
            <a:pPr marL="457200" indent="-457200" algn="l">
              <a:buFont typeface="Arial" panose="020B0604020202020204" pitchFamily="34" charset="0"/>
              <a:buChar char="•"/>
            </a:pPr>
            <a:r>
              <a:rPr lang="en-US" sz="3200" dirty="0">
                <a:solidFill>
                  <a:schemeClr val="accent3">
                    <a:lumMod val="20000"/>
                    <a:lumOff val="80000"/>
                  </a:schemeClr>
                </a:solidFill>
              </a:rPr>
              <a:t>All of this information can be accessed by contacting your local Emergency Manager.  Be sure to follow up on what you learn in planning and in registering where necessary, i.e. utility company etc.</a:t>
            </a:r>
          </a:p>
          <a:p>
            <a:pPr lvl="1" algn="l"/>
            <a:endParaRPr lang="en-US" sz="2800" dirty="0">
              <a:solidFill>
                <a:schemeClr val="accent3">
                  <a:lumMod val="20000"/>
                  <a:lumOff val="80000"/>
                </a:schemeClr>
              </a:solidFill>
            </a:endParaRPr>
          </a:p>
          <a:p>
            <a:pPr marL="914400" lvl="1" indent="-457200" algn="l">
              <a:buFont typeface="Arial" panose="020B0604020202020204" pitchFamily="34" charset="0"/>
              <a:buChar char="•"/>
            </a:pPr>
            <a:endParaRPr lang="en-US" sz="2800" dirty="0">
              <a:solidFill>
                <a:schemeClr val="accent3">
                  <a:lumMod val="20000"/>
                  <a:lumOff val="80000"/>
                </a:schemeClr>
              </a:solidFill>
            </a:endParaRPr>
          </a:p>
        </p:txBody>
      </p:sp>
    </p:spTree>
    <p:extLst>
      <p:ext uri="{BB962C8B-B14F-4D97-AF65-F5344CB8AC3E}">
        <p14:creationId xmlns:p14="http://schemas.microsoft.com/office/powerpoint/2010/main" val="3738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841248" y="0"/>
            <a:ext cx="10460736" cy="871537"/>
          </a:xfrm>
        </p:spPr>
        <p:txBody>
          <a:bodyPr>
            <a:normAutofit/>
          </a:bodyPr>
          <a:lstStyle/>
          <a:p>
            <a:pPr marL="571500" indent="-571500">
              <a:buFont typeface="Wingdings" pitchFamily="2" charset="2"/>
              <a:buChar char="q"/>
            </a:pPr>
            <a:r>
              <a:rPr lang="en-US" sz="4400" dirty="0">
                <a:solidFill>
                  <a:schemeClr val="accent3">
                    <a:lumMod val="20000"/>
                    <a:lumOff val="80000"/>
                  </a:schemeClr>
                </a:solidFill>
              </a:rPr>
              <a:t>Make a Plan</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841248" y="871536"/>
            <a:ext cx="10485120" cy="5760912"/>
          </a:xfrm>
          <a:noFill/>
        </p:spPr>
        <p:txBody>
          <a:bodyPr>
            <a:normAutofit lnSpcReduction="10000"/>
          </a:bodyPr>
          <a:lstStyle/>
          <a:p>
            <a:pPr marL="457200" indent="-457200" algn="l">
              <a:buFont typeface="Arial" panose="020B0604020202020204" pitchFamily="34" charset="0"/>
              <a:buChar char="•"/>
            </a:pPr>
            <a:r>
              <a:rPr lang="en-US" sz="3200" dirty="0">
                <a:solidFill>
                  <a:schemeClr val="accent3">
                    <a:lumMod val="20000"/>
                    <a:lumOff val="80000"/>
                  </a:schemeClr>
                </a:solidFill>
              </a:rPr>
              <a:t>Work with your support network to develop a primary emergency plan based on all that you have learned.</a:t>
            </a:r>
          </a:p>
          <a:p>
            <a:pPr marL="457200" indent="-457200" algn="l">
              <a:buFont typeface="Arial" panose="020B0604020202020204" pitchFamily="34" charset="0"/>
              <a:buChar char="•"/>
            </a:pPr>
            <a:r>
              <a:rPr lang="en-US" sz="3200" dirty="0">
                <a:solidFill>
                  <a:schemeClr val="accent3">
                    <a:lumMod val="20000"/>
                    <a:lumOff val="80000"/>
                  </a:schemeClr>
                </a:solidFill>
              </a:rPr>
              <a:t> Also develop a backup plan with your support network.</a:t>
            </a:r>
          </a:p>
          <a:p>
            <a:pPr marL="457200" indent="-457200" algn="l">
              <a:buFont typeface="Arial" panose="020B0604020202020204" pitchFamily="34" charset="0"/>
              <a:buChar char="•"/>
            </a:pPr>
            <a:r>
              <a:rPr lang="en-US" sz="3200" dirty="0">
                <a:solidFill>
                  <a:schemeClr val="accent3">
                    <a:lumMod val="20000"/>
                    <a:lumOff val="80000"/>
                  </a:schemeClr>
                </a:solidFill>
              </a:rPr>
              <a:t>Select an out of region contact and share their number with support network. </a:t>
            </a:r>
          </a:p>
          <a:p>
            <a:pPr marL="457200" indent="-457200" algn="l">
              <a:buFont typeface="Arial" panose="020B0604020202020204" pitchFamily="34" charset="0"/>
              <a:buChar char="•"/>
            </a:pPr>
            <a:r>
              <a:rPr lang="en-US" sz="3200" dirty="0">
                <a:solidFill>
                  <a:schemeClr val="accent3">
                    <a:lumMod val="20000"/>
                    <a:lumOff val="80000"/>
                  </a:schemeClr>
                </a:solidFill>
              </a:rPr>
              <a:t>Determine a meeting place: all household and support network members should go to that spot if separated in aftermath.</a:t>
            </a:r>
          </a:p>
          <a:p>
            <a:pPr marL="457200" indent="-457200" algn="l">
              <a:buFont typeface="Arial" panose="020B0604020202020204" pitchFamily="34" charset="0"/>
              <a:buChar char="•"/>
            </a:pPr>
            <a:r>
              <a:rPr lang="en-US" sz="3200" dirty="0">
                <a:solidFill>
                  <a:schemeClr val="accent3">
                    <a:lumMod val="20000"/>
                    <a:lumOff val="80000"/>
                  </a:schemeClr>
                </a:solidFill>
              </a:rPr>
              <a:t>Complete a Communication Plan to </a:t>
            </a:r>
            <a:r>
              <a:rPr lang="en-US" sz="3200" dirty="0">
                <a:solidFill>
                  <a:schemeClr val="bg1"/>
                </a:solidFill>
              </a:rPr>
              <a:t>include contact information for family members, members of your support network, caregivers, work, and school. Your plan should also include information for your out-of-town contact, meeting locations, emergency services, at a minimum.</a:t>
            </a:r>
          </a:p>
          <a:p>
            <a:pPr marL="457200" indent="-457200" algn="l">
              <a:buFont typeface="Arial" panose="020B0604020202020204" pitchFamily="34" charset="0"/>
              <a:buChar char="•"/>
            </a:pPr>
            <a:endParaRPr lang="en-US" sz="3200" dirty="0">
              <a:solidFill>
                <a:schemeClr val="accent3">
                  <a:lumMod val="20000"/>
                  <a:lumOff val="80000"/>
                </a:schemeClr>
              </a:solidFill>
            </a:endParaRPr>
          </a:p>
          <a:p>
            <a:pPr marL="457200" indent="-457200" algn="l">
              <a:buFont typeface="Arial" panose="020B0604020202020204" pitchFamily="34" charset="0"/>
              <a:buChar char="•"/>
            </a:pPr>
            <a:endParaRPr lang="en-US" sz="3200" dirty="0">
              <a:solidFill>
                <a:schemeClr val="accent3">
                  <a:lumMod val="20000"/>
                  <a:lumOff val="80000"/>
                </a:schemeClr>
              </a:solidFill>
            </a:endParaRPr>
          </a:p>
        </p:txBody>
      </p:sp>
    </p:spTree>
    <p:extLst>
      <p:ext uri="{BB962C8B-B14F-4D97-AF65-F5344CB8AC3E}">
        <p14:creationId xmlns:p14="http://schemas.microsoft.com/office/powerpoint/2010/main" val="178345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841248" y="0"/>
            <a:ext cx="10460736" cy="871537"/>
          </a:xfrm>
        </p:spPr>
        <p:txBody>
          <a:bodyPr>
            <a:normAutofit/>
          </a:bodyPr>
          <a:lstStyle/>
          <a:p>
            <a:pPr marL="571500" indent="-571500">
              <a:buFont typeface="Wingdings" pitchFamily="2" charset="2"/>
              <a:buChar char="q"/>
            </a:pPr>
            <a:r>
              <a:rPr lang="en-US" sz="4400" dirty="0">
                <a:solidFill>
                  <a:schemeClr val="accent3">
                    <a:lumMod val="20000"/>
                    <a:lumOff val="80000"/>
                  </a:schemeClr>
                </a:solidFill>
              </a:rPr>
              <a:t>Make a Plan 2</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475488" y="871536"/>
            <a:ext cx="11326368" cy="5760912"/>
          </a:xfrm>
          <a:noFill/>
        </p:spPr>
        <p:txBody>
          <a:bodyPr>
            <a:normAutofit lnSpcReduction="10000"/>
          </a:bodyPr>
          <a:lstStyle/>
          <a:p>
            <a:pPr marL="457200" indent="-457200" algn="l">
              <a:buFont typeface="Arial" panose="020B0604020202020204" pitchFamily="34" charset="0"/>
              <a:buChar char="•"/>
            </a:pPr>
            <a:r>
              <a:rPr lang="en-US" sz="3000" dirty="0">
                <a:solidFill>
                  <a:schemeClr val="accent3">
                    <a:lumMod val="20000"/>
                    <a:lumOff val="80000"/>
                  </a:schemeClr>
                </a:solidFill>
              </a:rPr>
              <a:t>Make a map of escape routes and safe places in and around your residence.  Share with your support network.</a:t>
            </a:r>
          </a:p>
          <a:p>
            <a:pPr marL="457200" indent="-457200" algn="l">
              <a:buFont typeface="Arial" panose="020B0604020202020204" pitchFamily="34" charset="0"/>
              <a:buChar char="•"/>
            </a:pPr>
            <a:r>
              <a:rPr lang="en-US" sz="3000" dirty="0">
                <a:solidFill>
                  <a:schemeClr val="accent3">
                    <a:lumMod val="20000"/>
                    <a:lumOff val="80000"/>
                  </a:schemeClr>
                </a:solidFill>
              </a:rPr>
              <a:t>Plan for your pets: including evacuation plan, evacuation kit, vaccine records and crate.  Explore facilities that can accept them.  Disaster shelters often will not.</a:t>
            </a:r>
          </a:p>
          <a:p>
            <a:pPr marL="457200" indent="-457200" algn="l">
              <a:buFont typeface="Arial" panose="020B0604020202020204" pitchFamily="34" charset="0"/>
              <a:buChar char="•"/>
            </a:pPr>
            <a:r>
              <a:rPr lang="en-US" sz="3000" dirty="0">
                <a:solidFill>
                  <a:schemeClr val="accent3">
                    <a:lumMod val="20000"/>
                    <a:lumOff val="80000"/>
                  </a:schemeClr>
                </a:solidFill>
              </a:rPr>
              <a:t>Your plan should include different actions for different types of emergencies, i.e. how will you shelter in place for tornado  vs evacuate for flood or fire? How will needed assistance differ?</a:t>
            </a:r>
          </a:p>
          <a:p>
            <a:pPr marL="457200" indent="-457200" algn="l">
              <a:buFont typeface="Arial" panose="020B0604020202020204" pitchFamily="34" charset="0"/>
              <a:buChar char="•"/>
            </a:pPr>
            <a:r>
              <a:rPr lang="en-US" sz="3000" dirty="0">
                <a:solidFill>
                  <a:schemeClr val="accent3">
                    <a:lumMod val="20000"/>
                    <a:lumOff val="80000"/>
                  </a:schemeClr>
                </a:solidFill>
              </a:rPr>
              <a:t>Download the FEMA 476 A4497, August 2004 doc through a google search and work through the  </a:t>
            </a:r>
            <a:r>
              <a:rPr lang="en-US" sz="3000" dirty="0" err="1">
                <a:solidFill>
                  <a:schemeClr val="accent3">
                    <a:lumMod val="20000"/>
                    <a:lumOff val="80000"/>
                  </a:schemeClr>
                </a:solidFill>
              </a:rPr>
              <a:t>ActionChecklist</a:t>
            </a:r>
            <a:r>
              <a:rPr lang="en-US" sz="3000" dirty="0">
                <a:solidFill>
                  <a:schemeClr val="accent3">
                    <a:lumMod val="20000"/>
                    <a:lumOff val="80000"/>
                  </a:schemeClr>
                </a:solidFill>
              </a:rPr>
              <a:t> – Items To Do Before a Disaster, to the best of your ability and using your support network. These are important for all of us and will take some time to complete.</a:t>
            </a:r>
          </a:p>
          <a:p>
            <a:pPr algn="l"/>
            <a:endParaRPr lang="en-US" sz="3200" dirty="0">
              <a:solidFill>
                <a:schemeClr val="accent3">
                  <a:lumMod val="20000"/>
                  <a:lumOff val="80000"/>
                </a:schemeClr>
              </a:solidFill>
            </a:endParaRPr>
          </a:p>
        </p:txBody>
      </p:sp>
    </p:spTree>
    <p:extLst>
      <p:ext uri="{BB962C8B-B14F-4D97-AF65-F5344CB8AC3E}">
        <p14:creationId xmlns:p14="http://schemas.microsoft.com/office/powerpoint/2010/main" val="510106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F836-39BB-A3B7-8B50-1773B34832E6}"/>
              </a:ext>
            </a:extLst>
          </p:cNvPr>
          <p:cNvSpPr>
            <a:spLocks noGrp="1"/>
          </p:cNvSpPr>
          <p:nvPr>
            <p:ph type="ctrTitle"/>
          </p:nvPr>
        </p:nvSpPr>
        <p:spPr>
          <a:xfrm>
            <a:off x="1643062" y="146304"/>
            <a:ext cx="9024937" cy="621792"/>
          </a:xfrm>
        </p:spPr>
        <p:txBody>
          <a:bodyPr>
            <a:normAutofit fontScale="90000"/>
          </a:bodyPr>
          <a:lstStyle/>
          <a:p>
            <a:pPr marL="571500" indent="-571500">
              <a:buFont typeface="Wingdings" pitchFamily="2" charset="2"/>
              <a:buChar char="q"/>
            </a:pPr>
            <a:r>
              <a:rPr lang="en-US" sz="3600" dirty="0">
                <a:solidFill>
                  <a:schemeClr val="accent3">
                    <a:lumMod val="20000"/>
                    <a:lumOff val="80000"/>
                  </a:schemeClr>
                </a:solidFill>
              </a:rPr>
              <a:t>Assemble</a:t>
            </a:r>
            <a:r>
              <a:rPr lang="en-US" sz="4400" dirty="0">
                <a:solidFill>
                  <a:schemeClr val="accent3">
                    <a:lumMod val="20000"/>
                    <a:lumOff val="80000"/>
                  </a:schemeClr>
                </a:solidFill>
              </a:rPr>
              <a:t> </a:t>
            </a:r>
            <a:r>
              <a:rPr lang="en-US" sz="3600" dirty="0">
                <a:solidFill>
                  <a:schemeClr val="accent3">
                    <a:lumMod val="20000"/>
                    <a:lumOff val="80000"/>
                  </a:schemeClr>
                </a:solidFill>
              </a:rPr>
              <a:t>a Disaster Supplies K</a:t>
            </a:r>
            <a:r>
              <a:rPr lang="en-US" sz="4400" dirty="0">
                <a:solidFill>
                  <a:schemeClr val="accent3">
                    <a:lumMod val="20000"/>
                    <a:lumOff val="80000"/>
                  </a:schemeClr>
                </a:solidFill>
              </a:rPr>
              <a:t>it</a:t>
            </a:r>
          </a:p>
        </p:txBody>
      </p:sp>
      <p:sp>
        <p:nvSpPr>
          <p:cNvPr id="3" name="Subtitle 2">
            <a:extLst>
              <a:ext uri="{FF2B5EF4-FFF2-40B4-BE49-F238E27FC236}">
                <a16:creationId xmlns:a16="http://schemas.microsoft.com/office/drawing/2014/main" id="{7DF76D4B-58DB-BAB2-AAB1-014902D29DD2}"/>
              </a:ext>
            </a:extLst>
          </p:cNvPr>
          <p:cNvSpPr>
            <a:spLocks noGrp="1"/>
          </p:cNvSpPr>
          <p:nvPr>
            <p:ph type="subTitle" idx="1"/>
          </p:nvPr>
        </p:nvSpPr>
        <p:spPr>
          <a:xfrm>
            <a:off x="573024" y="768096"/>
            <a:ext cx="10960608" cy="6089904"/>
          </a:xfrm>
          <a:noFill/>
        </p:spPr>
        <p:txBody>
          <a:bodyPr>
            <a:noAutofit/>
          </a:bodyPr>
          <a:lstStyle/>
          <a:p>
            <a:pPr marL="457200" indent="-457200" algn="l">
              <a:buFont typeface="Arial" panose="020B0604020202020204" pitchFamily="34" charset="0"/>
              <a:buChar char="•"/>
            </a:pPr>
            <a:r>
              <a:rPr lang="en-US" sz="3000" dirty="0">
                <a:solidFill>
                  <a:schemeClr val="bg1"/>
                </a:solidFill>
              </a:rPr>
              <a:t>A collection of basic items a family would probably need to stay safe and be more comfortable during and after a disaster. </a:t>
            </a:r>
          </a:p>
          <a:p>
            <a:pPr marL="457200" indent="-457200" algn="l">
              <a:buFont typeface="Arial" panose="020B0604020202020204" pitchFamily="34" charset="0"/>
              <a:buChar char="•"/>
            </a:pPr>
            <a:r>
              <a:rPr lang="en-US" sz="3000" dirty="0">
                <a:solidFill>
                  <a:schemeClr val="bg1"/>
                </a:solidFill>
              </a:rPr>
              <a:t>Should be stored in a portable container(s) as close as possible to the exit door (or moved there when a watch or warning exists).</a:t>
            </a:r>
          </a:p>
          <a:p>
            <a:pPr marL="457200" indent="-457200" algn="l">
              <a:buFont typeface="Arial" panose="020B0604020202020204" pitchFamily="34" charset="0"/>
              <a:buChar char="•"/>
            </a:pPr>
            <a:r>
              <a:rPr lang="en-US" sz="3000" dirty="0">
                <a:solidFill>
                  <a:schemeClr val="bg1"/>
                </a:solidFill>
              </a:rPr>
              <a:t>Review the contents of your kit at least once per year or as your family's needs change and contents may expire.</a:t>
            </a:r>
          </a:p>
          <a:p>
            <a:pPr marL="457200" indent="-457200" algn="l">
              <a:buFont typeface="Arial" panose="020B0604020202020204" pitchFamily="34" charset="0"/>
              <a:buChar char="•"/>
            </a:pPr>
            <a:r>
              <a:rPr lang="en-US" sz="3000" dirty="0">
                <a:solidFill>
                  <a:schemeClr val="bg1"/>
                </a:solidFill>
              </a:rPr>
              <a:t>Consider having emergency supplies in each vehicle and at your place of employment. </a:t>
            </a:r>
          </a:p>
          <a:p>
            <a:pPr marL="457200" indent="-457200" algn="l">
              <a:buFont typeface="Arial" panose="020B0604020202020204" pitchFamily="34" charset="0"/>
              <a:buChar char="•"/>
            </a:pPr>
            <a:r>
              <a:rPr lang="en-US" sz="3000" dirty="0">
                <a:solidFill>
                  <a:schemeClr val="bg1"/>
                </a:solidFill>
              </a:rPr>
              <a:t>A near complete list of contents of home and vehicle kits are listed in the FEMA 476 A4497 document </a:t>
            </a:r>
            <a:r>
              <a:rPr lang="en-US" sz="3000" dirty="0" err="1">
                <a:solidFill>
                  <a:schemeClr val="bg1"/>
                </a:solidFill>
              </a:rPr>
              <a:t>pg</a:t>
            </a:r>
            <a:r>
              <a:rPr lang="en-US" sz="3000" dirty="0">
                <a:solidFill>
                  <a:schemeClr val="bg1"/>
                </a:solidFill>
              </a:rPr>
              <a:t> 15.</a:t>
            </a:r>
          </a:p>
          <a:p>
            <a:pPr marL="457200" indent="-457200" algn="l">
              <a:buFont typeface="Arial" panose="020B0604020202020204" pitchFamily="34" charset="0"/>
              <a:buChar char="•"/>
            </a:pPr>
            <a:r>
              <a:rPr lang="en-US" sz="3000" dirty="0">
                <a:solidFill>
                  <a:schemeClr val="bg1"/>
                </a:solidFill>
              </a:rPr>
              <a:t>Your kit should include some cash and coins as well as a prepaid card that will not lose value over time.</a:t>
            </a:r>
          </a:p>
          <a:p>
            <a:pPr marL="457200" indent="-457200" algn="l">
              <a:buFont typeface="Arial" panose="020B0604020202020204" pitchFamily="34" charset="0"/>
              <a:buChar char="•"/>
            </a:pPr>
            <a:endParaRPr lang="en-US" sz="3000" dirty="0">
              <a:solidFill>
                <a:schemeClr val="bg1"/>
              </a:solidFill>
            </a:endParaRPr>
          </a:p>
          <a:p>
            <a:pPr marL="457200" indent="-457200" algn="l">
              <a:buFont typeface="Arial" panose="020B0604020202020204" pitchFamily="34" charset="0"/>
              <a:buChar char="•"/>
            </a:pPr>
            <a:endParaRPr lang="en-US" sz="3000" dirty="0">
              <a:solidFill>
                <a:schemeClr val="bg1"/>
              </a:solidFill>
            </a:endParaRPr>
          </a:p>
          <a:p>
            <a:pPr marL="457200" indent="-457200" algn="l">
              <a:buFont typeface="Arial" panose="020B0604020202020204" pitchFamily="34" charset="0"/>
              <a:buChar char="•"/>
            </a:pPr>
            <a:endParaRPr lang="en-US" sz="3000" dirty="0">
              <a:solidFill>
                <a:schemeClr val="bg1"/>
              </a:solidFill>
            </a:endParaRPr>
          </a:p>
          <a:p>
            <a:pPr marL="571500" indent="-571500" algn="l">
              <a:buFont typeface="Arial" panose="020B0604020202020204" pitchFamily="34" charset="0"/>
              <a:buChar char="•"/>
            </a:pPr>
            <a:r>
              <a:rPr lang="en-US" sz="3000" dirty="0">
                <a:solidFill>
                  <a:schemeClr val="accent3">
                    <a:lumMod val="20000"/>
                    <a:lumOff val="80000"/>
                  </a:schemeClr>
                </a:solidFill>
              </a:rPr>
              <a:t>Include something about cash or prepaid card.</a:t>
            </a:r>
          </a:p>
        </p:txBody>
      </p:sp>
    </p:spTree>
    <p:extLst>
      <p:ext uri="{BB962C8B-B14F-4D97-AF65-F5344CB8AC3E}">
        <p14:creationId xmlns:p14="http://schemas.microsoft.com/office/powerpoint/2010/main" val="1582774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3027</TotalTime>
  <Words>1228</Words>
  <Application>Microsoft Macintosh PowerPoint</Application>
  <PresentationFormat>Widescreen</PresentationFormat>
  <Paragraphs>86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EMERGENCY PREPAREDNESS</vt:lpstr>
      <vt:lpstr>Present a preparedness model and tools to assist with completing it.</vt:lpstr>
      <vt:lpstr>More Than the  Standard Three:</vt:lpstr>
      <vt:lpstr>Create/Assess Personal Support Network</vt:lpstr>
      <vt:lpstr>Complete a Personal Assessment</vt:lpstr>
      <vt:lpstr>Get Informed</vt:lpstr>
      <vt:lpstr>Make a Plan</vt:lpstr>
      <vt:lpstr>Make a Plan 2</vt:lpstr>
      <vt:lpstr>Assemble a Disaster Supplies Kit</vt:lpstr>
      <vt:lpstr>Maintain Your Plan</vt:lpstr>
      <vt:lpstr>Have an Emergency Financial First Aid Kit (EFFAK)</vt:lpstr>
      <vt:lpstr>Learn More</vt:lpstr>
      <vt:lpstr>BRAINSTORM</vt:lpstr>
      <vt:lpstr>DEEPER DIVES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PREPAREDNESS</dc:title>
  <dc:creator>Karen Benson</dc:creator>
  <cp:lastModifiedBy>Karen Benson</cp:lastModifiedBy>
  <cp:revision>3</cp:revision>
  <dcterms:created xsi:type="dcterms:W3CDTF">2022-04-24T19:24:27Z</dcterms:created>
  <dcterms:modified xsi:type="dcterms:W3CDTF">2022-04-28T20:44:25Z</dcterms:modified>
</cp:coreProperties>
</file>