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5143500" cx="9144000"/>
  <p:notesSz cx="6858000" cy="9144000"/>
  <p:embeddedFontLst>
    <p:embeddedFont>
      <p:font typeface="Roboto Slab"/>
      <p:regular r:id="rId12"/>
      <p:bold r:id="rId13"/>
    </p:embeddedFont>
    <p:embeddedFont>
      <p:font typeface="Roboto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RobotoSlab-bold.fntdata"/><Relationship Id="rId12" Type="http://schemas.openxmlformats.org/officeDocument/2006/relationships/font" Target="fonts/RobotoSlab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Roboto-bold.fntdata"/><Relationship Id="rId14" Type="http://schemas.openxmlformats.org/officeDocument/2006/relationships/font" Target="fonts/Roboto-regular.fntdata"/><Relationship Id="rId17" Type="http://schemas.openxmlformats.org/officeDocument/2006/relationships/font" Target="fonts/Roboto-boldItalic.fntdata"/><Relationship Id="rId16" Type="http://schemas.openxmlformats.org/officeDocument/2006/relationships/font" Target="fonts/Roboto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3bfdd1ef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43bfdd1ef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43bfdd1ef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43bfdd1ef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728028888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728028888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43bfdd1ef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143bfdd1ef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43bfdd1ef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43bfdd1ef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43bfdd1ef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43bfdd1ef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sba.gov/funding-programs/disaster-assistance" TargetMode="External"/><Relationship Id="rId4" Type="http://schemas.openxmlformats.org/officeDocument/2006/relationships/hyperlink" Target="https://philanthropy.iupui.edu/news-events/covid19.html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Writing A Winning Grant Proposal</a:t>
            </a:r>
            <a:endParaRPr/>
          </a:p>
        </p:txBody>
      </p:sp>
      <p:sp>
        <p:nvSpPr>
          <p:cNvPr id="64" name="Google Shape;64;p13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Christina Ryder, CEO</a:t>
            </a:r>
            <a:endParaRPr i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The Grantwell, LLC</a:t>
            </a:r>
            <a:endParaRPr i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About The Grantwell</a:t>
            </a:r>
            <a:endParaRPr/>
          </a:p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Char char="●"/>
            </a:pPr>
            <a:r>
              <a:rPr lang="en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Since 2007, The Grantwell LLC has provided federal and foundation grant training, grant writing, and grant support services to nonprofit agencies around the globe. </a:t>
            </a:r>
            <a:endParaRPr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Char char="●"/>
            </a:pPr>
            <a:r>
              <a:rPr lang="en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The Grantwell has assisted in securing over $150 million for nonprofit causes. </a:t>
            </a:r>
            <a:endParaRPr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Char char="●"/>
            </a:pPr>
            <a:r>
              <a:rPr lang="en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MSU and Drury Grant writing internship programs</a:t>
            </a:r>
            <a:endParaRPr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Char char="●"/>
            </a:pPr>
            <a:r>
              <a:rPr lang="en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www.thegwllc.com; FB: The Grantwell, LLC; Twitter: @grantwell</a:t>
            </a:r>
            <a:endParaRPr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Slab"/>
              <a:buChar char="●"/>
            </a:pPr>
            <a:r>
              <a:rPr lang="en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rPr>
              <a:t>Christina@thegwllc.com</a:t>
            </a:r>
            <a:endParaRPr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Changed in 2009?</a:t>
            </a:r>
            <a:endParaRPr/>
          </a:p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Char char="●"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Both Federal and Private Grant Donations fell from 2009-2015 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Char char="●"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As the need for funding for many nonprofits increased, the amount of grant funding available from traditional entities decreased. 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Char char="●"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The funding process became much more competitive. 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Char char="●"/>
            </a:pPr>
            <a:r>
              <a:rPr lang="en">
                <a:latin typeface="Roboto Slab"/>
                <a:ea typeface="Roboto Slab"/>
                <a:cs typeface="Roboto Slab"/>
                <a:sym typeface="Roboto Slab"/>
              </a:rPr>
              <a:t>Grant entities instituted a host of new requirements and came to expect more formal, data driven, evidence based practices from applicants. </a:t>
            </a:r>
            <a:endParaRPr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COVID-19 Resources</a:t>
            </a:r>
            <a:endParaRPr/>
          </a:p>
        </p:txBody>
      </p:sp>
      <p:sp>
        <p:nvSpPr>
          <p:cNvPr id="82" name="Google Shape;82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●"/>
            </a:pPr>
            <a:r>
              <a:rPr lang="en" sz="1600">
                <a:solidFill>
                  <a:srgbClr val="FFFFFF"/>
                </a:solidFill>
              </a:rPr>
              <a:t>Foundation giving will likely go down and funding priorities will narrow</a:t>
            </a:r>
            <a:endParaRPr sz="1600">
              <a:solidFill>
                <a:srgbClr val="FFFFFF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●"/>
            </a:pPr>
            <a:r>
              <a:rPr lang="en" sz="1600">
                <a:solidFill>
                  <a:srgbClr val="FFFFFF"/>
                </a:solidFill>
              </a:rPr>
              <a:t>Smaller organizations and new programs will be hit harder</a:t>
            </a:r>
            <a:endParaRPr sz="1600">
              <a:solidFill>
                <a:srgbClr val="FFFFFF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●"/>
            </a:pPr>
            <a:r>
              <a:rPr lang="en" sz="1600">
                <a:solidFill>
                  <a:srgbClr val="FFFFFF"/>
                </a:solidFill>
              </a:rPr>
              <a:t>Urban/Rural Partnerships</a:t>
            </a:r>
            <a:endParaRPr sz="1600">
              <a:solidFill>
                <a:srgbClr val="FFFFFF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●"/>
            </a:pPr>
            <a:r>
              <a:rPr lang="en" sz="1600">
                <a:solidFill>
                  <a:srgbClr val="FFFFFF"/>
                </a:solidFill>
              </a:rPr>
              <a:t>Federal Funding Opportunities will increase exponentially </a:t>
            </a:r>
            <a:endParaRPr sz="16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</a:rPr>
              <a:t>--</a:t>
            </a:r>
            <a:endParaRPr sz="1600">
              <a:solidFill>
                <a:srgbClr val="FFFFFF"/>
              </a:solidFill>
            </a:endParaRPr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600"/>
              <a:buChar char="●"/>
            </a:pPr>
            <a:r>
              <a:rPr lang="en" sz="1600">
                <a:solidFill>
                  <a:srgbClr val="FFFFFF"/>
                </a:solidFill>
              </a:rPr>
              <a:t>Community Foundation of the Ozarks COVID Fund</a:t>
            </a:r>
            <a:endParaRPr sz="1600">
              <a:solidFill>
                <a:srgbClr val="FFFFFF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●"/>
            </a:pPr>
            <a:r>
              <a:rPr lang="en" sz="1600">
                <a:solidFill>
                  <a:srgbClr val="FFFFFF"/>
                </a:solidFill>
              </a:rPr>
              <a:t>SBA Funding: </a:t>
            </a:r>
            <a:r>
              <a:rPr lang="en" sz="1600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https://www.sba.gov/funding-programs/disaster-assistance</a:t>
            </a:r>
            <a:endParaRPr sz="1600">
              <a:solidFill>
                <a:srgbClr val="FFFFFF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Char char="●"/>
            </a:pPr>
            <a:r>
              <a:rPr lang="en" sz="1600">
                <a:solidFill>
                  <a:srgbClr val="FFFFFF"/>
                </a:solidFill>
              </a:rPr>
              <a:t>Lilly School of Philanthropy: </a:t>
            </a:r>
            <a:r>
              <a:rPr lang="en" sz="1600" u="sng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https://philanthropy.iupui.edu/news-events/covid19.html</a:t>
            </a:r>
            <a:endParaRPr sz="16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 Components of Successful Proposals</a:t>
            </a:r>
            <a:endParaRPr/>
          </a:p>
        </p:txBody>
      </p:sp>
      <p:sp>
        <p:nvSpPr>
          <p:cNvPr id="88" name="Google Shape;88;p17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 Slab"/>
              <a:buChar char="●"/>
            </a:pPr>
            <a:r>
              <a:rPr lang="en" sz="2400">
                <a:latin typeface="Roboto Slab"/>
                <a:ea typeface="Roboto Slab"/>
                <a:cs typeface="Roboto Slab"/>
                <a:sym typeface="Roboto Slab"/>
              </a:rPr>
              <a:t>Describe Organizational Capacity</a:t>
            </a:r>
            <a:endParaRPr sz="2400">
              <a:latin typeface="Roboto Slab"/>
              <a:ea typeface="Roboto Slab"/>
              <a:cs typeface="Roboto Slab"/>
              <a:sym typeface="Roboto Sla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 Slab"/>
              <a:buChar char="●"/>
            </a:pPr>
            <a:r>
              <a:rPr lang="en" sz="2400">
                <a:latin typeface="Roboto Slab"/>
                <a:ea typeface="Roboto Slab"/>
                <a:cs typeface="Roboto Slab"/>
                <a:sym typeface="Roboto Slab"/>
              </a:rPr>
              <a:t>Mission &amp; Vision Alignment with Funders</a:t>
            </a:r>
            <a:endParaRPr sz="2400">
              <a:latin typeface="Roboto Slab"/>
              <a:ea typeface="Roboto Slab"/>
              <a:cs typeface="Roboto Slab"/>
              <a:sym typeface="Roboto Sla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 Slab"/>
              <a:buChar char="●"/>
            </a:pPr>
            <a:r>
              <a:rPr lang="en" sz="2400">
                <a:latin typeface="Roboto Slab"/>
                <a:ea typeface="Roboto Slab"/>
                <a:cs typeface="Roboto Slab"/>
                <a:sym typeface="Roboto Slab"/>
              </a:rPr>
              <a:t>Data Driven programs and projects</a:t>
            </a:r>
            <a:endParaRPr sz="2400">
              <a:latin typeface="Roboto Slab"/>
              <a:ea typeface="Roboto Slab"/>
              <a:cs typeface="Roboto Slab"/>
              <a:sym typeface="Roboto Sla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 Slab"/>
              <a:buChar char="●"/>
            </a:pPr>
            <a:r>
              <a:rPr lang="en" sz="2400">
                <a:latin typeface="Roboto Slab"/>
                <a:ea typeface="Roboto Slab"/>
                <a:cs typeface="Roboto Slab"/>
                <a:sym typeface="Roboto Slab"/>
              </a:rPr>
              <a:t>Strategic Planning</a:t>
            </a:r>
            <a:endParaRPr sz="2400">
              <a:latin typeface="Roboto Slab"/>
              <a:ea typeface="Roboto Slab"/>
              <a:cs typeface="Roboto Slab"/>
              <a:sym typeface="Roboto Sla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 Slab"/>
              <a:buChar char="●"/>
            </a:pPr>
            <a:r>
              <a:rPr lang="en" sz="2400">
                <a:latin typeface="Roboto Slab"/>
                <a:ea typeface="Roboto Slab"/>
                <a:cs typeface="Roboto Slab"/>
                <a:sym typeface="Roboto Slab"/>
              </a:rPr>
              <a:t>Collaboration &amp; Partnerships</a:t>
            </a:r>
            <a:endParaRPr sz="2400">
              <a:latin typeface="Roboto Slab"/>
              <a:ea typeface="Roboto Slab"/>
              <a:cs typeface="Roboto Slab"/>
              <a:sym typeface="Roboto Sla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 Slab"/>
              <a:buChar char="●"/>
            </a:pPr>
            <a:r>
              <a:rPr lang="en" sz="2400">
                <a:latin typeface="Roboto Slab"/>
                <a:ea typeface="Roboto Slab"/>
                <a:cs typeface="Roboto Slab"/>
                <a:sym typeface="Roboto Slab"/>
              </a:rPr>
              <a:t>Evaluation Plans (Goals, Outcomes, and Process)</a:t>
            </a:r>
            <a:endParaRPr sz="2400">
              <a:latin typeface="Roboto Slab"/>
              <a:ea typeface="Roboto Slab"/>
              <a:cs typeface="Roboto Slab"/>
              <a:sym typeface="Roboto Slab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 Components, Cont</a:t>
            </a:r>
            <a:endParaRPr/>
          </a:p>
        </p:txBody>
      </p:sp>
      <p:sp>
        <p:nvSpPr>
          <p:cNvPr id="94" name="Google Shape;94;p18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 Slab"/>
              <a:buChar char="●"/>
            </a:pPr>
            <a:r>
              <a:rPr lang="en" sz="2400">
                <a:latin typeface="Roboto Slab"/>
                <a:ea typeface="Roboto Slab"/>
                <a:cs typeface="Roboto Slab"/>
                <a:sym typeface="Roboto Slab"/>
              </a:rPr>
              <a:t>Fiscal Oversight &amp; Management</a:t>
            </a:r>
            <a:endParaRPr sz="2400">
              <a:latin typeface="Roboto Slab"/>
              <a:ea typeface="Roboto Slab"/>
              <a:cs typeface="Roboto Slab"/>
              <a:sym typeface="Roboto Sla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 Slab"/>
              <a:buChar char="●"/>
            </a:pPr>
            <a:r>
              <a:rPr lang="en" sz="2400">
                <a:latin typeface="Roboto Slab"/>
                <a:ea typeface="Roboto Slab"/>
                <a:cs typeface="Roboto Slab"/>
                <a:sym typeface="Roboto Slab"/>
              </a:rPr>
              <a:t>Cost/Benefit Analysis</a:t>
            </a:r>
            <a:endParaRPr sz="2400">
              <a:latin typeface="Roboto Slab"/>
              <a:ea typeface="Roboto Slab"/>
              <a:cs typeface="Roboto Slab"/>
              <a:sym typeface="Roboto Sla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 Slab"/>
              <a:buChar char="●"/>
            </a:pPr>
            <a:r>
              <a:rPr lang="en" sz="2400">
                <a:latin typeface="Roboto Slab"/>
                <a:ea typeface="Roboto Slab"/>
                <a:cs typeface="Roboto Slab"/>
                <a:sym typeface="Roboto Slab"/>
              </a:rPr>
              <a:t>Sustainability Considerations</a:t>
            </a:r>
            <a:endParaRPr sz="2400">
              <a:latin typeface="Roboto Slab"/>
              <a:ea typeface="Roboto Slab"/>
              <a:cs typeface="Roboto Slab"/>
              <a:sym typeface="Roboto Slab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 Slab"/>
              <a:buChar char="●"/>
            </a:pPr>
            <a:r>
              <a:rPr lang="en" sz="2400">
                <a:latin typeface="Roboto Slab"/>
                <a:ea typeface="Roboto Slab"/>
                <a:cs typeface="Roboto Slab"/>
                <a:sym typeface="Roboto Slab"/>
              </a:rPr>
              <a:t>Communication with Funders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600">
                <a:latin typeface="Roboto Slab"/>
                <a:ea typeface="Roboto Slab"/>
                <a:cs typeface="Roboto Slab"/>
                <a:sym typeface="Roboto Slab"/>
              </a:rPr>
              <a:t>Questions?</a:t>
            </a:r>
            <a:endParaRPr i="1" sz="3600">
              <a:latin typeface="Roboto Slab"/>
              <a:ea typeface="Roboto Slab"/>
              <a:cs typeface="Roboto Slab"/>
              <a:sym typeface="Roboto Slab"/>
            </a:endParaRPr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 sz="2400">
                <a:latin typeface="Roboto Slab"/>
                <a:ea typeface="Roboto Slab"/>
                <a:cs typeface="Roboto Slab"/>
                <a:sym typeface="Roboto Slab"/>
              </a:rPr>
              <a:t>--</a:t>
            </a:r>
            <a:endParaRPr i="1" sz="2400">
              <a:latin typeface="Roboto Slab"/>
              <a:ea typeface="Roboto Slab"/>
              <a:cs typeface="Roboto Slab"/>
              <a:sym typeface="Roboto Slab"/>
            </a:endParaRPr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rPr i="1" lang="en" sz="2400">
                <a:latin typeface="Roboto Slab"/>
                <a:ea typeface="Roboto Slab"/>
                <a:cs typeface="Roboto Slab"/>
                <a:sym typeface="Roboto Slab"/>
              </a:rPr>
              <a:t>Please visit www.thegwllc.com for more information and resources</a:t>
            </a:r>
            <a:endParaRPr i="1" sz="2400"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