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7" r:id="rId1"/>
  </p:sldMasterIdLst>
  <p:notesMasterIdLst>
    <p:notesMasterId r:id="rId40"/>
  </p:notesMasterIdLst>
  <p:handoutMasterIdLst>
    <p:handoutMasterId r:id="rId41"/>
  </p:handoutMasterIdLst>
  <p:sldIdLst>
    <p:sldId id="256" r:id="rId2"/>
    <p:sldId id="373" r:id="rId3"/>
    <p:sldId id="397" r:id="rId4"/>
    <p:sldId id="393" r:id="rId5"/>
    <p:sldId id="398" r:id="rId6"/>
    <p:sldId id="395" r:id="rId7"/>
    <p:sldId id="346" r:id="rId8"/>
    <p:sldId id="347" r:id="rId9"/>
    <p:sldId id="348" r:id="rId10"/>
    <p:sldId id="363" r:id="rId11"/>
    <p:sldId id="364" r:id="rId12"/>
    <p:sldId id="401" r:id="rId13"/>
    <p:sldId id="402" r:id="rId14"/>
    <p:sldId id="403" r:id="rId15"/>
    <p:sldId id="404" r:id="rId16"/>
    <p:sldId id="405" r:id="rId17"/>
    <p:sldId id="406" r:id="rId18"/>
    <p:sldId id="407" r:id="rId19"/>
    <p:sldId id="413" r:id="rId20"/>
    <p:sldId id="414" r:id="rId21"/>
    <p:sldId id="415" r:id="rId22"/>
    <p:sldId id="408" r:id="rId23"/>
    <p:sldId id="409" r:id="rId24"/>
    <p:sldId id="410" r:id="rId25"/>
    <p:sldId id="416" r:id="rId26"/>
    <p:sldId id="417" r:id="rId27"/>
    <p:sldId id="418" r:id="rId28"/>
    <p:sldId id="419" r:id="rId29"/>
    <p:sldId id="420" r:id="rId30"/>
    <p:sldId id="412" r:id="rId31"/>
    <p:sldId id="411" r:id="rId32"/>
    <p:sldId id="399" r:id="rId33"/>
    <p:sldId id="396" r:id="rId34"/>
    <p:sldId id="365" r:id="rId35"/>
    <p:sldId id="391" r:id="rId36"/>
    <p:sldId id="392" r:id="rId37"/>
    <p:sldId id="400" r:id="rId38"/>
    <p:sldId id="327" r:id="rId39"/>
  </p:sldIdLst>
  <p:sldSz cx="9144000" cy="6858000" type="screen4x3"/>
  <p:notesSz cx="68580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7" autoAdjust="0"/>
    <p:restoredTop sz="94660"/>
  </p:normalViewPr>
  <p:slideViewPr>
    <p:cSldViewPr snapToGrid="0">
      <p:cViewPr>
        <p:scale>
          <a:sx n="123" d="100"/>
          <a:sy n="123" d="100"/>
        </p:scale>
        <p:origin x="738" y="-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7EF289F-9D52-4A09-B941-F74AC92E13E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6FB2F2C-965F-4DF0-9E69-AC9E3D94077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1B45ED-211F-451C-AF91-C2E9C6A75926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6D2D38-1737-4D2E-B2D0-A728D7B96C6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989B53-4FD5-49B3-8D93-59FD279CDB9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23848C-747F-4F80-BD18-8B23091AABA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4F5F4C9-5827-4FB1-9306-10748685D8A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0EFF4F6-FA70-4A87-A353-6B9FDF912576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58720B-D88A-43E2-9A72-5B0AB03A6F27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85EFC2BF-FBFC-44E5-AB00-6DCF468B462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382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AC6FE2E-76F1-4497-B7EB-C88A4147F6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73575"/>
            <a:ext cx="548640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1B87FB-AC2A-4171-A931-0B0D3C5BCF4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3B7B1E-2180-4B34-BF8A-1E238443BB9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45088B-5625-4A30-B578-EB50E35E2A1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DB6DD-9906-4094-A4FC-96E09836F33F}" type="datetimeFigureOut">
              <a:rPr lang="en-US" smtClean="0"/>
              <a:t>5/2/2022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5D5EF-CA00-4C6F-A660-6FF929129B0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963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DB6DD-9906-4094-A4FC-96E09836F33F}" type="datetimeFigureOut">
              <a:rPr lang="en-US" smtClean="0"/>
              <a:t>5/2/2022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5D5EF-CA00-4C6F-A660-6FF929129B0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96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DB6DD-9906-4094-A4FC-96E09836F33F}" type="datetimeFigureOut">
              <a:rPr lang="en-US" smtClean="0"/>
              <a:t>5/2/2022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5D5EF-CA00-4C6F-A660-6FF929129B0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2365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17649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54530" y="3765449"/>
            <a:ext cx="5449871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DB6DD-9906-4094-A4FC-96E09836F33F}" type="datetimeFigureOut">
              <a:rPr lang="en-US" smtClean="0"/>
              <a:t>5/2/2022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5D5EF-CA00-4C6F-A660-6FF929129B0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833354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DB6DD-9906-4094-A4FC-96E09836F33F}" type="datetimeFigureOut">
              <a:rPr lang="en-US" smtClean="0"/>
              <a:t>5/2/2022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5D5EF-CA00-4C6F-A660-6FF929129B0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911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DB6DD-9906-4094-A4FC-96E09836F33F}" type="datetimeFigureOut">
              <a:rPr lang="en-US" smtClean="0"/>
              <a:t>5/2/2022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5D5EF-CA00-4C6F-A660-6FF929129B0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1175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DB6DD-9906-4094-A4FC-96E09836F33F}" type="datetimeFigureOut">
              <a:rPr lang="en-US" smtClean="0"/>
              <a:t>5/2/2022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5D5EF-CA00-4C6F-A660-6FF929129B0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1897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DB6DD-9906-4094-A4FC-96E09836F33F}" type="datetimeFigureOut">
              <a:rPr lang="en-US" smtClean="0"/>
              <a:t>5/2/2022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5D5EF-CA00-4C6F-A660-6FF929129B0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4084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DB6DD-9906-4094-A4FC-96E09836F33F}" type="datetimeFigureOut">
              <a:rPr lang="en-US" smtClean="0"/>
              <a:t>5/2/2022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5D5EF-CA00-4C6F-A660-6FF929129B0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6859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DB6DD-9906-4094-A4FC-96E09836F33F}" type="datetimeFigureOut">
              <a:rPr lang="en-US" smtClean="0"/>
              <a:t>5/2/2022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5D5EF-CA00-4C6F-A660-6FF929129B0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356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DB6DD-9906-4094-A4FC-96E09836F33F}" type="datetimeFigureOut">
              <a:rPr lang="en-US" smtClean="0"/>
              <a:t>5/2/2022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5D5EF-CA00-4C6F-A660-6FF929129B0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652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DB6DD-9906-4094-A4FC-96E09836F33F}" type="datetimeFigureOut">
              <a:rPr lang="en-US" smtClean="0"/>
              <a:t>5/2/2022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5D5EF-CA00-4C6F-A660-6FF929129B0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099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DB6DD-9906-4094-A4FC-96E09836F33F}" type="datetimeFigureOut">
              <a:rPr lang="en-US" smtClean="0"/>
              <a:t>5/2/2022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5D5EF-CA00-4C6F-A660-6FF929129B0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8370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DB6DD-9906-4094-A4FC-96E09836F33F}" type="datetimeFigureOut">
              <a:rPr lang="en-US" smtClean="0"/>
              <a:t>5/2/2022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5D5EF-CA00-4C6F-A660-6FF929129B0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360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DB6DD-9906-4094-A4FC-96E09836F33F}" type="datetimeFigureOut">
              <a:rPr lang="en-US" smtClean="0"/>
              <a:t>5/2/2022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5D5EF-CA00-4C6F-A660-6FF929129B0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432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DB6DD-9906-4094-A4FC-96E09836F33F}" type="datetimeFigureOut">
              <a:rPr lang="en-US" smtClean="0"/>
              <a:t>5/2/2022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5D5EF-CA00-4C6F-A660-6FF929129B0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789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DB6DD-9906-4094-A4FC-96E09836F33F}" type="datetimeFigureOut">
              <a:rPr lang="en-US" smtClean="0"/>
              <a:t>5/2/2022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5D5EF-CA00-4C6F-A660-6FF929129B0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8363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73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66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1000"/>
                </a:schemeClr>
              </a:gs>
              <a:gs pos="75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8000"/>
                </a:schemeClr>
              </a:gs>
              <a:gs pos="72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6A6DB6DD-9906-4094-A4FC-96E09836F33F}" type="datetimeFigureOut">
              <a:rPr lang="en-US" smtClean="0"/>
              <a:t>5/2/2022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5D5EF-CA00-4C6F-A660-6FF929129B0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2999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08" r:id="rId1"/>
    <p:sldLayoutId id="2147483809" r:id="rId2"/>
    <p:sldLayoutId id="2147483810" r:id="rId3"/>
    <p:sldLayoutId id="2147483811" r:id="rId4"/>
    <p:sldLayoutId id="2147483812" r:id="rId5"/>
    <p:sldLayoutId id="2147483813" r:id="rId6"/>
    <p:sldLayoutId id="2147483814" r:id="rId7"/>
    <p:sldLayoutId id="2147483815" r:id="rId8"/>
    <p:sldLayoutId id="2147483816" r:id="rId9"/>
    <p:sldLayoutId id="2147483817" r:id="rId10"/>
    <p:sldLayoutId id="2147483818" r:id="rId11"/>
    <p:sldLayoutId id="2147483819" r:id="rId12"/>
    <p:sldLayoutId id="2147483820" r:id="rId13"/>
    <p:sldLayoutId id="2147483821" r:id="rId14"/>
    <p:sldLayoutId id="2147483822" r:id="rId15"/>
    <p:sldLayoutId id="2147483823" r:id="rId16"/>
    <p:sldLayoutId id="21474838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dssmanuals.mo.gov/wp-content/uploads/2019/03/MAGIappendix-a.pdf" TargetMode="Externa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dssmanuals.mo.gov/family-mo-healthnet-magi/1805-000-00/1805-030-00/1805-030-20/1805-030-20-20/1805-030-20-20-05/" TargetMode="Externa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althcare.gov/glossary/minimum-essential-coverage/" TargetMode="External"/><Relationship Id="rId2" Type="http://schemas.openxmlformats.org/officeDocument/2006/relationships/hyperlink" Target="https://dssmanuals.mo.gov/wp-content/uploads/2021/09/appendix_k_identifying_mandatory_programs.xlsx" TargetMode="Externa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dssmanuals.mo.gov/wp-content/uploads/2019/05/Appendix-H-v2.pdf" TargetMode="Externa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ssmanuals.mo.gov/medical-assistance-for-the-aged-blind-and-disabled/appendix-e-hcb-income-maximums/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dssmanuals.mo.gov/wp-content/uploads/2020/09/im-1ssl.pdf" TargetMode="External"/><Relationship Id="rId2" Type="http://schemas.openxmlformats.org/officeDocument/2006/relationships/hyperlink" Target="https://mydss.mo.gov/healthcare/apply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hyperlink" Target="https://dssmanuals.mo.gov/supplemental-payments/" TargetMode="External"/><Relationship Id="rId3" Type="http://schemas.openxmlformats.org/officeDocument/2006/relationships/hyperlink" Target="https://dssmanuals.mo.gov/blind-pension/" TargetMode="External"/><Relationship Id="rId7" Type="http://schemas.openxmlformats.org/officeDocument/2006/relationships/hyperlink" Target="https://dssmanuals.mo.gov/supplemental-nursing-care/" TargetMode="External"/><Relationship Id="rId2" Type="http://schemas.openxmlformats.org/officeDocument/2006/relationships/hyperlink" Target="https://dssmanuals.mo.gov/mo-healthnet-for-the-aged-blind-and-disabled-program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ssmanuals.mo.gov/supplemental-aid-to-the-blind/" TargetMode="External"/><Relationship Id="rId11" Type="http://schemas.openxmlformats.org/officeDocument/2006/relationships/hyperlink" Target="https://dssmanuals.mo.gov/wp-content/uploads/2021/10/brochure_twha.pdf" TargetMode="External"/><Relationship Id="rId5" Type="http://schemas.openxmlformats.org/officeDocument/2006/relationships/hyperlink" Target="https://dssmanuals.mo.gov/mo-healthnet-for-the-aged-blind-and-disabled/" TargetMode="External"/><Relationship Id="rId10" Type="http://schemas.openxmlformats.org/officeDocument/2006/relationships/hyperlink" Target="https://mydss.mo.gov/media/pdf/spend-down-brochure" TargetMode="External"/><Relationship Id="rId4" Type="http://schemas.openxmlformats.org/officeDocument/2006/relationships/hyperlink" Target="https://dssmanuals.mo.gov/december-1973-eligibility-requirements/" TargetMode="External"/><Relationship Id="rId9" Type="http://schemas.openxmlformats.org/officeDocument/2006/relationships/hyperlink" Target="https://dssmanuals.mo.gov/family-mo-healthnet-magi/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mailto:Lane.E.Lakey@dss.mo.gov" TargetMode="External"/><Relationship Id="rId2" Type="http://schemas.openxmlformats.org/officeDocument/2006/relationships/hyperlink" Target="mailto:Mallory.Arnold@dss.mo.gov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dssmanuals.mo.gov/medical-assistance-for-the-aged-blind-and-disabled/appendix-e-hcb-income-maximums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>
            <a:extLst>
              <a:ext uri="{FF2B5EF4-FFF2-40B4-BE49-F238E27FC236}">
                <a16:creationId xmlns:a16="http://schemas.microsoft.com/office/drawing/2014/main" id="{195B853D-5B6F-451E-B75C-81953B033053}"/>
              </a:ext>
            </a:extLst>
          </p:cNvPr>
          <p:cNvSpPr>
            <a:spLocks noGrp="1"/>
          </p:cNvSpPr>
          <p:nvPr/>
        </p:nvSpPr>
        <p:spPr>
          <a:xfrm>
            <a:off x="1261516" y="1277899"/>
            <a:ext cx="6620968" cy="332958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/>
              <a:t>MO HealthNet Programs - 101</a:t>
            </a:r>
            <a:br>
              <a:rPr lang="en-US"/>
            </a:br>
            <a:br>
              <a:rPr lang="en-US"/>
            </a:br>
            <a:endParaRPr lang="en-US" dirty="0"/>
          </a:p>
        </p:txBody>
      </p:sp>
      <p:pic>
        <p:nvPicPr>
          <p:cNvPr id="7" name="Content Placeholder 3">
            <a:extLst>
              <a:ext uri="{FF2B5EF4-FFF2-40B4-BE49-F238E27FC236}">
                <a16:creationId xmlns:a16="http://schemas.microsoft.com/office/drawing/2014/main" id="{7A599123-82C1-4464-8B00-1496AE153D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0316" y="3868699"/>
            <a:ext cx="3508375" cy="1711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97445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710" y="452717"/>
            <a:ext cx="7211490" cy="1909483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Eligibility Based on PTD Criteria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772400" cy="41954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Individuals applying for MHABD coverage based on disability criteria must meet the following:</a:t>
            </a:r>
          </a:p>
          <a:p>
            <a:r>
              <a:rPr lang="en-US" dirty="0"/>
              <a:t>Unable to be gainfully and substantially employed for one year or longer due to a physical or mental incapacity</a:t>
            </a:r>
          </a:p>
          <a:p>
            <a:r>
              <a:rPr lang="en-US" dirty="0"/>
              <a:t>Within the MHABD resource limits</a:t>
            </a:r>
          </a:p>
          <a:p>
            <a:r>
              <a:rPr lang="en-US" dirty="0"/>
              <a:t>Live in Missouri and intend to remain</a:t>
            </a:r>
          </a:p>
          <a:p>
            <a:r>
              <a:rPr lang="en-US" dirty="0"/>
              <a:t>Be a United States citizen or an eligible qualified non-citizen</a:t>
            </a:r>
          </a:p>
          <a:p>
            <a:r>
              <a:rPr lang="en-US" dirty="0"/>
              <a:t>Not be a resident of a public institution except a public medical institution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54774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/>
              <a:t>Eligibility Based on PTD </a:t>
            </a:r>
            <a:br>
              <a:rPr lang="en-US" sz="3600" dirty="0"/>
            </a:br>
            <a:r>
              <a:rPr lang="en-US" sz="3600" dirty="0"/>
              <a:t>Criteria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133600"/>
            <a:ext cx="7467600" cy="3962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A person meets the PTD criteria if they meet one of the following:</a:t>
            </a:r>
          </a:p>
          <a:p>
            <a:pPr marL="0" indent="0">
              <a:buNone/>
            </a:pPr>
            <a:endParaRPr lang="en-US" sz="700" dirty="0"/>
          </a:p>
          <a:p>
            <a:r>
              <a:rPr lang="en-US" dirty="0"/>
              <a:t>receive Social Security Disability (SSD) or Supplemental Security Income (SSI) </a:t>
            </a:r>
          </a:p>
          <a:p>
            <a:r>
              <a:rPr lang="en-US" dirty="0"/>
              <a:t>are found to be PTD through the Medical Review Team (MRT) process</a:t>
            </a:r>
          </a:p>
          <a:p>
            <a:r>
              <a:rPr lang="en-US" dirty="0"/>
              <a:t>are approved for institutionalized level of care by Central Office Medical Review Unit (COMRU) for HCB or Vendor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349062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B39F0-7D5B-4A3B-AA58-17CBA15A16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710" y="2402237"/>
            <a:ext cx="7892124" cy="1890793"/>
          </a:xfrm>
        </p:spPr>
        <p:txBody>
          <a:bodyPr/>
          <a:lstStyle/>
          <a:p>
            <a:pPr algn="ctr"/>
            <a:r>
              <a:rPr lang="en-US" dirty="0"/>
              <a:t>Any Questions about MHABD </a:t>
            </a:r>
            <a:r>
              <a:rPr lang="en-US" dirty="0" err="1"/>
              <a:t>progams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8125139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E5A91C3C-E364-469E-9AC4-0B8EC74A1971}"/>
              </a:ext>
            </a:extLst>
          </p:cNvPr>
          <p:cNvSpPr txBox="1">
            <a:spLocks/>
          </p:cNvSpPr>
          <p:nvPr/>
        </p:nvSpPr>
        <p:spPr>
          <a:xfrm>
            <a:off x="663915" y="533400"/>
            <a:ext cx="7440090" cy="13198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3600"/>
              <a:t>What is MAGI?</a:t>
            </a:r>
            <a:br>
              <a:rPr lang="en-US" sz="3600"/>
            </a:br>
            <a:r>
              <a:rPr lang="en-US" sz="2800"/>
              <a:t>General Overview</a:t>
            </a:r>
            <a:endParaRPr lang="en-US" sz="280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3489DCC-7F50-422F-9D00-00EC37D6F2BF}"/>
              </a:ext>
            </a:extLst>
          </p:cNvPr>
          <p:cNvSpPr txBox="1">
            <a:spLocks/>
          </p:cNvSpPr>
          <p:nvPr/>
        </p:nvSpPr>
        <p:spPr>
          <a:xfrm>
            <a:off x="530610" y="1853248"/>
            <a:ext cx="7706700" cy="41954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r>
              <a:rPr lang="en-US" dirty="0"/>
              <a:t>Effective January 1, 2014, the Patient Protection and Affordable Care Act (PPACA or ACA) of March 2010 requires household composition to be determined using Modified Adjusted Gross Income (MAGI) methodologies.</a:t>
            </a:r>
          </a:p>
          <a:p>
            <a:r>
              <a:rPr lang="en-US" dirty="0"/>
              <a:t>MAGI methodologies include countable and non-countable income and deductions based on tax-filing rules.</a:t>
            </a:r>
          </a:p>
          <a:p>
            <a:r>
              <a:rPr lang="en-US" dirty="0"/>
              <a:t>Under ACA rules, states are </a:t>
            </a:r>
            <a:r>
              <a:rPr lang="en-US" sz="2200" dirty="0"/>
              <a:t>required</a:t>
            </a:r>
            <a:r>
              <a:rPr lang="en-US" dirty="0"/>
              <a:t> to use electronic data sources to verify most eligibility factors.</a:t>
            </a:r>
          </a:p>
        </p:txBody>
      </p:sp>
    </p:spTree>
    <p:extLst>
      <p:ext uri="{BB962C8B-B14F-4D97-AF65-F5344CB8AC3E}">
        <p14:creationId xmlns:p14="http://schemas.microsoft.com/office/powerpoint/2010/main" val="17187241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E723D4-C53D-4640-89A6-D12546B9B218}"/>
              </a:ext>
            </a:extLst>
          </p:cNvPr>
          <p:cNvSpPr txBox="1">
            <a:spLocks/>
          </p:cNvSpPr>
          <p:nvPr/>
        </p:nvSpPr>
        <p:spPr>
          <a:xfrm>
            <a:off x="723900" y="685800"/>
            <a:ext cx="6743700" cy="138988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3600"/>
              <a:t>What are the of Family MO HealthNet Coverage?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08D82E-6FAF-4061-B03E-349D70D5A9DD}"/>
              </a:ext>
            </a:extLst>
          </p:cNvPr>
          <p:cNvSpPr txBox="1">
            <a:spLocks/>
          </p:cNvSpPr>
          <p:nvPr/>
        </p:nvSpPr>
        <p:spPr>
          <a:xfrm>
            <a:off x="457200" y="2075688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r>
              <a:rPr lang="en-US"/>
              <a:t>Family MO HealthNet/CHIP programs:</a:t>
            </a:r>
          </a:p>
          <a:p>
            <a:pPr lvl="1"/>
            <a:r>
              <a:rPr lang="en-US" sz="2000"/>
              <a:t>Income based - uses Modified Adjusted Gross Income (MAGI) methodology to determine household income</a:t>
            </a:r>
          </a:p>
          <a:p>
            <a:pPr lvl="1"/>
            <a:r>
              <a:rPr lang="en-US" sz="2000"/>
              <a:t>Children, Parents/Caretaker Relatives, Pregnant Women, Non-disabled adults aged 19-64</a:t>
            </a:r>
          </a:p>
          <a:p>
            <a:pPr lvl="1"/>
            <a:r>
              <a:rPr lang="en-US" sz="2000"/>
              <a:t>CHIP coverage sometimes requires a monthly premium</a:t>
            </a:r>
          </a:p>
          <a:p>
            <a:pPr marL="0" indent="0">
              <a:buFont typeface="Wingdings 3" charset="2"/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6418339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97BEB7-DB2D-492C-977F-5FDA089AD267}"/>
              </a:ext>
            </a:extLst>
          </p:cNvPr>
          <p:cNvSpPr txBox="1">
            <a:spLocks/>
          </p:cNvSpPr>
          <p:nvPr/>
        </p:nvSpPr>
        <p:spPr>
          <a:xfrm>
            <a:off x="457200" y="762000"/>
            <a:ext cx="8229600" cy="142951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3600"/>
              <a:t>Family MO HealthNet </a:t>
            </a:r>
            <a:br>
              <a:rPr lang="en-US" sz="3600"/>
            </a:br>
            <a:r>
              <a:rPr lang="en-US" sz="3600"/>
              <a:t>Programs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4712DD-83DC-42DA-B050-6E30B2FD9605}"/>
              </a:ext>
            </a:extLst>
          </p:cNvPr>
          <p:cNvSpPr txBox="1">
            <a:spLocks/>
          </p:cNvSpPr>
          <p:nvPr/>
        </p:nvSpPr>
        <p:spPr>
          <a:xfrm>
            <a:off x="457200" y="2286000"/>
            <a:ext cx="82296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r>
              <a:rPr lang="en-US" dirty="0"/>
              <a:t>Family MO HealthNet includes the following programs and income determinations are made using Modified Adjusted Gross Income (MAGI) methodologies:</a:t>
            </a:r>
          </a:p>
          <a:p>
            <a:pPr marL="0" indent="0">
              <a:buFont typeface="Wingdings 3" charset="2"/>
              <a:buNone/>
            </a:pPr>
            <a:endParaRPr lang="en-US" sz="11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MO HealthNet for Families (MHF)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Adult Expansion Group (AEG)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MO HealthNet for Kids (MHK)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Children's Health Insurance Program (CHIP)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MO HealthNet for Pregnant Women (MPW)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Show Me Healthy Babies (SMHB)</a:t>
            </a:r>
          </a:p>
          <a:p>
            <a:pPr lvl="2">
              <a:buFont typeface="Wingdings" panose="05000000000000000000" pitchFamily="2" charset="2"/>
              <a:buChar char="Ø"/>
            </a:pPr>
            <a:endParaRPr lang="en-US" dirty="0"/>
          </a:p>
          <a:p>
            <a:pPr lvl="1"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3322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643005-6C1B-4C0E-88AB-6B9DEB907EEA}"/>
              </a:ext>
            </a:extLst>
          </p:cNvPr>
          <p:cNvSpPr txBox="1">
            <a:spLocks/>
          </p:cNvSpPr>
          <p:nvPr/>
        </p:nvSpPr>
        <p:spPr>
          <a:xfrm>
            <a:off x="685800" y="652395"/>
            <a:ext cx="7055380" cy="140053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3600"/>
              <a:t>Family MO HealthNet</a:t>
            </a:r>
            <a:br>
              <a:rPr lang="en-US" sz="3600"/>
            </a:br>
            <a:r>
              <a:rPr lang="en-US" sz="3600"/>
              <a:t>Income Guidelines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AAB0B1-A0AA-485F-A143-9821033D05AC}"/>
              </a:ext>
            </a:extLst>
          </p:cNvPr>
          <p:cNvSpPr txBox="1">
            <a:spLocks/>
          </p:cNvSpPr>
          <p:nvPr/>
        </p:nvSpPr>
        <p:spPr>
          <a:xfrm>
            <a:off x="827700" y="2052925"/>
            <a:ext cx="7554300" cy="4043075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r>
              <a:rPr lang="en-US"/>
              <a:t>Income Guidelines for Family MO HealthNet Programs change each year when the Federal Poverty Level (FPL) is updated in April.</a:t>
            </a:r>
          </a:p>
          <a:p>
            <a:r>
              <a:rPr lang="en-US"/>
              <a:t>As of 7/2021, a family of 4 may have income of up to $6736 a month (305% of FPL with disregard) and the children still qualify for one of the various Family MO HealthNet programs. </a:t>
            </a:r>
          </a:p>
          <a:p>
            <a:r>
              <a:rPr lang="en-US"/>
              <a:t>Current income guidelines for all Family MO HealthNet programs can by found on our website. </a:t>
            </a:r>
          </a:p>
          <a:p>
            <a:pPr lvl="1"/>
            <a:r>
              <a:rPr lang="en-US">
                <a:hlinkClick r:id="rId2"/>
              </a:rPr>
              <a:t>https://dssmanuals.mo.gov/wp-content/uploads/2019/03/MAGIappendix-a.pdf</a:t>
            </a:r>
            <a:endParaRPr lang="en-US"/>
          </a:p>
          <a:p>
            <a:endParaRPr lang="en-US"/>
          </a:p>
          <a:p>
            <a:pPr marL="0" indent="0">
              <a:buFont typeface="Wingdings 3" charset="2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93181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17B9F-31AA-47B8-BADA-D714DB061BDE}"/>
              </a:ext>
            </a:extLst>
          </p:cNvPr>
          <p:cNvSpPr txBox="1">
            <a:spLocks/>
          </p:cNvSpPr>
          <p:nvPr/>
        </p:nvSpPr>
        <p:spPr>
          <a:xfrm>
            <a:off x="484710" y="452718"/>
            <a:ext cx="7055380" cy="1604682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/>
              <a:t>General Eligibility Requirements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A78AE4-A0A4-4B28-9722-677960DB04EA}"/>
              </a:ext>
            </a:extLst>
          </p:cNvPr>
          <p:cNvSpPr txBox="1">
            <a:spLocks/>
          </p:cNvSpPr>
          <p:nvPr/>
        </p:nvSpPr>
        <p:spPr>
          <a:xfrm>
            <a:off x="828436" y="2286000"/>
            <a:ext cx="6711654" cy="35052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lvl="1">
              <a:buFont typeface="Wingdings" panose="05000000000000000000" pitchFamily="2" charset="2"/>
              <a:buChar char="Ø"/>
            </a:pPr>
            <a:r>
              <a:rPr lang="en-US" sz="2000"/>
              <a:t>Social Security Number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/>
              <a:t>Missouri resident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/>
              <a:t>US Citizen/Eligible Qualified Non-Citizen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/>
              <a:t>5% disregard added to the FPL limit when testing the upper limit of the income range</a:t>
            </a:r>
          </a:p>
          <a:p>
            <a:pPr lvl="2"/>
            <a:r>
              <a:rPr lang="en-US">
                <a:hlinkClick r:id="rId2"/>
              </a:rPr>
              <a:t>1805.030.20.20.05</a:t>
            </a:r>
            <a:r>
              <a:rPr lang="en-US"/>
              <a:t> Calculation of the Five Percent Disregard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1418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E858D-46B9-487D-BAE3-164675F1AEB4}"/>
              </a:ext>
            </a:extLst>
          </p:cNvPr>
          <p:cNvSpPr txBox="1">
            <a:spLocks/>
          </p:cNvSpPr>
          <p:nvPr/>
        </p:nvSpPr>
        <p:spPr>
          <a:xfrm>
            <a:off x="838200" y="685800"/>
            <a:ext cx="7055380" cy="1400530"/>
          </a:xfrm>
          <a:prstGeom prst="rect">
            <a:avLst/>
          </a:prstGeom>
        </p:spPr>
        <p:txBody>
          <a:bodyPr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3600"/>
              <a:t>MO HealthNet for Families </a:t>
            </a:r>
            <a:br>
              <a:rPr lang="en-US" sz="3600"/>
            </a:br>
            <a:r>
              <a:rPr lang="en-US" sz="2800"/>
              <a:t>Eligibility Requirements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172DAD-0CEE-4035-BC0D-748C7D9A4C43}"/>
              </a:ext>
            </a:extLst>
          </p:cNvPr>
          <p:cNvSpPr txBox="1">
            <a:spLocks/>
          </p:cNvSpPr>
          <p:nvPr/>
        </p:nvSpPr>
        <p:spPr>
          <a:xfrm>
            <a:off x="685800" y="2667000"/>
            <a:ext cx="7772399" cy="32004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/>
              <a:t>For </a:t>
            </a:r>
            <a:r>
              <a:rPr lang="en-US" b="1"/>
              <a:t>children</a:t>
            </a:r>
            <a:r>
              <a:rPr lang="en-US"/>
              <a:t> to be eligible for MHF coverage, they must meet the following criteria: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/>
              <a:t>Under 18 years of age, or under 19 years of age and enrolled in secondary school.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/>
              <a:t>Meet the general eligibility requirements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/>
              <a:t>MAGI household income does not exceed the income limit for household size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/>
              <a:t>$353 a month for a family of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1523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B4B7E-8023-424C-976F-790FDE88E722}"/>
              </a:ext>
            </a:extLst>
          </p:cNvPr>
          <p:cNvSpPr>
            <a:spLocks noGrp="1"/>
          </p:cNvSpPr>
          <p:nvPr/>
        </p:nvSpPr>
        <p:spPr>
          <a:xfrm>
            <a:off x="876300" y="645460"/>
            <a:ext cx="7055380" cy="122527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3600" dirty="0"/>
              <a:t>MO HealthNet for Families </a:t>
            </a:r>
            <a:br>
              <a:rPr lang="en-US" dirty="0"/>
            </a:br>
            <a:r>
              <a:rPr lang="en-US" sz="2800" dirty="0"/>
              <a:t>Eligibility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2DFACA-29B4-43ED-9FF3-927D3080A26B}"/>
              </a:ext>
            </a:extLst>
          </p:cNvPr>
          <p:cNvSpPr>
            <a:spLocks noGrp="1"/>
          </p:cNvSpPr>
          <p:nvPr/>
        </p:nvSpPr>
        <p:spPr>
          <a:xfrm>
            <a:off x="723900" y="2017060"/>
            <a:ext cx="7696200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indent="0">
              <a:buNone/>
            </a:pPr>
            <a:r>
              <a:rPr lang="en-US" dirty="0"/>
              <a:t>For </a:t>
            </a:r>
            <a:r>
              <a:rPr lang="en-US" b="1" dirty="0"/>
              <a:t>adults</a:t>
            </a:r>
            <a:r>
              <a:rPr lang="en-US" dirty="0"/>
              <a:t> to be eligible for MHF coverage, they must meet the following criteria: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Be the parent or a non parent caretaker to an eligible child under 19 years old in the home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MAGI household income does not exceed the income limit for household size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dirty="0"/>
              <a:t>$353 a month for a family of 4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Meet the general eligibility requirements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/>
              <a:t>Cooperate in obtaining medical support for the children</a:t>
            </a:r>
          </a:p>
        </p:txBody>
      </p:sp>
    </p:spTree>
    <p:extLst>
      <p:ext uri="{BB962C8B-B14F-4D97-AF65-F5344CB8AC3E}">
        <p14:creationId xmlns:p14="http://schemas.microsoft.com/office/powerpoint/2010/main" val="3361587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MHABD &amp; Related Programs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866679"/>
            <a:ext cx="7245054" cy="46103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 following programs provide benefits to elderly, blind and disabled individuals.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1" dirty="0"/>
              <a:t>MO HealthNet for the Aged, Blind or Disabled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b="1" dirty="0"/>
              <a:t>Non-Spend</a:t>
            </a:r>
            <a:r>
              <a:rPr lang="en-US" dirty="0"/>
              <a:t> </a:t>
            </a:r>
            <a:r>
              <a:rPr lang="en-US" b="1" dirty="0"/>
              <a:t>Down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b="1" dirty="0"/>
              <a:t>Spend down- </a:t>
            </a:r>
            <a:r>
              <a:rPr lang="en-US" dirty="0"/>
              <a:t>MO </a:t>
            </a:r>
            <a:r>
              <a:rPr lang="en-US" dirty="0" err="1"/>
              <a:t>HealthNet</a:t>
            </a:r>
            <a:r>
              <a:rPr lang="en-US" dirty="0"/>
              <a:t> coverage if you agree to pay, or “spend down” a certain amount.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1" dirty="0"/>
              <a:t>Supplemental Nursing Care- </a:t>
            </a:r>
            <a:r>
              <a:rPr lang="en-US" sz="1600" dirty="0"/>
              <a:t>Gives a monthly allowance of $50 for personal needs and a cash payment to your facility ($156 per month for residential care or $292 per month for assisted living).</a:t>
            </a:r>
            <a:endParaRPr lang="en-US" sz="1600" b="1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1" dirty="0"/>
              <a:t>Ticket to Work Health Assurance- </a:t>
            </a:r>
            <a:r>
              <a:rPr lang="en-US" sz="1600" dirty="0"/>
              <a:t>Individuals that are disabled and make too much money to qualify for MO </a:t>
            </a:r>
            <a:r>
              <a:rPr lang="en-US" sz="1600" dirty="0" err="1"/>
              <a:t>HealthNet</a:t>
            </a:r>
            <a:r>
              <a:rPr lang="en-US" sz="1600" dirty="0"/>
              <a:t>, may still get help with their healthcare costs if they agree to take part in this program.</a:t>
            </a:r>
            <a:endParaRPr lang="en-US" sz="1600" b="1" dirty="0"/>
          </a:p>
          <a:p>
            <a:endParaRPr lang="en-US" dirty="0"/>
          </a:p>
          <a:p>
            <a:pPr lvl="1">
              <a:buFont typeface="Wingdings" panose="05000000000000000000" pitchFamily="2" charset="2"/>
              <a:buChar char="Ø"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4408267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4F1A9-70D1-448E-9789-9CC3C0C00A47}"/>
              </a:ext>
            </a:extLst>
          </p:cNvPr>
          <p:cNvSpPr>
            <a:spLocks noGrp="1"/>
          </p:cNvSpPr>
          <p:nvPr/>
        </p:nvSpPr>
        <p:spPr>
          <a:xfrm>
            <a:off x="1044310" y="531156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dirty="0"/>
              <a:t>MO HealthNet for Adult Expansion Group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92D850-F3D7-4818-BE8F-63AD47CDE72D}"/>
              </a:ext>
            </a:extLst>
          </p:cNvPr>
          <p:cNvSpPr>
            <a:spLocks noGrp="1"/>
          </p:cNvSpPr>
          <p:nvPr/>
        </p:nvSpPr>
        <p:spPr>
          <a:xfrm>
            <a:off x="1387300" y="2131363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indent="0">
              <a:buNone/>
            </a:pPr>
            <a:r>
              <a:rPr lang="en-US" dirty="0"/>
              <a:t>For adult to be eligible for AEG coverage, they must meet the following criteria:</a:t>
            </a:r>
          </a:p>
          <a:p>
            <a:pPr lvl="1"/>
            <a:r>
              <a:rPr lang="en-US" dirty="0"/>
              <a:t>age 19-64</a:t>
            </a:r>
          </a:p>
          <a:p>
            <a:pPr lvl="1"/>
            <a:r>
              <a:rPr lang="en-US" dirty="0"/>
              <a:t>income at or below 133% FPL</a:t>
            </a:r>
          </a:p>
          <a:p>
            <a:pPr lvl="1"/>
            <a:r>
              <a:rPr lang="en-US" dirty="0"/>
              <a:t>not receiving SSI</a:t>
            </a:r>
          </a:p>
          <a:p>
            <a:pPr lvl="1"/>
            <a:r>
              <a:rPr lang="en-US" dirty="0"/>
              <a:t>not eligible for a mandatory program</a:t>
            </a:r>
          </a:p>
          <a:p>
            <a:pPr lvl="2"/>
            <a:r>
              <a:rPr lang="en-US" dirty="0"/>
              <a:t>MHABD Non-spenddown</a:t>
            </a:r>
          </a:p>
          <a:p>
            <a:pPr lvl="2"/>
            <a:r>
              <a:rPr lang="en-US" dirty="0"/>
              <a:t>MHF</a:t>
            </a:r>
          </a:p>
          <a:p>
            <a:pPr lvl="2"/>
            <a:r>
              <a:rPr lang="en-US" dirty="0"/>
              <a:t>see </a:t>
            </a:r>
            <a:r>
              <a:rPr lang="en-US" dirty="0">
                <a:hlinkClick r:id="rId2"/>
              </a:rPr>
              <a:t>Appendix K</a:t>
            </a:r>
            <a:r>
              <a:rPr lang="en-US" dirty="0"/>
              <a:t> for more clarification </a:t>
            </a:r>
          </a:p>
          <a:p>
            <a:pPr lvl="1"/>
            <a:r>
              <a:rPr lang="en-US" dirty="0"/>
              <a:t>not Pregnant</a:t>
            </a:r>
          </a:p>
          <a:p>
            <a:pPr lvl="1"/>
            <a:r>
              <a:rPr lang="en-US" dirty="0"/>
              <a:t>If a caretaker relative, the child must be enrolled in Minimum Essential Coverage (</a:t>
            </a:r>
            <a:r>
              <a:rPr lang="en-US" dirty="0">
                <a:hlinkClick r:id="rId3"/>
              </a:rPr>
              <a:t>MEC</a:t>
            </a:r>
            <a:r>
              <a:rPr lang="en-US" dirty="0"/>
              <a:t>)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59283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1B213-7411-4AFD-B792-496FEA05D24A}"/>
              </a:ext>
            </a:extLst>
          </p:cNvPr>
          <p:cNvSpPr>
            <a:spLocks noGrp="1"/>
          </p:cNvSpPr>
          <p:nvPr/>
        </p:nvSpPr>
        <p:spPr>
          <a:xfrm>
            <a:off x="794850" y="571497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3600" dirty="0"/>
              <a:t>Cooperation with </a:t>
            </a:r>
            <a:br>
              <a:rPr lang="en-US" sz="3600" dirty="0"/>
            </a:br>
            <a:r>
              <a:rPr lang="en-US" sz="3600" dirty="0"/>
              <a:t>Child Support Enforcement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5A05BA-E69F-47A2-A2C0-2958F5813C5D}"/>
              </a:ext>
            </a:extLst>
          </p:cNvPr>
          <p:cNvSpPr>
            <a:spLocks noGrp="1"/>
          </p:cNvSpPr>
          <p:nvPr/>
        </p:nvSpPr>
        <p:spPr>
          <a:xfrm>
            <a:off x="794850" y="2091022"/>
            <a:ext cx="7554300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indent="0">
              <a:buNone/>
            </a:pPr>
            <a:r>
              <a:rPr lang="en-US" dirty="0"/>
              <a:t>The caretaker relative must cooperate with the Family Support Division-Child Support (FSD-CS) in the pursuit of medical support when a child with an absent parent is receiving Title XIX coverage, unless there is good cause for refusing to cooperate.  </a:t>
            </a:r>
          </a:p>
          <a:p>
            <a:r>
              <a:rPr lang="en-US" dirty="0"/>
              <a:t>Failure to cooperate without good cause will result in the adult participants being ineligible for MHF or AEG coverage.</a:t>
            </a:r>
          </a:p>
          <a:p>
            <a:r>
              <a:rPr lang="en-US" dirty="0"/>
              <a:t>Children’s coverage will NOT be ended for failure to cooperate.</a:t>
            </a:r>
          </a:p>
          <a:p>
            <a:r>
              <a:rPr lang="en-US" dirty="0"/>
              <a:t>This is NOT a requirement for children who are receiving CHIP benefits. </a:t>
            </a:r>
          </a:p>
        </p:txBody>
      </p:sp>
    </p:spTree>
    <p:extLst>
      <p:ext uri="{BB962C8B-B14F-4D97-AF65-F5344CB8AC3E}">
        <p14:creationId xmlns:p14="http://schemas.microsoft.com/office/powerpoint/2010/main" val="26727549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238D5-8A2E-4A6A-9FCF-2C939AED5C2B}"/>
              </a:ext>
            </a:extLst>
          </p:cNvPr>
          <p:cNvSpPr txBox="1">
            <a:spLocks/>
          </p:cNvSpPr>
          <p:nvPr/>
        </p:nvSpPr>
        <p:spPr>
          <a:xfrm>
            <a:off x="838200" y="685800"/>
            <a:ext cx="7055380" cy="114748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3600"/>
              <a:t>MO HealthNet for Kids &amp; CHIP</a:t>
            </a:r>
            <a:br>
              <a:rPr lang="en-US" sz="3600"/>
            </a:br>
            <a:r>
              <a:rPr lang="en-US" sz="2800"/>
              <a:t>Income Thresholds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669138-E25F-4E54-83EA-85E4B6D26BB8}"/>
              </a:ext>
            </a:extLst>
          </p:cNvPr>
          <p:cNvSpPr txBox="1">
            <a:spLocks/>
          </p:cNvSpPr>
          <p:nvPr/>
        </p:nvSpPr>
        <p:spPr>
          <a:xfrm>
            <a:off x="838200" y="2590800"/>
            <a:ext cx="7543800" cy="27432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r>
              <a:rPr lang="en-US" b="1"/>
              <a:t>MO HealthNet for Kids (MHK) </a:t>
            </a:r>
            <a:r>
              <a:rPr lang="en-US"/>
              <a:t>is available for those with MAGI</a:t>
            </a:r>
            <a:r>
              <a:rPr lang="en-US" b="1"/>
              <a:t> </a:t>
            </a:r>
            <a:r>
              <a:rPr lang="en-US"/>
              <a:t>household income below the following: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/>
              <a:t>196% FPL for children under age 1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/>
              <a:t>148% FPL for ages 1- 18 (up to age 19) </a:t>
            </a:r>
          </a:p>
          <a:p>
            <a:r>
              <a:rPr lang="en-US" b="1"/>
              <a:t>CHIP</a:t>
            </a:r>
            <a:r>
              <a:rPr lang="en-US"/>
              <a:t> children are those with MAGI</a:t>
            </a:r>
            <a:r>
              <a:rPr lang="en-US" b="1"/>
              <a:t> </a:t>
            </a:r>
            <a:r>
              <a:rPr lang="en-US"/>
              <a:t>household income above the MHK income limits up to 300% FPL. </a:t>
            </a:r>
          </a:p>
          <a:p>
            <a:endParaRPr lang="en-US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46334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7661A-0EE5-447F-8238-EAC28AA6E817}"/>
              </a:ext>
            </a:extLst>
          </p:cNvPr>
          <p:cNvSpPr txBox="1">
            <a:spLocks/>
          </p:cNvSpPr>
          <p:nvPr/>
        </p:nvSpPr>
        <p:spPr>
          <a:xfrm>
            <a:off x="533400" y="656870"/>
            <a:ext cx="7055380" cy="124813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3600"/>
              <a:t>MO HealthNet for Kids</a:t>
            </a:r>
            <a:br>
              <a:rPr lang="en-US"/>
            </a:br>
            <a:r>
              <a:rPr lang="en-US" sz="2800"/>
              <a:t>Eligibility Requirements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04B596-E82F-4C67-8544-9FC9DD58A2B2}"/>
              </a:ext>
            </a:extLst>
          </p:cNvPr>
          <p:cNvSpPr txBox="1">
            <a:spLocks/>
          </p:cNvSpPr>
          <p:nvPr/>
        </p:nvSpPr>
        <p:spPr>
          <a:xfrm>
            <a:off x="685800" y="2590800"/>
            <a:ext cx="7696199" cy="2590800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r>
              <a:rPr lang="en-US">
                <a:cs typeface="Arial" panose="020B0604020202020204" pitchFamily="34" charset="0"/>
              </a:rPr>
              <a:t>Children must meet the following criteria: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/>
              <a:t>under  19 years old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/>
              <a:t>meet the general eligibility requirements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/>
              <a:t>children with family MAGI at or below: </a:t>
            </a:r>
          </a:p>
          <a:p>
            <a:pPr marL="941832" lvl="3" indent="0">
              <a:buFont typeface="Wingdings 3" charset="2"/>
              <a:buNone/>
            </a:pPr>
            <a:r>
              <a:rPr lang="en-US" sz="2000"/>
              <a:t>• 196% FPL for children under age 1 </a:t>
            </a:r>
          </a:p>
          <a:p>
            <a:pPr marL="484632" lvl="2" indent="0">
              <a:buFont typeface="Wingdings 3" charset="2"/>
              <a:buNone/>
            </a:pPr>
            <a:r>
              <a:rPr lang="en-US" sz="2200"/>
              <a:t>	• 148% FPL for ages 1- 18 </a:t>
            </a:r>
          </a:p>
          <a:p>
            <a:pPr marL="941832" lvl="3" indent="0">
              <a:buFont typeface="Wingdings 3" charset="2"/>
              <a:buNone/>
            </a:pPr>
            <a:r>
              <a:rPr lang="en-US" sz="2000"/>
              <a:t>	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6351387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3E8378-871F-4A17-AB84-8897CD751257}"/>
              </a:ext>
            </a:extLst>
          </p:cNvPr>
          <p:cNvSpPr txBox="1">
            <a:spLocks/>
          </p:cNvSpPr>
          <p:nvPr/>
        </p:nvSpPr>
        <p:spPr>
          <a:xfrm>
            <a:off x="304799" y="685800"/>
            <a:ext cx="8077200" cy="609600"/>
          </a:xfrm>
          <a:prstGeom prst="rect">
            <a:avLst/>
          </a:prstGeom>
        </p:spPr>
        <p:txBody>
          <a:bodyPr vert="horz" lIns="0" rIns="0" bIns="0" anchor="b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dirty="0"/>
              <a:t>CHIP Eligibility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A387D8-0E7E-41A3-B2F5-460276BBAF15}"/>
              </a:ext>
            </a:extLst>
          </p:cNvPr>
          <p:cNvSpPr txBox="1">
            <a:spLocks/>
          </p:cNvSpPr>
          <p:nvPr/>
        </p:nvSpPr>
        <p:spPr>
          <a:xfrm>
            <a:off x="713509" y="2209800"/>
            <a:ext cx="7696199" cy="3048000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>
                <a:cs typeface="Arial" panose="020B0604020202020204" pitchFamily="34" charset="0"/>
              </a:rPr>
              <a:t>Children must meet the following criteria: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/>
              <a:t>under 19 years old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/>
              <a:t>meet the general eligibility requirements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/>
              <a:t>MAGI family income at or below 300% of Federal Poverty Level (FPL) for household size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/>
              <a:t>Uninsured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/>
              <a:t>cannot have access to affordable health insurance or insurance available through a state employee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/>
              <a:t>must pay a monthly premium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504979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CE4E5-8D48-4201-A515-0E5CF48C20A6}"/>
              </a:ext>
            </a:extLst>
          </p:cNvPr>
          <p:cNvSpPr>
            <a:spLocks noGrp="1"/>
          </p:cNvSpPr>
          <p:nvPr/>
        </p:nvSpPr>
        <p:spPr>
          <a:xfrm>
            <a:off x="656313" y="176939"/>
            <a:ext cx="693420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3600" dirty="0"/>
              <a:t>MO HealthNet for </a:t>
            </a:r>
            <a:br>
              <a:rPr lang="en-US" sz="3600" dirty="0"/>
            </a:br>
            <a:r>
              <a:rPr lang="en-US" sz="3600" dirty="0"/>
              <a:t>Pregnant Women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F2792F-FBF2-461A-8B91-3BD6B063520B}"/>
              </a:ext>
            </a:extLst>
          </p:cNvPr>
          <p:cNvSpPr>
            <a:spLocks noGrp="1"/>
          </p:cNvSpPr>
          <p:nvPr/>
        </p:nvSpPr>
        <p:spPr>
          <a:xfrm>
            <a:off x="589036" y="1451675"/>
            <a:ext cx="7965928" cy="20741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r>
              <a:rPr lang="en-US" dirty="0"/>
              <a:t>Eligibility for MPW: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meet the general eligibility requirements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pregnant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MAGI family income for household size (including the unborn child/ren) does not exceed program limits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Coverage through MPW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Provides healthcare coverage, including sixty-day postpartum coverage, for pregnant women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/>
              <a:t>Family income cannot exceed 196% of the federal poverty level for their household size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/>
              <a:t>Once eligible, the coverage continues through the postpartum period despite increases in income.</a:t>
            </a:r>
          </a:p>
        </p:txBody>
      </p:sp>
    </p:spTree>
    <p:extLst>
      <p:ext uri="{BB962C8B-B14F-4D97-AF65-F5344CB8AC3E}">
        <p14:creationId xmlns:p14="http://schemas.microsoft.com/office/powerpoint/2010/main" val="29372018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6A78DE-45C4-431C-BB5A-EBF7B89D2D78}"/>
              </a:ext>
            </a:extLst>
          </p:cNvPr>
          <p:cNvSpPr>
            <a:spLocks noGrp="1"/>
          </p:cNvSpPr>
          <p:nvPr/>
        </p:nvSpPr>
        <p:spPr>
          <a:xfrm>
            <a:off x="1044310" y="639389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3600" dirty="0"/>
              <a:t>Who is Eligible for </a:t>
            </a:r>
            <a:br>
              <a:rPr lang="en-US" sz="3600" dirty="0"/>
            </a:br>
            <a:r>
              <a:rPr lang="en-US" sz="3600" dirty="0"/>
              <a:t>Show Me Healthy Babies?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47516F-3CD4-44EF-9B43-C1F8D6A01501}"/>
              </a:ext>
            </a:extLst>
          </p:cNvPr>
          <p:cNvSpPr>
            <a:spLocks noGrp="1"/>
          </p:cNvSpPr>
          <p:nvPr/>
        </p:nvSpPr>
        <p:spPr>
          <a:xfrm>
            <a:off x="751570" y="2023129"/>
            <a:ext cx="7640860" cy="419548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r>
              <a:rPr lang="en-US" dirty="0"/>
              <a:t>Show Me Healthy Babies (SMHB) is available to a woman:</a:t>
            </a:r>
          </a:p>
          <a:p>
            <a:pPr lvl="1"/>
            <a:r>
              <a:rPr lang="en-US" dirty="0"/>
              <a:t>who is ineligible for MPW due to excessive income or citizenship </a:t>
            </a:r>
          </a:p>
          <a:p>
            <a:pPr lvl="1"/>
            <a:r>
              <a:rPr lang="en-US" dirty="0"/>
              <a:t>who is pregnant with a child who will be born in Missouri and will be a US Citizen</a:t>
            </a:r>
          </a:p>
          <a:p>
            <a:pPr lvl="1">
              <a:buFont typeface="Century Gothic" panose="020B0502020202020204" pitchFamily="34" charset="0"/>
              <a:buChar char="►"/>
            </a:pPr>
            <a:r>
              <a:rPr lang="en-US" dirty="0"/>
              <a:t>who is uninsured, or does not have insurance that covers pregnancy related services</a:t>
            </a:r>
          </a:p>
          <a:p>
            <a:pPr lvl="1">
              <a:buFont typeface="Century Gothic" panose="020B0502020202020204" pitchFamily="34" charset="0"/>
              <a:buChar char="►"/>
            </a:pPr>
            <a:r>
              <a:rPr lang="en-US" dirty="0"/>
              <a:t>who does not have access to employer insurance or affordable private insurance</a:t>
            </a:r>
          </a:p>
          <a:p>
            <a:pPr lvl="1">
              <a:buFont typeface="Century Gothic" panose="020B0502020202020204" pitchFamily="34" charset="0"/>
              <a:buChar char="►"/>
            </a:pPr>
            <a:r>
              <a:rPr lang="en-US" dirty="0"/>
              <a:t>who is not eligible for any other MO HealthNet program</a:t>
            </a:r>
          </a:p>
          <a:p>
            <a:pPr lvl="1">
              <a:buFont typeface="Century Gothic" panose="020B0502020202020204" pitchFamily="34" charset="0"/>
              <a:buChar char="►"/>
            </a:pPr>
            <a:r>
              <a:rPr lang="en-US" dirty="0"/>
              <a:t>whose MAGI family income for household size (including the unborn child) does not exceed program income limits</a:t>
            </a:r>
          </a:p>
          <a:p>
            <a:pPr lvl="2">
              <a:buFont typeface="Century Gothic" panose="020B0502020202020204" pitchFamily="34" charset="0"/>
              <a:buChar char="►"/>
            </a:pPr>
            <a:r>
              <a:rPr lang="en-US" dirty="0"/>
              <a:t>Income below 300% FPL</a:t>
            </a:r>
          </a:p>
          <a:p>
            <a:pPr lvl="1">
              <a:buFont typeface="Century Gothic" panose="020B0502020202020204" pitchFamily="34" charset="0"/>
              <a:buChar char="►"/>
            </a:pPr>
            <a:endParaRPr lang="en-US" dirty="0"/>
          </a:p>
          <a:p>
            <a:pPr marL="9144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21271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364B16-ED75-4060-92DA-AD8C80674A89}"/>
              </a:ext>
            </a:extLst>
          </p:cNvPr>
          <p:cNvSpPr>
            <a:spLocks noGrp="1"/>
          </p:cNvSpPr>
          <p:nvPr/>
        </p:nvSpPr>
        <p:spPr>
          <a:xfrm>
            <a:off x="794850" y="990600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dirty="0"/>
              <a:t>Coverage for SMHB Women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A47A33-B559-454A-BE04-AEDBBE13FD6F}"/>
              </a:ext>
            </a:extLst>
          </p:cNvPr>
          <p:cNvSpPr>
            <a:spLocks noGrp="1"/>
          </p:cNvSpPr>
          <p:nvPr/>
        </p:nvSpPr>
        <p:spPr>
          <a:xfrm>
            <a:off x="794850" y="2566390"/>
            <a:ext cx="7554300" cy="33010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r>
              <a:rPr lang="en-US" sz="2100" dirty="0">
                <a:cs typeface="Arial" panose="020B0604020202020204" pitchFamily="34" charset="0"/>
              </a:rPr>
              <a:t>Show Me Healthy Babies (SMHB) </a:t>
            </a:r>
          </a:p>
          <a:p>
            <a:pPr lvl="1"/>
            <a:r>
              <a:rPr lang="en-US" sz="2000" dirty="0">
                <a:cs typeface="Arial" panose="020B0604020202020204" pitchFamily="34" charset="0"/>
              </a:rPr>
              <a:t>Provides healthcare coverage for the unborn child and their mother. </a:t>
            </a:r>
            <a:r>
              <a:rPr lang="en-US" dirty="0">
                <a:cs typeface="Arial" panose="020B0604020202020204" pitchFamily="34" charset="0"/>
              </a:rPr>
              <a:t>The mother </a:t>
            </a:r>
            <a:r>
              <a:rPr lang="en-US" b="1" dirty="0">
                <a:cs typeface="Arial" panose="020B0604020202020204" pitchFamily="34" charset="0"/>
              </a:rPr>
              <a:t>may</a:t>
            </a:r>
            <a:r>
              <a:rPr lang="en-US" dirty="0">
                <a:cs typeface="Arial" panose="020B0604020202020204" pitchFamily="34" charset="0"/>
              </a:rPr>
              <a:t> be eligible for sixty-day postpartum coverage. </a:t>
            </a:r>
            <a:r>
              <a:rPr lang="en-US" sz="2000" dirty="0">
                <a:cs typeface="Arial" panose="020B0604020202020204" pitchFamily="34" charset="0"/>
              </a:rPr>
              <a:t>  </a:t>
            </a:r>
          </a:p>
          <a:p>
            <a:pPr lvl="1"/>
            <a:r>
              <a:rPr lang="en-US" sz="2000" dirty="0">
                <a:cs typeface="Arial" panose="020B0604020202020204" pitchFamily="34" charset="0"/>
              </a:rPr>
              <a:t>Family income cannot exceed 300% of the federal poverty level for their household size. </a:t>
            </a:r>
          </a:p>
          <a:p>
            <a:pPr lvl="1"/>
            <a:r>
              <a:rPr lang="en-US" sz="2000" dirty="0">
                <a:cs typeface="Arial" panose="020B0604020202020204" pitchFamily="34" charset="0"/>
              </a:rPr>
              <a:t>Once eligible, the coverage continues despite increases in income. </a:t>
            </a:r>
          </a:p>
        </p:txBody>
      </p:sp>
    </p:spTree>
    <p:extLst>
      <p:ext uri="{BB962C8B-B14F-4D97-AF65-F5344CB8AC3E}">
        <p14:creationId xmlns:p14="http://schemas.microsoft.com/office/powerpoint/2010/main" val="38667249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B0F1F-A7C9-468C-99E2-F5DE8D285233}"/>
              </a:ext>
            </a:extLst>
          </p:cNvPr>
          <p:cNvSpPr>
            <a:spLocks noGrp="1"/>
          </p:cNvSpPr>
          <p:nvPr/>
        </p:nvSpPr>
        <p:spPr>
          <a:xfrm>
            <a:off x="723900" y="685800"/>
            <a:ext cx="7391400" cy="99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3600" dirty="0"/>
              <a:t>Newborn Coverage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BB4054-797D-4F6F-B0D3-8BD2F0407DED}"/>
              </a:ext>
            </a:extLst>
          </p:cNvPr>
          <p:cNvSpPr>
            <a:spLocks noGrp="1"/>
          </p:cNvSpPr>
          <p:nvPr/>
        </p:nvSpPr>
        <p:spPr>
          <a:xfrm>
            <a:off x="800100" y="1600200"/>
            <a:ext cx="7620000" cy="45720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indent="0">
              <a:buNone/>
            </a:pPr>
            <a:r>
              <a:rPr lang="en-US" dirty="0"/>
              <a:t>When a woman who is receiving MO HealthNet for Pregnant Women gives birth, the child is automatically enrolled in Newborn coverage for the first year of their life. </a:t>
            </a:r>
          </a:p>
          <a:p>
            <a:pPr marL="0" indent="0">
              <a:buNone/>
            </a:pPr>
            <a:r>
              <a:rPr lang="en-US" dirty="0"/>
              <a:t>Babies who are born to mothers on other Title XIX MO HealthNet programs are also entitled to automatic newborn coverage for the first year. </a:t>
            </a:r>
          </a:p>
          <a:p>
            <a:pPr marL="0" indent="0">
              <a:buNone/>
            </a:pPr>
            <a:r>
              <a:rPr lang="en-US" dirty="0"/>
              <a:t>This includes, but is not limited to, some mothers that are covered by: </a:t>
            </a:r>
          </a:p>
          <a:p>
            <a:r>
              <a:rPr lang="en-US" dirty="0"/>
              <a:t>MO HealthNet for the Aged, Blind and Disabled Programs</a:t>
            </a:r>
          </a:p>
          <a:p>
            <a:r>
              <a:rPr lang="en-US" dirty="0"/>
              <a:t>MO HealthNet for individuals in foster care</a:t>
            </a:r>
          </a:p>
          <a:p>
            <a:r>
              <a:rPr lang="en-US" dirty="0"/>
              <a:t>MO HealthNet for individuals in Division of Youth Services care</a:t>
            </a:r>
          </a:p>
          <a:p>
            <a:r>
              <a:rPr lang="en-US" dirty="0"/>
              <a:t>MO HealthNet for individuals in Department of Mental Health care</a:t>
            </a:r>
          </a:p>
          <a:p>
            <a:r>
              <a:rPr lang="en-US" dirty="0"/>
              <a:t>See </a:t>
            </a:r>
            <a:r>
              <a:rPr lang="en-US" dirty="0">
                <a:hlinkClick r:id="rId2"/>
              </a:rPr>
              <a:t>Appendix H </a:t>
            </a:r>
            <a:r>
              <a:rPr lang="en-US" dirty="0"/>
              <a:t>for qualifying Title XIX programs </a:t>
            </a:r>
          </a:p>
        </p:txBody>
      </p:sp>
    </p:spTree>
    <p:extLst>
      <p:ext uri="{BB962C8B-B14F-4D97-AF65-F5344CB8AC3E}">
        <p14:creationId xmlns:p14="http://schemas.microsoft.com/office/powerpoint/2010/main" val="35102293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E47C30-4BF8-4508-BBE1-82D5F1CB6004}"/>
              </a:ext>
            </a:extLst>
          </p:cNvPr>
          <p:cNvSpPr>
            <a:spLocks noGrp="1"/>
          </p:cNvSpPr>
          <p:nvPr/>
        </p:nvSpPr>
        <p:spPr>
          <a:xfrm>
            <a:off x="748665" y="514350"/>
            <a:ext cx="7391400" cy="99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0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4000" dirty="0"/>
              <a:t>Coverage for a </a:t>
            </a:r>
            <a:br>
              <a:rPr lang="en-US" sz="4000" dirty="0"/>
            </a:br>
            <a:r>
              <a:rPr lang="en-US" sz="4000" dirty="0"/>
              <a:t>Child after Birth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6B4862-2003-4C58-A5F5-59FD019760D8}"/>
              </a:ext>
            </a:extLst>
          </p:cNvPr>
          <p:cNvSpPr>
            <a:spLocks noGrp="1"/>
          </p:cNvSpPr>
          <p:nvPr/>
        </p:nvSpPr>
        <p:spPr>
          <a:xfrm>
            <a:off x="775335" y="1771650"/>
            <a:ext cx="7620000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indent="0">
              <a:buNone/>
            </a:pPr>
            <a:r>
              <a:rPr lang="en-US" dirty="0"/>
              <a:t>When a child is born to a mother who is receiving MO HealthNet from a program </a:t>
            </a:r>
            <a:r>
              <a:rPr lang="en-US" b="1" dirty="0"/>
              <a:t>that is not Title XIX</a:t>
            </a:r>
            <a:r>
              <a:rPr lang="en-US" dirty="0"/>
              <a:t>, the child may still be eligible for MO HealthNet. </a:t>
            </a:r>
          </a:p>
          <a:p>
            <a:r>
              <a:rPr lang="en-US" dirty="0"/>
              <a:t>Children whose mothers had </a:t>
            </a:r>
            <a:r>
              <a:rPr lang="en-US" b="1" dirty="0"/>
              <a:t>SMHB due to excessive income </a:t>
            </a:r>
            <a:r>
              <a:rPr lang="en-US" dirty="0"/>
              <a:t>will receive Show Me Healthy Babies Newborn coverage for the first year.</a:t>
            </a:r>
          </a:p>
          <a:p>
            <a:r>
              <a:rPr lang="en-US" dirty="0"/>
              <a:t>Children whose mothers had </a:t>
            </a:r>
            <a:r>
              <a:rPr lang="en-US" b="1" dirty="0"/>
              <a:t>SMHB due to citizenship </a:t>
            </a:r>
            <a:r>
              <a:rPr lang="en-US" dirty="0"/>
              <a:t>will be placed on the Family MO HealthNet program based on their household income. If they qualify at a CHIP premium level, their premium will be waived for the first year.</a:t>
            </a:r>
          </a:p>
          <a:p>
            <a:r>
              <a:rPr lang="en-US" dirty="0"/>
              <a:t>Children whose mothers were on another MO HealthNet program (such as Blind Pension or CHIP) can be added to an active MAGI case, or would require a new MAGI application if there is not already an active MAGI case. </a:t>
            </a:r>
          </a:p>
        </p:txBody>
      </p:sp>
    </p:spTree>
    <p:extLst>
      <p:ext uri="{BB962C8B-B14F-4D97-AF65-F5344CB8AC3E}">
        <p14:creationId xmlns:p14="http://schemas.microsoft.com/office/powerpoint/2010/main" val="1981274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MHABD &amp; Related Programs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>
              <a:buFont typeface="Wingdings" panose="05000000000000000000" pitchFamily="2" charset="2"/>
              <a:buChar char="Ø"/>
            </a:pPr>
            <a:r>
              <a:rPr lang="en-US" sz="1900" b="1" dirty="0"/>
              <a:t>Missouri’s Children with Developmental Disabilities (MOCDD) Waiver Program- </a:t>
            </a:r>
            <a:r>
              <a:rPr lang="en-US" sz="1700" dirty="0"/>
              <a:t>The purpose of this waiver is to enable children with developmental disabilities to remain with their families rather than enter an institution, group home, or other out of home care.</a:t>
            </a:r>
          </a:p>
          <a:p>
            <a:pPr lvl="2"/>
            <a:r>
              <a:rPr lang="en-US" sz="1500" dirty="0"/>
              <a:t>Under age 18;</a:t>
            </a:r>
          </a:p>
          <a:p>
            <a:pPr lvl="2"/>
            <a:r>
              <a:rPr lang="en-US" sz="1500" dirty="0"/>
              <a:t>Live with their parents/family;</a:t>
            </a:r>
          </a:p>
          <a:p>
            <a:pPr lvl="2"/>
            <a:r>
              <a:rPr lang="en-US" sz="1500" dirty="0"/>
              <a:t>Determined by the Department of Mental Health (DMH) to</a:t>
            </a:r>
          </a:p>
          <a:p>
            <a:pPr lvl="3"/>
            <a:r>
              <a:rPr lang="en-US" sz="1500" dirty="0"/>
              <a:t>Need an ICF/MR level of care; and</a:t>
            </a:r>
          </a:p>
          <a:p>
            <a:pPr lvl="3"/>
            <a:r>
              <a:rPr lang="en-US" sz="1500" dirty="0"/>
              <a:t>Be authorized to receive MOCDD Waiver Services;</a:t>
            </a:r>
          </a:p>
          <a:p>
            <a:pPr lvl="2"/>
            <a:r>
              <a:rPr lang="en-US" sz="1500" dirty="0"/>
              <a:t>Have monthly income at or below the HCB Maximum see </a:t>
            </a:r>
            <a:r>
              <a:rPr lang="en-US" sz="1500" b="1" dirty="0">
                <a:hlinkClick r:id="rId2"/>
              </a:rPr>
              <a:t>Appendix E</a:t>
            </a:r>
            <a:r>
              <a:rPr lang="en-US" sz="1500" dirty="0"/>
              <a:t>;</a:t>
            </a:r>
          </a:p>
          <a:p>
            <a:pPr lvl="2"/>
            <a:r>
              <a:rPr lang="en-US" sz="1500" dirty="0"/>
              <a:t>Meet the available resource limit; and</a:t>
            </a:r>
          </a:p>
          <a:p>
            <a:pPr lvl="2"/>
            <a:r>
              <a:rPr lang="en-US" sz="1500" dirty="0"/>
              <a:t>Not otherwise eligible for MO </a:t>
            </a:r>
            <a:r>
              <a:rPr lang="en-US" sz="1500" dirty="0" err="1"/>
              <a:t>HealthNet</a:t>
            </a:r>
            <a:r>
              <a:rPr lang="en-US" sz="1500" dirty="0"/>
              <a:t> without a spenddown.</a:t>
            </a:r>
          </a:p>
          <a:p>
            <a:pPr lvl="2">
              <a:buFont typeface="Wingdings" panose="05000000000000000000" pitchFamily="2" charset="2"/>
              <a:buChar char="Ø"/>
            </a:pPr>
            <a:endParaRPr lang="en-US" sz="14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649711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B79130-F87E-46DC-AB00-5603FF4B3766}"/>
              </a:ext>
            </a:extLst>
          </p:cNvPr>
          <p:cNvSpPr txBox="1">
            <a:spLocks/>
          </p:cNvSpPr>
          <p:nvPr/>
        </p:nvSpPr>
        <p:spPr>
          <a:xfrm>
            <a:off x="484710" y="2402237"/>
            <a:ext cx="7892124" cy="1890793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dirty="0"/>
              <a:t>Any Questions about MAGI </a:t>
            </a:r>
            <a:r>
              <a:rPr lang="en-US" dirty="0" err="1"/>
              <a:t>progams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24829576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F349E-D185-43CD-8C3D-FE917C30A1C7}"/>
              </a:ext>
            </a:extLst>
          </p:cNvPr>
          <p:cNvSpPr txBox="1">
            <a:spLocks/>
          </p:cNvSpPr>
          <p:nvPr/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/>
              <a:t>How to Apply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1CE5D8-D2D5-4FF4-A5C1-A25877428F94}"/>
              </a:ext>
            </a:extLst>
          </p:cNvPr>
          <p:cNvSpPr txBox="1">
            <a:spLocks/>
          </p:cNvSpPr>
          <p:nvPr/>
        </p:nvSpPr>
        <p:spPr>
          <a:xfrm>
            <a:off x="698882" y="1272578"/>
            <a:ext cx="7835518" cy="2004022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endParaRPr lang="en-US" sz="1200"/>
          </a:p>
          <a:p>
            <a:pPr lvl="1"/>
            <a:r>
              <a:rPr lang="en-US" sz="1400"/>
              <a:t>Customer Portal through MEDES – </a:t>
            </a:r>
            <a:r>
              <a:rPr lang="en-US" sz="1400">
                <a:hlinkClick r:id="rId2"/>
              </a:rPr>
              <a:t>https://mydss.mo.gov/healthcare/apply</a:t>
            </a:r>
            <a:r>
              <a:rPr lang="en-US" sz="1400"/>
              <a:t> </a:t>
            </a:r>
          </a:p>
          <a:p>
            <a:pPr lvl="1"/>
            <a:r>
              <a:rPr lang="en-US" sz="1400"/>
              <a:t>Phone Application -1-855-373-9994</a:t>
            </a:r>
          </a:p>
          <a:p>
            <a:pPr lvl="1"/>
            <a:r>
              <a:rPr lang="en-US" sz="1400"/>
              <a:t>Stream-lined Paper Application: </a:t>
            </a:r>
            <a:r>
              <a:rPr lang="en-US" sz="1400">
                <a:hlinkClick r:id="rId3"/>
              </a:rPr>
              <a:t>https://dssmanuals.mo.gov/wp-content/uploads/2020/09/im-1ssl.pdf</a:t>
            </a:r>
            <a:r>
              <a:rPr lang="en-US" sz="1400"/>
              <a:t> </a:t>
            </a:r>
          </a:p>
          <a:p>
            <a:endParaRPr lang="en-US" sz="1400"/>
          </a:p>
          <a:p>
            <a:pPr marL="0" indent="0">
              <a:buFont typeface="Wingdings 3" charset="2"/>
              <a:buNone/>
            </a:pPr>
            <a:endParaRPr lang="en-US" sz="12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038990F-EC8B-4E35-98C4-0DFFD5ED4FE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0999" y="3286812"/>
            <a:ext cx="8277419" cy="2885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162703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Application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8436" y="1600200"/>
            <a:ext cx="6711654" cy="4195481"/>
          </a:xfrm>
        </p:spPr>
        <p:txBody>
          <a:bodyPr>
            <a:normAutofit/>
          </a:bodyPr>
          <a:lstStyle/>
          <a:p>
            <a:r>
              <a:rPr lang="en-US" dirty="0"/>
              <a:t>Clients will receive written notice if more information is needed to make an eligibility determination with 10 days to provide that information. </a:t>
            </a:r>
          </a:p>
          <a:p>
            <a:r>
              <a:rPr lang="en-US" dirty="0"/>
              <a:t>If approved, clients will received written notice of their program coverage and begin date. </a:t>
            </a:r>
          </a:p>
          <a:p>
            <a:pPr lvl="1"/>
            <a:r>
              <a:rPr lang="en-US" dirty="0"/>
              <a:t>An annual reinvestigation form will be mailed to the client every 12 months to be returned and reviewed for continued eligibility. </a:t>
            </a:r>
          </a:p>
          <a:p>
            <a:r>
              <a:rPr lang="en-US" dirty="0"/>
              <a:t>If denied, clients will received written notice of the rejection reasons and hearing rights. 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70911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299882"/>
          </a:xfrm>
        </p:spPr>
        <p:txBody>
          <a:bodyPr/>
          <a:lstStyle/>
          <a:p>
            <a:pPr algn="ctr"/>
            <a:r>
              <a:rPr lang="en-US" dirty="0"/>
              <a:t>Application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780478"/>
            <a:ext cx="6711654" cy="4195481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MHABD applications based on PTD criteria have a 90 day processing timeframe, but the length of time varies depending upon the amount of information needed and received from the person who is applying and their medical provider(s).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9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If a participant has not been treated by a medical provider, MRT will schedule an appointment for the applicant, and he/she will receive a letter notifying them of the date, time and place of the appointment.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66720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299882"/>
          </a:xfrm>
        </p:spPr>
        <p:txBody>
          <a:bodyPr>
            <a:noAutofit/>
          </a:bodyPr>
          <a:lstStyle/>
          <a:p>
            <a:pPr algn="ctr"/>
            <a:r>
              <a:rPr lang="en-US" sz="3600" dirty="0"/>
              <a:t>Application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700" y="1600200"/>
            <a:ext cx="7859100" cy="46482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 Medical Review Team (MRT) consists of medical physicians and administrative staff.  MRT assesses an individual’s medical condition by reviewing their medical records. The following information is required:</a:t>
            </a:r>
          </a:p>
          <a:p>
            <a:pPr marL="0" indent="0">
              <a:buNone/>
            </a:pPr>
            <a:endParaRPr lang="en-US" sz="1100" dirty="0"/>
          </a:p>
          <a:p>
            <a:r>
              <a:rPr lang="en-US" dirty="0"/>
              <a:t>A medical release form which allows MRT to request medical records.</a:t>
            </a:r>
          </a:p>
          <a:p>
            <a:r>
              <a:rPr lang="en-US" dirty="0"/>
              <a:t>A disability questionnaire which helps MRT to know which medical records to request.</a:t>
            </a:r>
          </a:p>
          <a:p>
            <a:r>
              <a:rPr lang="en-US" dirty="0"/>
              <a:t>A list of doctors an applicant has seen for treatment.</a:t>
            </a:r>
          </a:p>
          <a:p>
            <a:r>
              <a:rPr lang="en-US" dirty="0"/>
              <a:t>Social Information Summary.</a:t>
            </a:r>
          </a:p>
          <a:p>
            <a:pPr marL="0" indent="0">
              <a:buNone/>
            </a:pPr>
            <a:endParaRPr lang="en-US" sz="1100" dirty="0"/>
          </a:p>
          <a:p>
            <a:pPr marL="0" indent="0">
              <a:buNone/>
            </a:pPr>
            <a:r>
              <a:rPr lang="en-US" dirty="0"/>
              <a:t>A packet containing these forms is sent to applicants that are not already receiving SSD/SSI.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83143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Application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700" y="1600201"/>
            <a:ext cx="6711654" cy="46482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Verifications needed to speed up the application process (if applicable): 	</a:t>
            </a:r>
          </a:p>
          <a:p>
            <a:r>
              <a:rPr lang="en-US" dirty="0"/>
              <a:t>Current copy of all bank account statements. (Prior quarter requests will need the prior 3 months)</a:t>
            </a:r>
          </a:p>
          <a:p>
            <a:r>
              <a:rPr lang="en-US" dirty="0"/>
              <a:t>Paystubs or income statements for current month. (Prior quarter requests will need the prior 3 months)</a:t>
            </a:r>
          </a:p>
          <a:p>
            <a:r>
              <a:rPr lang="en-US" dirty="0"/>
              <a:t>Life Insurance/ Prepaid Burial Plan policy </a:t>
            </a:r>
          </a:p>
          <a:p>
            <a:r>
              <a:rPr lang="en-US" dirty="0"/>
              <a:t>Trust or Annuity Policy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37107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l"/>
            <a:r>
              <a:rPr lang="en-US" b="0" i="0" dirty="0">
                <a:solidFill>
                  <a:srgbClr val="444444"/>
                </a:solidFill>
                <a:effectLst/>
                <a:latin typeface="Francois One"/>
              </a:rPr>
              <a:t>MO HealthNet for the Aged, Blind and Disabled (MHABD) Policy Manuals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426CA7"/>
                </a:solidFill>
                <a:effectLst/>
                <a:latin typeface="Tahoma" panose="020B0604030504040204" pitchFamily="34" charset="0"/>
                <a:hlinkClick r:id="rId2"/>
              </a:rPr>
              <a:t>MO HealthNet for the Aged, Blind and Disabled (MHABD) Programs</a:t>
            </a:r>
            <a:endParaRPr lang="en-US" b="0" i="0" dirty="0">
              <a:solidFill>
                <a:srgbClr val="333333"/>
              </a:solidFill>
              <a:effectLst/>
              <a:latin typeface="Tahoma" panose="020B060403050404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426CA7"/>
                </a:solidFill>
                <a:effectLst/>
                <a:latin typeface="Tahoma" panose="020B0604030504040204" pitchFamily="34" charset="0"/>
                <a:hlinkClick r:id="rId3"/>
              </a:rPr>
              <a:t>Blind Pension (0500.000.00)</a:t>
            </a:r>
            <a:endParaRPr lang="en-US" b="0" i="0" dirty="0">
              <a:solidFill>
                <a:srgbClr val="333333"/>
              </a:solidFill>
              <a:effectLst/>
              <a:latin typeface="Tahoma" panose="020B060403050404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426CA7"/>
                </a:solidFill>
                <a:effectLst/>
                <a:latin typeface="Tahoma" panose="020B0604030504040204" pitchFamily="34" charset="0"/>
                <a:hlinkClick r:id="rId4"/>
              </a:rPr>
              <a:t>December 1973 Eligibility Requirements (1000.000.00)</a:t>
            </a:r>
            <a:endParaRPr lang="en-US" b="0" i="0" dirty="0">
              <a:solidFill>
                <a:srgbClr val="333333"/>
              </a:solidFill>
              <a:effectLst/>
              <a:latin typeface="Tahoma" panose="020B060403050404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426CA7"/>
                </a:solidFill>
                <a:effectLst/>
                <a:latin typeface="Tahoma" panose="020B0604030504040204" pitchFamily="34" charset="0"/>
                <a:hlinkClick r:id="rId5"/>
              </a:rPr>
              <a:t>MO HealthNet for the Aged, Blind, and Disabled (MHABD) (0800.000.00)</a:t>
            </a:r>
            <a:endParaRPr lang="en-US" b="0" i="0" dirty="0">
              <a:solidFill>
                <a:srgbClr val="333333"/>
              </a:solidFill>
              <a:effectLst/>
              <a:latin typeface="Tahoma" panose="020B060403050404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426CA7"/>
                </a:solidFill>
                <a:effectLst/>
                <a:latin typeface="Tahoma" panose="020B0604030504040204" pitchFamily="34" charset="0"/>
                <a:hlinkClick r:id="rId6"/>
              </a:rPr>
              <a:t>Supplemental Aid to the Blind (0400.000.00)</a:t>
            </a:r>
            <a:endParaRPr lang="en-US" b="0" i="0" dirty="0">
              <a:solidFill>
                <a:srgbClr val="333333"/>
              </a:solidFill>
              <a:effectLst/>
              <a:latin typeface="Tahoma" panose="020B060403050404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426CA7"/>
                </a:solidFill>
                <a:effectLst/>
                <a:latin typeface="Tahoma" panose="020B0604030504040204" pitchFamily="34" charset="0"/>
                <a:hlinkClick r:id="rId7"/>
              </a:rPr>
              <a:t>Supplemental Nursing Care (0600.000.00)</a:t>
            </a:r>
            <a:endParaRPr lang="en-US" b="0" i="0" dirty="0">
              <a:solidFill>
                <a:srgbClr val="333333"/>
              </a:solidFill>
              <a:effectLst/>
              <a:latin typeface="Tahoma" panose="020B060403050404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426CA7"/>
                </a:solidFill>
                <a:effectLst/>
                <a:latin typeface="Tahoma" panose="020B0604030504040204" pitchFamily="34" charset="0"/>
                <a:hlinkClick r:id="rId8"/>
              </a:rPr>
              <a:t>Supplemental Payments (0700.000.00)</a:t>
            </a:r>
            <a:endParaRPr lang="en-US" b="1" i="0" u="none" strike="noStrike" dirty="0">
              <a:solidFill>
                <a:srgbClr val="426CA7"/>
              </a:solidFill>
              <a:effectLst/>
              <a:latin typeface="Tahoma" panose="020B060403050404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33333"/>
                </a:solidFill>
                <a:effectLst/>
                <a:latin typeface="Tahoma" panose="020B0604030504040204" pitchFamily="34" charset="0"/>
              </a:rPr>
              <a:t>MAGI Policy Manuals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426CA7"/>
                </a:solidFill>
                <a:effectLst/>
                <a:latin typeface="Tahoma" panose="020B0604030504040204" pitchFamily="34" charset="0"/>
                <a:hlinkClick r:id="rId9"/>
              </a:rPr>
              <a:t>Family MO HealthNet (MAGI) (1800.000.00)</a:t>
            </a:r>
            <a:endParaRPr lang="en-US" b="0" i="0" dirty="0">
              <a:solidFill>
                <a:srgbClr val="333333"/>
              </a:solidFill>
              <a:effectLst/>
              <a:latin typeface="Tahoma" panose="020B0604030504040204" pitchFamily="34" charset="0"/>
            </a:endParaRPr>
          </a:p>
          <a:p>
            <a:r>
              <a:rPr lang="en-US" dirty="0">
                <a:hlinkClick r:id="rId10"/>
              </a:rPr>
              <a:t>Spend Down </a:t>
            </a:r>
            <a:r>
              <a:rPr lang="en-US" dirty="0" err="1">
                <a:hlinkClick r:id="rId10"/>
              </a:rPr>
              <a:t>Brouchure</a:t>
            </a:r>
            <a:endParaRPr lang="en-US" dirty="0"/>
          </a:p>
          <a:p>
            <a:r>
              <a:rPr lang="en-US" u="sng" dirty="0">
                <a:hlinkClick r:id="rId11"/>
              </a:rPr>
              <a:t>Ticket to Work </a:t>
            </a:r>
            <a:r>
              <a:rPr lang="en-US" u="sng" dirty="0" err="1">
                <a:hlinkClick r:id="rId11"/>
              </a:rPr>
              <a:t>Brouchure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92692872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7F10CF-E896-48DB-9B19-5136690245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Contact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9022DA-D32B-45AF-80AC-253D0C1084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Mallory Arnold</a:t>
            </a:r>
          </a:p>
          <a:p>
            <a:pPr lvl="1"/>
            <a:r>
              <a:rPr lang="en-US" dirty="0"/>
              <a:t>Provider Relations Unit Manager –Family Support Division</a:t>
            </a:r>
          </a:p>
          <a:p>
            <a:pPr lvl="1"/>
            <a:r>
              <a:rPr lang="en-US" dirty="0"/>
              <a:t>Email – </a:t>
            </a:r>
            <a:r>
              <a:rPr lang="en-US" dirty="0">
                <a:hlinkClick r:id="rId2"/>
              </a:rPr>
              <a:t>Mallory.Arnold@dss.mo.gov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Lane Lakey</a:t>
            </a:r>
          </a:p>
          <a:p>
            <a:pPr lvl="1"/>
            <a:r>
              <a:rPr lang="en-US" dirty="0" err="1"/>
              <a:t>MoHealthnet</a:t>
            </a:r>
            <a:r>
              <a:rPr lang="en-US" dirty="0"/>
              <a:t> Program Administrator – Family Support Division</a:t>
            </a:r>
          </a:p>
          <a:p>
            <a:pPr lvl="1"/>
            <a:r>
              <a:rPr lang="en-US" dirty="0"/>
              <a:t>Email – </a:t>
            </a:r>
            <a:r>
              <a:rPr lang="en-US" dirty="0">
                <a:hlinkClick r:id="rId3"/>
              </a:rPr>
              <a:t>Lane.E.Lakey@dss.mo.gov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293144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743200"/>
            <a:ext cx="4572000" cy="1400530"/>
          </a:xfrm>
        </p:spPr>
        <p:txBody>
          <a:bodyPr/>
          <a:lstStyle/>
          <a:p>
            <a:r>
              <a:rPr lang="en-US" sz="5400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345753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MHABD &amp; Related Programs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Ø"/>
            </a:pPr>
            <a:r>
              <a:rPr lang="en-US" b="1" dirty="0"/>
              <a:t>Blind Pension- </a:t>
            </a:r>
            <a:r>
              <a:rPr lang="en-US" sz="1600" dirty="0"/>
              <a:t>Offers monthly cash grant and MHABD coverage to blind persons who do not qualify for Supplemental Aid to the Blind or Social Security Income (SSI) benefits.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1" dirty="0"/>
              <a:t>Supplemental Aid for the Blind- </a:t>
            </a:r>
            <a:r>
              <a:rPr lang="en-US" sz="1600" dirty="0"/>
              <a:t>Offers a monthly cash grant and MHABD coverage to help blind persons meet their basic needs. </a:t>
            </a:r>
            <a:endParaRPr lang="en-US" b="1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1" dirty="0"/>
              <a:t>Vendor (Nursing Home)-</a:t>
            </a:r>
            <a:r>
              <a:rPr lang="en-US" sz="1600" dirty="0"/>
              <a:t> Client </a:t>
            </a:r>
            <a:r>
              <a:rPr lang="en-US" sz="1700" dirty="0"/>
              <a:t>will be responsible for using all of their income towards costs except for a $50 monthly allowance, any health insurance premiums, and any income set aside for a spouse or other dependents. </a:t>
            </a:r>
          </a:p>
        </p:txBody>
      </p:sp>
    </p:spTree>
    <p:extLst>
      <p:ext uri="{BB962C8B-B14F-4D97-AF65-F5344CB8AC3E}">
        <p14:creationId xmlns:p14="http://schemas.microsoft.com/office/powerpoint/2010/main" val="20246260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MHABD &amp; Related Programs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700" y="1752601"/>
            <a:ext cx="7249500" cy="4800600"/>
          </a:xfrm>
        </p:spPr>
        <p:txBody>
          <a:bodyPr>
            <a:normAutofit fontScale="47500" lnSpcReduction="20000"/>
          </a:bodyPr>
          <a:lstStyle/>
          <a:p>
            <a:pPr lvl="1">
              <a:buFont typeface="Wingdings" panose="05000000000000000000" pitchFamily="2" charset="2"/>
              <a:buChar char="Ø"/>
            </a:pPr>
            <a:r>
              <a:rPr lang="en-US" sz="3400" b="1" dirty="0"/>
              <a:t>Home and Community Based Services (HCB)- </a:t>
            </a:r>
            <a:r>
              <a:rPr lang="en-US" sz="3400" dirty="0"/>
              <a:t>These services help clients stay at home and out of a nursing home by providing the in- home services you need. </a:t>
            </a:r>
          </a:p>
          <a:p>
            <a:pPr lvl="2"/>
            <a:r>
              <a:rPr lang="en-US" sz="2900" dirty="0"/>
              <a:t>Be age 65 or older, OR</a:t>
            </a:r>
          </a:p>
          <a:p>
            <a:pPr lvl="2"/>
            <a:r>
              <a:rPr lang="en-US" sz="2900" dirty="0"/>
              <a:t>Be at least age 63 and meet Permanent and Total Disability (PTD) requirements.</a:t>
            </a:r>
          </a:p>
          <a:p>
            <a:pPr lvl="2"/>
            <a:r>
              <a:rPr lang="en-US" sz="2900" dirty="0"/>
              <a:t>Be determined by the Department of Health and Senior Services, Division of Senior and Disability Services (DHSS/DSDS) to:</a:t>
            </a:r>
          </a:p>
          <a:p>
            <a:pPr lvl="3"/>
            <a:r>
              <a:rPr lang="en-US" sz="2900" dirty="0"/>
              <a:t>Need a nursing facility (NF) level of care; AND</a:t>
            </a:r>
          </a:p>
          <a:p>
            <a:pPr lvl="3"/>
            <a:r>
              <a:rPr lang="en-US" sz="2900" dirty="0"/>
              <a:t>Be authorized to receive HCB waiver services.</a:t>
            </a:r>
          </a:p>
          <a:p>
            <a:pPr lvl="2"/>
            <a:r>
              <a:rPr lang="en-US" sz="2900" dirty="0"/>
              <a:t>Have income equal to or less than the </a:t>
            </a:r>
            <a:r>
              <a:rPr lang="en-US" sz="2900" b="1" dirty="0">
                <a:hlinkClick r:id="rId2"/>
              </a:rPr>
              <a:t>HCB income limit</a:t>
            </a:r>
            <a:r>
              <a:rPr lang="en-US" sz="2900" dirty="0"/>
              <a:t>.</a:t>
            </a:r>
          </a:p>
          <a:p>
            <a:pPr lvl="2"/>
            <a:r>
              <a:rPr lang="en-US" sz="2900" dirty="0"/>
              <a:t>Meet the December 1973 eligibility requirements of:</a:t>
            </a:r>
          </a:p>
          <a:p>
            <a:pPr lvl="3"/>
            <a:r>
              <a:rPr lang="en-US" sz="2900" dirty="0"/>
              <a:t>Available Resources</a:t>
            </a:r>
          </a:p>
          <a:p>
            <a:pPr lvl="3"/>
            <a:r>
              <a:rPr lang="en-US" sz="2900" dirty="0"/>
              <a:t>Citizenship</a:t>
            </a:r>
          </a:p>
          <a:p>
            <a:pPr lvl="3"/>
            <a:r>
              <a:rPr lang="en-US" sz="2900" dirty="0"/>
              <a:t>Residency</a:t>
            </a:r>
          </a:p>
          <a:p>
            <a:pPr lvl="3"/>
            <a:r>
              <a:rPr lang="en-US" sz="2900" dirty="0"/>
              <a:t>Social Security Number, and</a:t>
            </a:r>
          </a:p>
          <a:p>
            <a:pPr lvl="3"/>
            <a:r>
              <a:rPr lang="en-US" sz="2900" dirty="0"/>
              <a:t>Transfer of Property</a:t>
            </a:r>
          </a:p>
          <a:p>
            <a:pPr lvl="2">
              <a:buFont typeface="Wingdings" panose="05000000000000000000" pitchFamily="2" charset="2"/>
              <a:buChar char="Ø"/>
            </a:pPr>
            <a:endParaRPr lang="en-US" sz="2600" b="1" dirty="0"/>
          </a:p>
          <a:p>
            <a:pPr marL="0" indent="0">
              <a:buNone/>
            </a:pPr>
            <a:endParaRPr lang="en-US" sz="2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42228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MHABD &amp; Related Programs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1800" b="1" dirty="0"/>
              <a:t>Medicare Savings Programs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1" dirty="0"/>
              <a:t>Qualified Medicare Beneficiary (QMB)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dirty="0"/>
              <a:t>Pays all Medicare premiums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dirty="0"/>
              <a:t>Pays co-insurance and deductibles for Medicare covered services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1" dirty="0"/>
              <a:t>Specified Low Income Medicare Beneficiary (SLMB</a:t>
            </a:r>
            <a:r>
              <a:rPr lang="en-US" dirty="0"/>
              <a:t>)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dirty="0"/>
              <a:t>Pays only the Medicare Part B premium</a:t>
            </a:r>
          </a:p>
        </p:txBody>
      </p:sp>
    </p:spTree>
    <p:extLst>
      <p:ext uri="{BB962C8B-B14F-4D97-AF65-F5344CB8AC3E}">
        <p14:creationId xmlns:p14="http://schemas.microsoft.com/office/powerpoint/2010/main" val="897106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Eligibility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710" y="1676400"/>
            <a:ext cx="6754290" cy="4495800"/>
          </a:xfrm>
        </p:spPr>
        <p:txBody>
          <a:bodyPr>
            <a:normAutofit/>
          </a:bodyPr>
          <a:lstStyle/>
          <a:p>
            <a:pPr lvl="1"/>
            <a:r>
              <a:rPr lang="en-US" sz="2000" dirty="0"/>
              <a:t>Permanently and totally disabled (PTD), or </a:t>
            </a:r>
          </a:p>
          <a:p>
            <a:pPr lvl="1"/>
            <a:r>
              <a:rPr lang="en-US" sz="2000" dirty="0"/>
              <a:t>65 years of age or older, or</a:t>
            </a:r>
          </a:p>
          <a:p>
            <a:pPr lvl="1"/>
            <a:r>
              <a:rPr lang="en-US" sz="2000" dirty="0"/>
              <a:t>18 years of age or older and is determined by law to be blind (vision less than 5/200)</a:t>
            </a:r>
          </a:p>
          <a:p>
            <a:pPr marL="0" indent="0">
              <a:buNone/>
            </a:pPr>
            <a:r>
              <a:rPr lang="en-US" sz="2400" b="1" dirty="0"/>
              <a:t>AND</a:t>
            </a:r>
          </a:p>
          <a:p>
            <a:pPr lvl="1"/>
            <a:r>
              <a:rPr lang="en-US" sz="2000" dirty="0"/>
              <a:t>Lives in Missouri and intends to remain </a:t>
            </a:r>
          </a:p>
          <a:p>
            <a:pPr lvl="1"/>
            <a:r>
              <a:rPr lang="en-US" sz="2000" dirty="0"/>
              <a:t>United States citizen or an eligible qualified non-citizen</a:t>
            </a:r>
          </a:p>
          <a:p>
            <a:pPr marL="457200" lvl="1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690196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Eligibility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8916" y="1600200"/>
            <a:ext cx="7827884" cy="419548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u="sng" dirty="0"/>
              <a:t>Resource limits:</a:t>
            </a:r>
          </a:p>
          <a:p>
            <a:pPr marL="0" indent="0">
              <a:buNone/>
            </a:pPr>
            <a:r>
              <a:rPr lang="en-US" dirty="0"/>
              <a:t>Some resources are exempt such as the home they are living in, one car per family, and certain business property used to earn income. </a:t>
            </a:r>
          </a:p>
          <a:p>
            <a:pPr lvl="1"/>
            <a:r>
              <a:rPr lang="en-US" dirty="0"/>
              <a:t>if aged or disabled</a:t>
            </a:r>
          </a:p>
          <a:p>
            <a:pPr marL="0" indent="0">
              <a:buNone/>
            </a:pPr>
            <a:r>
              <a:rPr lang="en-US" dirty="0"/>
              <a:t>		$5,035 if single, or </a:t>
            </a:r>
          </a:p>
          <a:p>
            <a:pPr marL="0" indent="0">
              <a:buNone/>
            </a:pPr>
            <a:r>
              <a:rPr lang="en-US" dirty="0"/>
              <a:t>		$10,070 if married and living with spouse</a:t>
            </a:r>
          </a:p>
          <a:p>
            <a:pPr lvl="1"/>
            <a:r>
              <a:rPr lang="en-US" dirty="0"/>
              <a:t>if blind  (Supplemental Aid to the Blind)</a:t>
            </a:r>
          </a:p>
          <a:p>
            <a:pPr marL="0" indent="0">
              <a:buNone/>
            </a:pPr>
            <a:r>
              <a:rPr lang="en-US" dirty="0"/>
              <a:t>		$5,035 if single, or</a:t>
            </a:r>
          </a:p>
          <a:p>
            <a:pPr marL="0" indent="0">
              <a:buNone/>
            </a:pPr>
            <a:r>
              <a:rPr lang="en-US" dirty="0"/>
              <a:t>		$10,070 if married and living with spouse</a:t>
            </a:r>
          </a:p>
          <a:p>
            <a:pPr lvl="1"/>
            <a:r>
              <a:rPr lang="en-US" dirty="0"/>
              <a:t>if blind  (Blind Pension)</a:t>
            </a:r>
          </a:p>
          <a:p>
            <a:pPr marL="0" indent="0">
              <a:buNone/>
            </a:pPr>
            <a:r>
              <a:rPr lang="en-US" dirty="0"/>
              <a:t>		$29,999.99</a:t>
            </a:r>
          </a:p>
        </p:txBody>
      </p:sp>
    </p:spTree>
    <p:extLst>
      <p:ext uri="{BB962C8B-B14F-4D97-AF65-F5344CB8AC3E}">
        <p14:creationId xmlns:p14="http://schemas.microsoft.com/office/powerpoint/2010/main" val="25165958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071282"/>
          </a:xfrm>
        </p:spPr>
        <p:txBody>
          <a:bodyPr/>
          <a:lstStyle/>
          <a:p>
            <a:pPr algn="ctr"/>
            <a:r>
              <a:rPr lang="en-US" dirty="0"/>
              <a:t>Eligibility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76400"/>
            <a:ext cx="7401900" cy="41954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/>
              <a:t>Income Limits:</a:t>
            </a:r>
          </a:p>
          <a:p>
            <a:r>
              <a:rPr lang="en-US" dirty="0"/>
              <a:t>Current non-spend down maximums for aged and disabled individuals</a:t>
            </a:r>
          </a:p>
          <a:p>
            <a:pPr lvl="1"/>
            <a:r>
              <a:rPr lang="en-US" dirty="0"/>
              <a:t>Single		$963 monthly</a:t>
            </a:r>
          </a:p>
          <a:p>
            <a:pPr lvl="1"/>
            <a:r>
              <a:rPr lang="en-US" dirty="0"/>
              <a:t>Couple		$1,297 monthly</a:t>
            </a:r>
          </a:p>
          <a:p>
            <a:r>
              <a:rPr lang="en-US" dirty="0"/>
              <a:t>Current non-spend down maximums for blind individuals</a:t>
            </a:r>
          </a:p>
          <a:p>
            <a:pPr lvl="1"/>
            <a:r>
              <a:rPr lang="en-US" dirty="0"/>
              <a:t>Single		$1,133 monthly</a:t>
            </a:r>
          </a:p>
          <a:p>
            <a:pPr lvl="1"/>
            <a:r>
              <a:rPr lang="en-US" dirty="0"/>
              <a:t>Couple 		$1,526 monthly</a:t>
            </a:r>
          </a:p>
        </p:txBody>
      </p:sp>
    </p:spTree>
    <p:extLst>
      <p:ext uri="{BB962C8B-B14F-4D97-AF65-F5344CB8AC3E}">
        <p14:creationId xmlns:p14="http://schemas.microsoft.com/office/powerpoint/2010/main" val="14000613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2699</Words>
  <Application>Microsoft Office PowerPoint</Application>
  <PresentationFormat>On-screen Show (4:3)</PresentationFormat>
  <Paragraphs>254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7" baseType="lpstr">
      <vt:lpstr>Arial</vt:lpstr>
      <vt:lpstr>Calibri</vt:lpstr>
      <vt:lpstr>Calibri Light</vt:lpstr>
      <vt:lpstr>Century Gothic</vt:lpstr>
      <vt:lpstr>Francois One</vt:lpstr>
      <vt:lpstr>Tahoma</vt:lpstr>
      <vt:lpstr>Wingdings</vt:lpstr>
      <vt:lpstr>Wingdings 3</vt:lpstr>
      <vt:lpstr>Office Theme</vt:lpstr>
      <vt:lpstr>PowerPoint Presentation</vt:lpstr>
      <vt:lpstr>MHABD &amp; Related Programs</vt:lpstr>
      <vt:lpstr>MHABD &amp; Related Programs</vt:lpstr>
      <vt:lpstr>MHABD &amp; Related Programs</vt:lpstr>
      <vt:lpstr>MHABD &amp; Related Programs</vt:lpstr>
      <vt:lpstr>MHABD &amp; Related Programs</vt:lpstr>
      <vt:lpstr>Eligibility</vt:lpstr>
      <vt:lpstr>Eligibility</vt:lpstr>
      <vt:lpstr>Eligibility</vt:lpstr>
      <vt:lpstr>Eligibility Based on PTD Criteria</vt:lpstr>
      <vt:lpstr>Eligibility Based on PTD  Criteria</vt:lpstr>
      <vt:lpstr>Any Questions about MHABD progams?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Application Process</vt:lpstr>
      <vt:lpstr>Application Process</vt:lpstr>
      <vt:lpstr>Application Process</vt:lpstr>
      <vt:lpstr>Application Process</vt:lpstr>
      <vt:lpstr>Resources</vt:lpstr>
      <vt:lpstr>Contact Information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 HealthNet for the Aged, Blind and Disabled (MHABD)  </dc:title>
  <cp:lastModifiedBy>Arnold, Mallory</cp:lastModifiedBy>
  <cp:revision>3</cp:revision>
  <dcterms:modified xsi:type="dcterms:W3CDTF">2022-05-02T12:54:32Z</dcterms:modified>
</cp:coreProperties>
</file>