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9144000"/>
  <p:notesSz cx="6858000" cy="9144000"/>
  <p:embeddedFontLst>
    <p:embeddedFont>
      <p:font typeface="Roboto"/>
      <p:regular r:id="rId34"/>
      <p:bold r:id="rId35"/>
      <p:italic r:id="rId36"/>
      <p:boldItalic r:id="rId37"/>
    </p:embeddedFont>
    <p:embeddedFont>
      <p:font typeface="Merriweather Black"/>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bold.fntdata"/><Relationship Id="rId12" Type="http://schemas.openxmlformats.org/officeDocument/2006/relationships/slide" Target="slides/slide8.xml"/><Relationship Id="rId34" Type="http://schemas.openxmlformats.org/officeDocument/2006/relationships/font" Target="fonts/Roboto-regular.fntdata"/><Relationship Id="rId15" Type="http://schemas.openxmlformats.org/officeDocument/2006/relationships/slide" Target="slides/slide11.xml"/><Relationship Id="rId37" Type="http://schemas.openxmlformats.org/officeDocument/2006/relationships/font" Target="fonts/Roboto-boldItalic.fntdata"/><Relationship Id="rId14" Type="http://schemas.openxmlformats.org/officeDocument/2006/relationships/slide" Target="slides/slide10.xml"/><Relationship Id="rId36" Type="http://schemas.openxmlformats.org/officeDocument/2006/relationships/font" Target="fonts/Roboto-italic.fntdata"/><Relationship Id="rId17" Type="http://schemas.openxmlformats.org/officeDocument/2006/relationships/slide" Target="slides/slide13.xml"/><Relationship Id="rId39" Type="http://schemas.openxmlformats.org/officeDocument/2006/relationships/font" Target="fonts/MerriweatherBlack-boldItalic.fntdata"/><Relationship Id="rId16" Type="http://schemas.openxmlformats.org/officeDocument/2006/relationships/slide" Target="slides/slide12.xml"/><Relationship Id="rId38" Type="http://schemas.openxmlformats.org/officeDocument/2006/relationships/font" Target="fonts/MerriweatherBlack-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azmobility.com/ios-accessibility-application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https://www.razmobility.com/ios-accessibility-applications/</a:t>
            </a:r>
            <a:endParaRPr/>
          </a:p>
          <a:p>
            <a:pPr indent="0" lvl="0" marL="0" rtl="0" algn="l">
              <a:spcBef>
                <a:spcPts val="0"/>
              </a:spcBef>
              <a:spcAft>
                <a:spcPts val="0"/>
              </a:spcAft>
              <a:buNone/>
            </a:pPr>
            <a:r>
              <a:t/>
            </a:r>
            <a:endParaRPr/>
          </a:p>
        </p:txBody>
      </p:sp>
      <p:sp>
        <p:nvSpPr>
          <p:cNvPr id="48" name="Google Shape;4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b08a80a02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b08a80a0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b08a80a0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b08a80a0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b08a80a02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b08a80a0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b08a80a02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b08a80a0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1757e56d3_1_4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21757e56d3_1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u="sng"/>
              <a:t>Aira</a:t>
            </a:r>
            <a:endParaRPr b="1" u="sng"/>
          </a:p>
          <a:p>
            <a:pPr indent="0" lvl="0" marL="0" rtl="0" algn="l">
              <a:spcBef>
                <a:spcPts val="0"/>
              </a:spcBef>
              <a:spcAft>
                <a:spcPts val="0"/>
              </a:spcAft>
              <a:buClr>
                <a:schemeClr val="dk1"/>
              </a:buClr>
              <a:buSzPts val="1100"/>
              <a:buFont typeface="Arial"/>
              <a:buNone/>
            </a:pPr>
            <a:r>
              <a:rPr lang="en-US"/>
              <a:t>Aira provides personalized assistance from trained Aira agents, family members or friends. By utilizing live video, audio and data streams, these agents serve as visual interpreters helping customers understand the environment around them.</a:t>
            </a:r>
            <a:endParaRPr sz="1350">
              <a:solidFill>
                <a:srgbClr val="4F5357"/>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Audiobooks from Audible</a:t>
            </a:r>
            <a:endParaRPr b="1" u="sng"/>
          </a:p>
          <a:p>
            <a:pPr indent="0" lvl="0" marL="0" rtl="0" algn="l">
              <a:spcBef>
                <a:spcPts val="0"/>
              </a:spcBef>
              <a:spcAft>
                <a:spcPts val="0"/>
              </a:spcAft>
              <a:buNone/>
            </a:pPr>
            <a:r>
              <a:rPr lang="en-US"/>
              <a:t>Home to a library of over 180,000 audio books, podcasts and audible channels.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BARD Mobile</a:t>
            </a:r>
            <a:endParaRPr b="1" u="sng"/>
          </a:p>
          <a:p>
            <a:pPr indent="0" lvl="0" marL="0" rtl="0" algn="l">
              <a:spcBef>
                <a:spcPts val="0"/>
              </a:spcBef>
              <a:spcAft>
                <a:spcPts val="0"/>
              </a:spcAft>
              <a:buNone/>
            </a:pPr>
            <a:r>
              <a:rPr lang="en-US"/>
              <a:t>Access and read talking books from NLS BARD on your Android device.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Be My Eyes – Helping the blind</a:t>
            </a:r>
            <a:endParaRPr b="1" u="sng"/>
          </a:p>
          <a:p>
            <a:pPr indent="0" lvl="0" marL="0" rtl="0" algn="l">
              <a:spcBef>
                <a:spcPts val="0"/>
              </a:spcBef>
              <a:spcAft>
                <a:spcPts val="0"/>
              </a:spcAft>
              <a:buNone/>
            </a:pPr>
            <a:r>
              <a:rPr lang="en-US"/>
              <a:t>Bringing Sight to the Blind and Visually Impaired. Be My Eyes is an app that connects blind and visually impaired with sighted helpers from around the world via live video connection.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CamFind – Visual Search Engine</a:t>
            </a:r>
            <a:endParaRPr b="1" u="sng"/>
          </a:p>
          <a:p>
            <a:pPr indent="0" lvl="0" marL="0" rtl="0" algn="l">
              <a:spcBef>
                <a:spcPts val="0"/>
              </a:spcBef>
              <a:spcAft>
                <a:spcPts val="0"/>
              </a:spcAft>
              <a:buNone/>
            </a:pPr>
            <a:r>
              <a:rPr lang="en-US"/>
              <a:t>Take a picture of any object to perform search on that object.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Dragon Anywhere</a:t>
            </a:r>
            <a:endParaRPr b="1" u="sng"/>
          </a:p>
          <a:p>
            <a:pPr indent="0" lvl="0" marL="0" rtl="0" algn="l">
              <a:spcBef>
                <a:spcPts val="0"/>
              </a:spcBef>
              <a:spcAft>
                <a:spcPts val="0"/>
              </a:spcAft>
              <a:buNone/>
            </a:pPr>
            <a:r>
              <a:rPr lang="en-US"/>
              <a:t>Easily dictate documents of any length, edit, format and share them directly from your iPhone or iPad — whether visiting clients, a job site, or your local coffee shop. All hands-free.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Envision AI</a:t>
            </a:r>
            <a:endParaRPr b="1" u="sng"/>
          </a:p>
          <a:p>
            <a:pPr indent="0" lvl="0" marL="0" rtl="0" algn="l">
              <a:spcBef>
                <a:spcPts val="0"/>
              </a:spcBef>
              <a:spcAft>
                <a:spcPts val="0"/>
              </a:spcAft>
              <a:buNone/>
            </a:pPr>
            <a:r>
              <a:rPr lang="en-US"/>
              <a:t>Envision can process an image and extract the information the user is looking for. It can read texts from any surface accurately and quickly. This text can then be explored through VoiceOver and also exported.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Eye-D</a:t>
            </a:r>
            <a:endParaRPr b="1" u="sng"/>
          </a:p>
          <a:p>
            <a:pPr indent="0" lvl="0" marL="0" rtl="0" algn="l">
              <a:spcBef>
                <a:spcPts val="0"/>
              </a:spcBef>
              <a:spcAft>
                <a:spcPts val="0"/>
              </a:spcAft>
              <a:buNone/>
            </a:pPr>
            <a:r>
              <a:rPr lang="en-US"/>
              <a:t>Eye-D helps the blind and visually impaired be location aware, explore and navigate to nearby places of interest, evaluate surroundings with their smartphone camera and read printed text.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Eye-D Pro</a:t>
            </a:r>
            <a:endParaRPr b="1" u="sng"/>
          </a:p>
          <a:p>
            <a:pPr indent="0" lvl="0" marL="0" rtl="0" algn="l">
              <a:spcBef>
                <a:spcPts val="0"/>
              </a:spcBef>
              <a:spcAft>
                <a:spcPts val="0"/>
              </a:spcAft>
              <a:buNone/>
            </a:pPr>
            <a:r>
              <a:rPr lang="en-US"/>
              <a:t>Eye-D helps visually impaired be location aware, explore and navigate to nearby places of interest, evaluate surroundings with their smartphone camera and read printed text. Similar to free version of the Eye-D application but without advertisements and with some additional features.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KNFB Reader</a:t>
            </a:r>
            <a:endParaRPr b="1" u="sng"/>
          </a:p>
          <a:p>
            <a:pPr indent="0" lvl="0" marL="0" rtl="0" algn="l">
              <a:spcBef>
                <a:spcPts val="0"/>
              </a:spcBef>
              <a:spcAft>
                <a:spcPts val="0"/>
              </a:spcAft>
              <a:buNone/>
            </a:pPr>
            <a:r>
              <a:rPr lang="en-US"/>
              <a:t>KNFB Reader 3.0 is a rapid and efficient text recognition app. Its text-to-speech, text-to-Braille, and text highlighting tools make it valuable for blind, low-vision, dyslexic, and others with reading differences.</a:t>
            </a:r>
            <a:endParaRPr/>
          </a:p>
          <a:p>
            <a:pPr indent="0" lvl="0" marL="0" rtl="0" algn="l">
              <a:spcBef>
                <a:spcPts val="0"/>
              </a:spcBef>
              <a:spcAft>
                <a:spcPts val="0"/>
              </a:spcAft>
              <a:buNone/>
            </a:pPr>
            <a:r>
              <a:rPr lang="en-US"/>
              <a:t>Use it to import or take a photo of anything containing text. Take a photo and the app reads text out loud or displays it on a connected refreshable Braille display.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Light Detector</a:t>
            </a:r>
            <a:endParaRPr b="1" u="sng"/>
          </a:p>
          <a:p>
            <a:pPr indent="0" lvl="0" marL="0" rtl="0" algn="l">
              <a:spcBef>
                <a:spcPts val="0"/>
              </a:spcBef>
              <a:spcAft>
                <a:spcPts val="0"/>
              </a:spcAft>
              <a:buNone/>
            </a:pPr>
            <a:r>
              <a:rPr lang="en-US"/>
              <a:t>If you are blind, Light Detector helps you to be more independent in many daily activities. At home, point your iPhone towards the ceiling to understand where the light fixtures are and whether they are switched on. In a room, move the device along the wall to check if there is a window and where it is. You can find out whether the shades are drawn by moving the device up and down.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NantMobile Money Reader</a:t>
            </a:r>
            <a:endParaRPr b="1" u="sng"/>
          </a:p>
          <a:p>
            <a:pPr indent="0" lvl="0" marL="0" rtl="0" algn="l">
              <a:spcBef>
                <a:spcPts val="0"/>
              </a:spcBef>
              <a:spcAft>
                <a:spcPts val="0"/>
              </a:spcAft>
              <a:buNone/>
            </a:pPr>
            <a:r>
              <a:rPr lang="en-US"/>
              <a:t>Instantly recognizes currency and speaks the denomination, enabling people experiencing visual impairments or blindness to quickly and easily identify and count bills. Twenty one currencies are supported.</a:t>
            </a:r>
            <a:endParaRPr/>
          </a:p>
          <a:p>
            <a:pPr indent="0" lvl="0" marL="0" rtl="0" algn="l">
              <a:spcBef>
                <a:spcPts val="0"/>
              </a:spcBef>
              <a:spcAft>
                <a:spcPts val="0"/>
              </a:spcAft>
              <a:buNone/>
            </a:pPr>
            <a:r>
              <a:t/>
            </a:r>
            <a:endParaRPr b="1" u="sng"/>
          </a:p>
          <a:p>
            <a:pPr indent="0" lvl="0" marL="0" rtl="0" algn="l">
              <a:spcBef>
                <a:spcPts val="0"/>
              </a:spcBef>
              <a:spcAft>
                <a:spcPts val="0"/>
              </a:spcAft>
              <a:buNone/>
            </a:pPr>
            <a:r>
              <a:rPr b="1" lang="en-US" u="sng"/>
              <a:t>Nearby Explorer</a:t>
            </a:r>
            <a:endParaRPr b="1" u="sng"/>
          </a:p>
          <a:p>
            <a:pPr indent="0" lvl="0" marL="0" rtl="0" algn="l">
              <a:spcBef>
                <a:spcPts val="0"/>
              </a:spcBef>
              <a:spcAft>
                <a:spcPts val="0"/>
              </a:spcAft>
              <a:buNone/>
            </a:pPr>
            <a:r>
              <a:rPr lang="en-US"/>
              <a:t>A GPS app designed for use by people who are blind. Instead of just providing directions, it describes the environment. It uses onboard maps so a data connection is not required.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Seeing AI</a:t>
            </a:r>
            <a:endParaRPr b="1" u="sng"/>
          </a:p>
          <a:p>
            <a:pPr indent="0" lvl="0" marL="0" rtl="0" algn="l">
              <a:spcBef>
                <a:spcPts val="0"/>
              </a:spcBef>
              <a:spcAft>
                <a:spcPts val="0"/>
              </a:spcAft>
              <a:buNone/>
            </a:pPr>
            <a:r>
              <a:rPr lang="en-US"/>
              <a:t>Seeing AI is a free app that narrates the world around you. This ongoing research project harnesses the power of AI to open up the visual world and describe nearby people, text and objects.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TapTap See</a:t>
            </a:r>
            <a:endParaRPr b="1" u="sng"/>
          </a:p>
          <a:p>
            <a:pPr indent="0" lvl="0" marL="0" rtl="0" algn="l">
              <a:spcBef>
                <a:spcPts val="0"/>
              </a:spcBef>
              <a:spcAft>
                <a:spcPts val="0"/>
              </a:spcAft>
              <a:buNone/>
            </a:pPr>
            <a:r>
              <a:rPr lang="en-US"/>
              <a:t>An app designed to identify objects for blind and visually impaired users.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VisionAssist</a:t>
            </a:r>
            <a:endParaRPr b="1" u="sng"/>
          </a:p>
          <a:p>
            <a:pPr indent="0" lvl="0" marL="0" rtl="0" algn="l">
              <a:spcBef>
                <a:spcPts val="0"/>
              </a:spcBef>
              <a:spcAft>
                <a:spcPts val="0"/>
              </a:spcAft>
              <a:buNone/>
            </a:pPr>
            <a:r>
              <a:rPr lang="en-US"/>
              <a:t>VisionAssist will provide magnification and enable you to improve the contrast to help you read or see what you want to read. If you are in a dark area, you can use the iPhone's flash as a torch to lighten up what you are reading.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VO Calendar</a:t>
            </a:r>
            <a:endParaRPr b="1" u="sng"/>
          </a:p>
          <a:p>
            <a:pPr indent="0" lvl="0" marL="0" rtl="0" algn="l">
              <a:spcBef>
                <a:spcPts val="0"/>
              </a:spcBef>
              <a:spcAft>
                <a:spcPts val="0"/>
              </a:spcAft>
              <a:buNone/>
            </a:pPr>
            <a:r>
              <a:rPr lang="en-US"/>
              <a:t>VO Calendar is a weekly calendar specifically designed to be used (only!) with VoiceOver. The result of this VoiceOver-only design is not only a smoother navigation through the app. It also makes it possible for the VoiceOver speech to give smart summaries depending on the context. This prevents you from having to go through each event individually.</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1757e56d3_1_5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1757e56d3_1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u="sng"/>
              <a:t>Aira</a:t>
            </a:r>
            <a:endParaRPr b="1" u="sng"/>
          </a:p>
          <a:p>
            <a:pPr indent="0" lvl="0" marL="0" rtl="0" algn="l">
              <a:spcBef>
                <a:spcPts val="0"/>
              </a:spcBef>
              <a:spcAft>
                <a:spcPts val="0"/>
              </a:spcAft>
              <a:buNone/>
            </a:pPr>
            <a:r>
              <a:rPr lang="en-US"/>
              <a:t>Aira provides personalized assistance from trained Aira agents, family members or friends. By utilizing live video, audio and data streams, these agents serve as visual interpreters helping customers understand the environment around them.</a:t>
            </a:r>
            <a:endParaRPr sz="1350">
              <a:solidFill>
                <a:srgbClr val="4F5357"/>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Audiobooks from Audible</a:t>
            </a:r>
            <a:endParaRPr b="1" u="sng"/>
          </a:p>
          <a:p>
            <a:pPr indent="0" lvl="0" marL="0" rtl="0" algn="l">
              <a:spcBef>
                <a:spcPts val="0"/>
              </a:spcBef>
              <a:spcAft>
                <a:spcPts val="0"/>
              </a:spcAft>
              <a:buNone/>
            </a:pPr>
            <a:r>
              <a:rPr lang="en-US"/>
              <a:t>Home to a library of over 180,000 audio books, podcasts and audible channels.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BARD Mobile</a:t>
            </a:r>
            <a:endParaRPr b="1" u="sng"/>
          </a:p>
          <a:p>
            <a:pPr indent="0" lvl="0" marL="0" rtl="0" algn="l">
              <a:spcBef>
                <a:spcPts val="0"/>
              </a:spcBef>
              <a:spcAft>
                <a:spcPts val="0"/>
              </a:spcAft>
              <a:buNone/>
            </a:pPr>
            <a:r>
              <a:rPr lang="en-US"/>
              <a:t>Access and read talking books from NLS BARD on your Android device.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Be My Eyes – Helping the blind</a:t>
            </a:r>
            <a:endParaRPr b="1" u="sng"/>
          </a:p>
          <a:p>
            <a:pPr indent="0" lvl="0" marL="0" rtl="0" algn="l">
              <a:spcBef>
                <a:spcPts val="0"/>
              </a:spcBef>
              <a:spcAft>
                <a:spcPts val="0"/>
              </a:spcAft>
              <a:buNone/>
            </a:pPr>
            <a:r>
              <a:rPr lang="en-US"/>
              <a:t>Bringing Sight to the Blind and Visually Impaired. Be My Eyes is an app that connects blind and visually impaired with sighted helpers from around the world via live video connection.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CamFind – Visual Search Engine</a:t>
            </a:r>
            <a:endParaRPr b="1" u="sng"/>
          </a:p>
          <a:p>
            <a:pPr indent="0" lvl="0" marL="0" rtl="0" algn="l">
              <a:spcBef>
                <a:spcPts val="0"/>
              </a:spcBef>
              <a:spcAft>
                <a:spcPts val="0"/>
              </a:spcAft>
              <a:buNone/>
            </a:pPr>
            <a:r>
              <a:rPr lang="en-US"/>
              <a:t>Take a picture of any object to perform search on that object.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Dragon Anywhere</a:t>
            </a:r>
            <a:endParaRPr b="1" u="sng"/>
          </a:p>
          <a:p>
            <a:pPr indent="0" lvl="0" marL="0" rtl="0" algn="l">
              <a:spcBef>
                <a:spcPts val="0"/>
              </a:spcBef>
              <a:spcAft>
                <a:spcPts val="0"/>
              </a:spcAft>
              <a:buNone/>
            </a:pPr>
            <a:r>
              <a:rPr lang="en-US"/>
              <a:t>Easily dictate documents of any length, edit, format and share them directly from your iPhone or iPad — whether visiting clients, a job site, or your local coffee shop. All hands-free.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Envision AI</a:t>
            </a:r>
            <a:endParaRPr b="1" u="sng"/>
          </a:p>
          <a:p>
            <a:pPr indent="0" lvl="0" marL="0" rtl="0" algn="l">
              <a:spcBef>
                <a:spcPts val="0"/>
              </a:spcBef>
              <a:spcAft>
                <a:spcPts val="0"/>
              </a:spcAft>
              <a:buNone/>
            </a:pPr>
            <a:r>
              <a:rPr lang="en-US"/>
              <a:t>Envision can process an image and extract the information the user is looking for. It can read texts from any surface accurately and quickly. This text can then be explored through VoiceOver and also exported.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Eye-D</a:t>
            </a:r>
            <a:endParaRPr b="1" u="sng"/>
          </a:p>
          <a:p>
            <a:pPr indent="0" lvl="0" marL="0" rtl="0" algn="l">
              <a:spcBef>
                <a:spcPts val="0"/>
              </a:spcBef>
              <a:spcAft>
                <a:spcPts val="0"/>
              </a:spcAft>
              <a:buNone/>
            </a:pPr>
            <a:r>
              <a:rPr lang="en-US"/>
              <a:t>Eye-D helps the blind and visually impaired be location aware, explore and navigate to nearby places of interest, evaluate surroundings with their smartphone camera and read printed text.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Eye-D Pro</a:t>
            </a:r>
            <a:endParaRPr b="1" u="sng"/>
          </a:p>
          <a:p>
            <a:pPr indent="0" lvl="0" marL="0" rtl="0" algn="l">
              <a:spcBef>
                <a:spcPts val="0"/>
              </a:spcBef>
              <a:spcAft>
                <a:spcPts val="0"/>
              </a:spcAft>
              <a:buNone/>
            </a:pPr>
            <a:r>
              <a:rPr lang="en-US"/>
              <a:t>Eye-D helps visually impaired be location aware, explore and navigate to nearby places of interest, evaluate surroundings with their smartphone camera and read printed text. Similar to free version of the Eye-D application but without advertisements and with some additional features.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KNFB Reader</a:t>
            </a:r>
            <a:endParaRPr b="1" u="sng"/>
          </a:p>
          <a:p>
            <a:pPr indent="0" lvl="0" marL="0" rtl="0" algn="l">
              <a:spcBef>
                <a:spcPts val="0"/>
              </a:spcBef>
              <a:spcAft>
                <a:spcPts val="0"/>
              </a:spcAft>
              <a:buNone/>
            </a:pPr>
            <a:r>
              <a:rPr lang="en-US"/>
              <a:t>KNFB Reader 3.0 is a rapid and efficient text recognition app. Its text-to-speech, text-to-Braille, and text highlighting tools make it valuable for blind, low-vision, dyslexic, and others with reading differences.</a:t>
            </a:r>
            <a:endParaRPr/>
          </a:p>
          <a:p>
            <a:pPr indent="0" lvl="0" marL="0" rtl="0" algn="l">
              <a:spcBef>
                <a:spcPts val="0"/>
              </a:spcBef>
              <a:spcAft>
                <a:spcPts val="0"/>
              </a:spcAft>
              <a:buNone/>
            </a:pPr>
            <a:r>
              <a:rPr lang="en-US"/>
              <a:t>Use it to import or take a photo of anything containing text. Take a photo and the app reads text out loud or displays it on a connected refreshable Braille display.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Light Detector</a:t>
            </a:r>
            <a:endParaRPr b="1" u="sng"/>
          </a:p>
          <a:p>
            <a:pPr indent="0" lvl="0" marL="0" rtl="0" algn="l">
              <a:spcBef>
                <a:spcPts val="0"/>
              </a:spcBef>
              <a:spcAft>
                <a:spcPts val="0"/>
              </a:spcAft>
              <a:buNone/>
            </a:pPr>
            <a:r>
              <a:rPr lang="en-US"/>
              <a:t>If you are blind, Light Detector helps you to be more independent in many daily activities. At home, point your iPhone towards the ceiling to understand where the light fixtures are and whether they are switched on. In a room, move the device along the wall to check if there is a window and where it is. You can find out whether the shades are drawn by moving the device up and down.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NantMobile Money Reader</a:t>
            </a:r>
            <a:endParaRPr b="1" u="sng"/>
          </a:p>
          <a:p>
            <a:pPr indent="0" lvl="0" marL="0" rtl="0" algn="l">
              <a:spcBef>
                <a:spcPts val="0"/>
              </a:spcBef>
              <a:spcAft>
                <a:spcPts val="0"/>
              </a:spcAft>
              <a:buNone/>
            </a:pPr>
            <a:r>
              <a:rPr lang="en-US"/>
              <a:t>Instantly recognizes currency and speaks the denomination, enabling people experiencing visual impairments or blindness to quickly and easily identify and count bills. Twenty one currencies are supported.</a:t>
            </a:r>
            <a:endParaRPr/>
          </a:p>
          <a:p>
            <a:pPr indent="0" lvl="0" marL="0" rtl="0" algn="l">
              <a:spcBef>
                <a:spcPts val="0"/>
              </a:spcBef>
              <a:spcAft>
                <a:spcPts val="0"/>
              </a:spcAft>
              <a:buNone/>
            </a:pPr>
            <a:r>
              <a:t/>
            </a:r>
            <a:endParaRPr b="1" u="sng"/>
          </a:p>
          <a:p>
            <a:pPr indent="0" lvl="0" marL="0" rtl="0" algn="l">
              <a:spcBef>
                <a:spcPts val="0"/>
              </a:spcBef>
              <a:spcAft>
                <a:spcPts val="0"/>
              </a:spcAft>
              <a:buNone/>
            </a:pPr>
            <a:r>
              <a:rPr b="1" lang="en-US" u="sng"/>
              <a:t>Nearby Explorer</a:t>
            </a:r>
            <a:endParaRPr b="1" u="sng"/>
          </a:p>
          <a:p>
            <a:pPr indent="0" lvl="0" marL="0" rtl="0" algn="l">
              <a:spcBef>
                <a:spcPts val="0"/>
              </a:spcBef>
              <a:spcAft>
                <a:spcPts val="0"/>
              </a:spcAft>
              <a:buNone/>
            </a:pPr>
            <a:r>
              <a:rPr lang="en-US"/>
              <a:t>A GPS app designed for use by people who are blind. Instead of just providing directions, it describes the environment. It uses onboard maps so a data connection is not required.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Seeing AI</a:t>
            </a:r>
            <a:endParaRPr b="1" u="sng"/>
          </a:p>
          <a:p>
            <a:pPr indent="0" lvl="0" marL="0" rtl="0" algn="l">
              <a:spcBef>
                <a:spcPts val="0"/>
              </a:spcBef>
              <a:spcAft>
                <a:spcPts val="0"/>
              </a:spcAft>
              <a:buNone/>
            </a:pPr>
            <a:r>
              <a:rPr lang="en-US"/>
              <a:t>Seeing AI is a free app that narrates the world around you. This ongoing research project harnesses the power of AI to open up the visual world and describe nearby people, text and objects.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TapTap See</a:t>
            </a:r>
            <a:endParaRPr b="1" u="sng"/>
          </a:p>
          <a:p>
            <a:pPr indent="0" lvl="0" marL="0" rtl="0" algn="l">
              <a:spcBef>
                <a:spcPts val="0"/>
              </a:spcBef>
              <a:spcAft>
                <a:spcPts val="0"/>
              </a:spcAft>
              <a:buNone/>
            </a:pPr>
            <a:r>
              <a:rPr lang="en-US"/>
              <a:t>An app designed to identify objects for blind and visually impaired users.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VisionAssist</a:t>
            </a:r>
            <a:endParaRPr b="1" u="sng"/>
          </a:p>
          <a:p>
            <a:pPr indent="0" lvl="0" marL="0" rtl="0" algn="l">
              <a:spcBef>
                <a:spcPts val="0"/>
              </a:spcBef>
              <a:spcAft>
                <a:spcPts val="0"/>
              </a:spcAft>
              <a:buNone/>
            </a:pPr>
            <a:r>
              <a:rPr lang="en-US"/>
              <a:t>VisionAssist will provide magnification and enable you to improve the contrast to help you read or see what you want to read. If you are in a dark area, you can use the iPhone's flash as a torch to lighten up what you are reading.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VO Calendar</a:t>
            </a:r>
            <a:endParaRPr b="1" u="sng"/>
          </a:p>
          <a:p>
            <a:pPr indent="0" lvl="0" marL="0" rtl="0" algn="l">
              <a:spcBef>
                <a:spcPts val="0"/>
              </a:spcBef>
              <a:spcAft>
                <a:spcPts val="0"/>
              </a:spcAft>
              <a:buNone/>
            </a:pPr>
            <a:r>
              <a:rPr lang="en-US"/>
              <a:t>VO Calendar is a weekly calendar specifically designed to be used (only!) with VoiceOver. The result of this VoiceOver-only design is not only a smoother navigation through the app. It also makes it possible for the VoiceOver speech to give smart summaries depending on the context. This prevents you from having to go through each event individually.</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1757e56d3_1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21757e56d3_1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fb570c41c_1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1fb570c41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21757e56d3_1_3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21757e56d3_1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1757e56d3_1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21757e56d3_1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28ac45357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28ac4535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228ac45357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228ac4535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21757e56d3_1_14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21757e56d3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b1c3740bb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1b1c3740b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21757e56d3_1_44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21757e56d3_1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1fbf379e91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1fbf379e9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21757e56d3_1_3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21757e56d3_1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21757e56d3_1_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21757e56d3_1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800"/>
              </a:spcBef>
              <a:spcAft>
                <a:spcPts val="0"/>
              </a:spcAft>
              <a:buClr>
                <a:schemeClr val="dk1"/>
              </a:buClr>
              <a:buSzPts val="1100"/>
              <a:buFont typeface="Arial"/>
              <a:buNone/>
            </a:pPr>
            <a:r>
              <a:rPr b="1" lang="en-US" sz="1000" u="sng">
                <a:solidFill>
                  <a:srgbClr val="333333"/>
                </a:solidFill>
                <a:highlight>
                  <a:srgbClr val="FFFFFF"/>
                </a:highlight>
                <a:latin typeface="Roboto"/>
                <a:ea typeface="Roboto"/>
                <a:cs typeface="Roboto"/>
                <a:sym typeface="Roboto"/>
              </a:rPr>
              <a:t>Ava – 24/7 Accessible Life</a:t>
            </a:r>
            <a:endParaRPr b="1" sz="1000" u="sng">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sz="850">
                <a:solidFill>
                  <a:srgbClr val="4F5357"/>
                </a:solidFill>
                <a:highlight>
                  <a:srgbClr val="FFFFFF"/>
                </a:highlight>
                <a:latin typeface="Roboto"/>
                <a:ea typeface="Roboto"/>
                <a:cs typeface="Roboto"/>
                <a:sym typeface="Roboto"/>
              </a:rPr>
              <a:t>An app that facilitates 2-way communication between deaf and hearing people who don’t know sign language. The app provides 24/7 real-time captioning (with up to 95% accuracy, based on artificial intelligence), on their smartphone.</a:t>
            </a:r>
            <a:endParaRPr sz="850">
              <a:solidFill>
                <a:srgbClr val="4F5357"/>
              </a:solidFill>
              <a:highlight>
                <a:srgbClr val="FFFFFF"/>
              </a:highlight>
              <a:latin typeface="Roboto"/>
              <a:ea typeface="Roboto"/>
              <a:cs typeface="Roboto"/>
              <a:sym typeface="Roboto"/>
            </a:endParaRPr>
          </a:p>
          <a:p>
            <a:pPr indent="0" lvl="0" marL="0" rtl="0" algn="l">
              <a:lnSpc>
                <a:spcPct val="110000"/>
              </a:lnSpc>
              <a:spcBef>
                <a:spcPts val="800"/>
              </a:spcBef>
              <a:spcAft>
                <a:spcPts val="0"/>
              </a:spcAft>
              <a:buNone/>
            </a:pPr>
            <a:r>
              <a:rPr b="1" lang="en-US" u="sng">
                <a:solidFill>
                  <a:srgbClr val="333333"/>
                </a:solidFill>
                <a:highlight>
                  <a:srgbClr val="FFFFFF"/>
                </a:highlight>
                <a:latin typeface="Roboto"/>
                <a:ea typeface="Roboto"/>
                <a:cs typeface="Roboto"/>
                <a:sym typeface="Roboto"/>
              </a:rPr>
              <a:t>CaptionCall Mobile</a:t>
            </a:r>
            <a:endParaRPr b="1" u="sng">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sz="950">
                <a:solidFill>
                  <a:srgbClr val="4F5357"/>
                </a:solidFill>
                <a:highlight>
                  <a:srgbClr val="FFFFFF"/>
                </a:highlight>
                <a:latin typeface="Roboto"/>
                <a:ea typeface="Roboto"/>
                <a:cs typeface="Roboto"/>
                <a:sym typeface="Roboto"/>
              </a:rPr>
              <a:t>Free app that enables people with hearing loss to make and receive telephone calls from their iPad by captioning those calls. The user must be able to speak.</a:t>
            </a:r>
            <a:endParaRPr sz="950">
              <a:solidFill>
                <a:srgbClr val="4F5357"/>
              </a:solidFill>
              <a:highlight>
                <a:srgbClr val="FFFFFF"/>
              </a:highlight>
              <a:latin typeface="Roboto"/>
              <a:ea typeface="Roboto"/>
              <a:cs typeface="Roboto"/>
              <a:sym typeface="Roboto"/>
            </a:endParaRPr>
          </a:p>
          <a:p>
            <a:pPr indent="0" lvl="0" marL="0" rtl="0" algn="l">
              <a:lnSpc>
                <a:spcPct val="110000"/>
              </a:lnSpc>
              <a:spcBef>
                <a:spcPts val="800"/>
              </a:spcBef>
              <a:spcAft>
                <a:spcPts val="0"/>
              </a:spcAft>
              <a:buNone/>
            </a:pPr>
            <a:r>
              <a:rPr b="1" lang="en-US" u="sng">
                <a:solidFill>
                  <a:srgbClr val="333333"/>
                </a:solidFill>
                <a:highlight>
                  <a:srgbClr val="FFFFFF"/>
                </a:highlight>
                <a:latin typeface="Roboto"/>
                <a:ea typeface="Roboto"/>
                <a:cs typeface="Roboto"/>
                <a:sym typeface="Roboto"/>
              </a:rPr>
              <a:t>CaptionMate</a:t>
            </a:r>
            <a:endParaRPr b="1" u="sng">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sz="950">
                <a:solidFill>
                  <a:srgbClr val="4F5357"/>
                </a:solidFill>
                <a:highlight>
                  <a:srgbClr val="FFFFFF"/>
                </a:highlight>
                <a:latin typeface="Roboto"/>
                <a:ea typeface="Roboto"/>
                <a:cs typeface="Roboto"/>
                <a:sym typeface="Roboto"/>
              </a:rPr>
              <a:t>Caption Mate is a free service for individuals with hearing loss. It allows you to read both sides of the phone conversation instantaneously. CaptionMate works on smartphones, tablets, and all other phones, even your landline. Registration is free and creates no obligation.</a:t>
            </a:r>
            <a:endParaRPr sz="950">
              <a:solidFill>
                <a:srgbClr val="4F5357"/>
              </a:solidFill>
              <a:highlight>
                <a:srgbClr val="FFFFFF"/>
              </a:highlight>
              <a:latin typeface="Roboto"/>
              <a:ea typeface="Roboto"/>
              <a:cs typeface="Roboto"/>
              <a:sym typeface="Roboto"/>
            </a:endParaRPr>
          </a:p>
          <a:p>
            <a:pPr indent="0" lvl="0" marL="0" rtl="0" algn="l">
              <a:lnSpc>
                <a:spcPct val="110000"/>
              </a:lnSpc>
              <a:spcBef>
                <a:spcPts val="800"/>
              </a:spcBef>
              <a:spcAft>
                <a:spcPts val="0"/>
              </a:spcAft>
              <a:buNone/>
            </a:pPr>
            <a:r>
              <a:rPr b="1" lang="en-US" u="sng">
                <a:solidFill>
                  <a:srgbClr val="333333"/>
                </a:solidFill>
                <a:highlight>
                  <a:srgbClr val="FFFFFF"/>
                </a:highlight>
                <a:latin typeface="Roboto"/>
                <a:ea typeface="Roboto"/>
                <a:cs typeface="Roboto"/>
                <a:sym typeface="Roboto"/>
              </a:rPr>
              <a:t>Hamilton Captel</a:t>
            </a:r>
            <a:endParaRPr b="1" u="sng">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sz="950">
                <a:solidFill>
                  <a:srgbClr val="4F5357"/>
                </a:solidFill>
                <a:highlight>
                  <a:srgbClr val="FFFFFF"/>
                </a:highlight>
                <a:latin typeface="Roboto"/>
                <a:ea typeface="Roboto"/>
                <a:cs typeface="Roboto"/>
                <a:sym typeface="Roboto"/>
              </a:rPr>
              <a:t>With this app you may listen to your phone conversations while reading word-for-word captions of what’s said to you – similar to captions on TV.</a:t>
            </a:r>
            <a:endParaRPr sz="950">
              <a:solidFill>
                <a:srgbClr val="4F535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sz="800">
                <a:solidFill>
                  <a:srgbClr val="4F5357"/>
                </a:solidFill>
                <a:highlight>
                  <a:srgbClr val="FFFFFF"/>
                </a:highlight>
                <a:latin typeface="Roboto"/>
                <a:ea typeface="Roboto"/>
                <a:cs typeface="Roboto"/>
                <a:sym typeface="Roboto"/>
              </a:rPr>
              <a:t>Developer: Hamilton Captel</a:t>
            </a:r>
            <a:endParaRPr sz="800">
              <a:solidFill>
                <a:srgbClr val="4F5357"/>
              </a:solidFill>
              <a:highlight>
                <a:srgbClr val="FFFFFF"/>
              </a:highlight>
              <a:latin typeface="Roboto"/>
              <a:ea typeface="Roboto"/>
              <a:cs typeface="Roboto"/>
              <a:sym typeface="Roboto"/>
            </a:endParaRPr>
          </a:p>
          <a:p>
            <a:pPr indent="0" lvl="0" marL="0" rtl="0" algn="l">
              <a:lnSpc>
                <a:spcPct val="110000"/>
              </a:lnSpc>
              <a:spcBef>
                <a:spcPts val="800"/>
              </a:spcBef>
              <a:spcAft>
                <a:spcPts val="0"/>
              </a:spcAft>
              <a:buNone/>
            </a:pPr>
            <a:r>
              <a:rPr b="1" lang="en-US" u="sng">
                <a:solidFill>
                  <a:srgbClr val="333333"/>
                </a:solidFill>
                <a:highlight>
                  <a:srgbClr val="FFFFFF"/>
                </a:highlight>
                <a:latin typeface="Roboto"/>
                <a:ea typeface="Roboto"/>
                <a:cs typeface="Roboto"/>
                <a:sym typeface="Roboto"/>
              </a:rPr>
              <a:t>InnoCaption+</a:t>
            </a:r>
            <a:endParaRPr b="1" u="sng">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sz="950">
                <a:solidFill>
                  <a:srgbClr val="4F5357"/>
                </a:solidFill>
                <a:highlight>
                  <a:srgbClr val="FFFFFF"/>
                </a:highlight>
                <a:latin typeface="Roboto"/>
                <a:ea typeface="Roboto"/>
                <a:cs typeface="Roboto"/>
                <a:sym typeface="Roboto"/>
              </a:rPr>
              <a:t>InnoCaption is a mobile phone app for the deaf and hard of hearing that want to use their own voice to talk to others, but struggle hearing what is being said by them. InnoCaption provides captioned phone services.</a:t>
            </a:r>
            <a:endParaRPr sz="950">
              <a:solidFill>
                <a:srgbClr val="4F5357"/>
              </a:solidFill>
              <a:highlight>
                <a:srgbClr val="FFFFFF"/>
              </a:highlight>
              <a:latin typeface="Roboto"/>
              <a:ea typeface="Roboto"/>
              <a:cs typeface="Roboto"/>
              <a:sym typeface="Roboto"/>
            </a:endParaRPr>
          </a:p>
          <a:p>
            <a:pPr indent="0" lvl="0" marL="0" rtl="0" algn="l">
              <a:lnSpc>
                <a:spcPct val="110000"/>
              </a:lnSpc>
              <a:spcBef>
                <a:spcPts val="800"/>
              </a:spcBef>
              <a:spcAft>
                <a:spcPts val="0"/>
              </a:spcAft>
              <a:buNone/>
            </a:pPr>
            <a:r>
              <a:rPr b="1" lang="en-US" sz="1200" u="sng">
                <a:solidFill>
                  <a:srgbClr val="333333"/>
                </a:solidFill>
                <a:highlight>
                  <a:srgbClr val="FFFFFF"/>
                </a:highlight>
                <a:latin typeface="Roboto"/>
                <a:ea typeface="Roboto"/>
                <a:cs typeface="Roboto"/>
                <a:sym typeface="Roboto"/>
              </a:rPr>
              <a:t>Live Caption</a:t>
            </a:r>
            <a:endParaRPr b="1" sz="1200" u="sng">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sz="1050">
                <a:solidFill>
                  <a:srgbClr val="4F5357"/>
                </a:solidFill>
                <a:highlight>
                  <a:srgbClr val="FFFFFF"/>
                </a:highlight>
                <a:latin typeface="Roboto"/>
                <a:ea typeface="Roboto"/>
                <a:cs typeface="Roboto"/>
                <a:sym typeface="Roboto"/>
              </a:rPr>
              <a:t>Captions in-person communication in real time so that you can more easily participate in conversations.</a:t>
            </a:r>
            <a:endParaRPr sz="1050">
              <a:solidFill>
                <a:srgbClr val="4F535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sz="800">
              <a:solidFill>
                <a:srgbClr val="4F535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sz="950">
              <a:solidFill>
                <a:srgbClr val="4F535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sz="950">
              <a:solidFill>
                <a:srgbClr val="4F535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Clr>
                <a:schemeClr val="dk1"/>
              </a:buClr>
              <a:buSzPts val="1100"/>
              <a:buFont typeface="Arial"/>
              <a:buNone/>
            </a:pPr>
            <a:r>
              <a:t/>
            </a:r>
            <a:endParaRPr sz="1050">
              <a:solidFill>
                <a:srgbClr val="4F5357"/>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21757e56d3_1_4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21757e56d3_1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800"/>
              </a:spcBef>
              <a:spcAft>
                <a:spcPts val="0"/>
              </a:spcAft>
              <a:buClr>
                <a:schemeClr val="dk1"/>
              </a:buClr>
              <a:buSzPts val="1100"/>
              <a:buFont typeface="Arial"/>
              <a:buNone/>
            </a:pPr>
            <a:r>
              <a:rPr b="1" lang="en-US" sz="1200" u="sng">
                <a:solidFill>
                  <a:srgbClr val="333333"/>
                </a:solidFill>
                <a:highlight>
                  <a:srgbClr val="FFFFFF"/>
                </a:highlight>
                <a:latin typeface="Roboto"/>
                <a:ea typeface="Roboto"/>
                <a:cs typeface="Roboto"/>
                <a:sym typeface="Roboto"/>
              </a:rPr>
              <a:t>ntouch Mobile</a:t>
            </a:r>
            <a:endParaRPr b="1" sz="1200" u="sng">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sz="1050">
                <a:solidFill>
                  <a:srgbClr val="4F5357"/>
                </a:solidFill>
                <a:highlight>
                  <a:srgbClr val="FFFFFF"/>
                </a:highlight>
                <a:latin typeface="Roboto"/>
                <a:ea typeface="Roboto"/>
                <a:cs typeface="Roboto"/>
                <a:sym typeface="Roboto"/>
              </a:rPr>
              <a:t>Ntouch Mobile, the SVRS app that turns your phone into a VP.</a:t>
            </a:r>
            <a:endParaRPr sz="1050">
              <a:solidFill>
                <a:srgbClr val="4F5357"/>
              </a:solidFill>
              <a:highlight>
                <a:srgbClr val="FFFFFF"/>
              </a:highlight>
              <a:latin typeface="Roboto"/>
              <a:ea typeface="Roboto"/>
              <a:cs typeface="Roboto"/>
              <a:sym typeface="Roboto"/>
            </a:endParaRPr>
          </a:p>
          <a:p>
            <a:pPr indent="0" lvl="0" marL="0" rtl="0" algn="l">
              <a:lnSpc>
                <a:spcPct val="110000"/>
              </a:lnSpc>
              <a:spcBef>
                <a:spcPts val="800"/>
              </a:spcBef>
              <a:spcAft>
                <a:spcPts val="0"/>
              </a:spcAft>
              <a:buNone/>
            </a:pPr>
            <a:r>
              <a:rPr b="1" lang="en-US" sz="1200" u="sng">
                <a:solidFill>
                  <a:srgbClr val="333333"/>
                </a:solidFill>
                <a:highlight>
                  <a:srgbClr val="FFFFFF"/>
                </a:highlight>
                <a:latin typeface="Roboto"/>
                <a:ea typeface="Roboto"/>
                <a:cs typeface="Roboto"/>
                <a:sym typeface="Roboto"/>
              </a:rPr>
              <a:t>P3 Mobile for iOS</a:t>
            </a:r>
            <a:endParaRPr b="1" sz="1200" u="sng">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sz="1050">
                <a:solidFill>
                  <a:srgbClr val="4F5357"/>
                </a:solidFill>
                <a:highlight>
                  <a:srgbClr val="FFFFFF"/>
                </a:highlight>
                <a:latin typeface="Roboto"/>
                <a:ea typeface="Roboto"/>
                <a:cs typeface="Roboto"/>
                <a:sym typeface="Roboto"/>
              </a:rPr>
              <a:t>Make VRS, V2V and P2P calls with friendly interpreters – anywhere, anyplace.</a:t>
            </a:r>
            <a:endParaRPr sz="1050">
              <a:solidFill>
                <a:srgbClr val="4F5357"/>
              </a:solidFill>
              <a:highlight>
                <a:srgbClr val="FFFFFF"/>
              </a:highlight>
              <a:latin typeface="Roboto"/>
              <a:ea typeface="Roboto"/>
              <a:cs typeface="Roboto"/>
              <a:sym typeface="Roboto"/>
            </a:endParaRPr>
          </a:p>
          <a:p>
            <a:pPr indent="0" lvl="0" marL="0" rtl="0" algn="l">
              <a:lnSpc>
                <a:spcPct val="110000"/>
              </a:lnSpc>
              <a:spcBef>
                <a:spcPts val="800"/>
              </a:spcBef>
              <a:spcAft>
                <a:spcPts val="0"/>
              </a:spcAft>
              <a:buNone/>
            </a:pPr>
            <a:r>
              <a:rPr b="1" lang="en-US" sz="1200" u="sng">
                <a:solidFill>
                  <a:srgbClr val="333333"/>
                </a:solidFill>
                <a:highlight>
                  <a:srgbClr val="FFFFFF"/>
                </a:highlight>
                <a:latin typeface="Roboto"/>
                <a:ea typeface="Roboto"/>
                <a:cs typeface="Roboto"/>
                <a:sym typeface="Roboto"/>
              </a:rPr>
              <a:t>Purple VRI</a:t>
            </a:r>
            <a:endParaRPr b="1" sz="1200" u="sng">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sz="1050">
                <a:solidFill>
                  <a:srgbClr val="4F5357"/>
                </a:solidFill>
                <a:highlight>
                  <a:srgbClr val="FFFFFF"/>
                </a:highlight>
                <a:latin typeface="Roboto"/>
                <a:ea typeface="Roboto"/>
                <a:cs typeface="Roboto"/>
                <a:sym typeface="Roboto"/>
              </a:rPr>
              <a:t>Video Remote Interpreting (VRI) is a convenient, on-demand sign language interpreting service delivered over a live Internet video connection. To use Purple VRI, you need a Purple VRI account. VRI services require payment for use.</a:t>
            </a:r>
            <a:endParaRPr sz="1050">
              <a:solidFill>
                <a:srgbClr val="4F5357"/>
              </a:solidFill>
              <a:highlight>
                <a:srgbClr val="FFFFFF"/>
              </a:highlight>
              <a:latin typeface="Roboto"/>
              <a:ea typeface="Roboto"/>
              <a:cs typeface="Roboto"/>
              <a:sym typeface="Roboto"/>
            </a:endParaRPr>
          </a:p>
          <a:p>
            <a:pPr indent="0" lvl="0" marL="0" rtl="0" algn="l">
              <a:lnSpc>
                <a:spcPct val="110000"/>
              </a:lnSpc>
              <a:spcBef>
                <a:spcPts val="800"/>
              </a:spcBef>
              <a:spcAft>
                <a:spcPts val="0"/>
              </a:spcAft>
              <a:buNone/>
            </a:pPr>
            <a:r>
              <a:rPr b="1" lang="en-US" sz="1200" u="sng">
                <a:solidFill>
                  <a:srgbClr val="333333"/>
                </a:solidFill>
                <a:highlight>
                  <a:srgbClr val="FFFFFF"/>
                </a:highlight>
                <a:latin typeface="Roboto"/>
                <a:ea typeface="Roboto"/>
                <a:cs typeface="Roboto"/>
                <a:sym typeface="Roboto"/>
              </a:rPr>
              <a:t>Convo VRS</a:t>
            </a:r>
            <a:endParaRPr b="1" sz="1200" u="sng">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sz="1050">
                <a:solidFill>
                  <a:srgbClr val="4F5357"/>
                </a:solidFill>
                <a:highlight>
                  <a:srgbClr val="FFFFFF"/>
                </a:highlight>
                <a:latin typeface="Roboto"/>
                <a:ea typeface="Roboto"/>
                <a:cs typeface="Roboto"/>
                <a:sym typeface="Roboto"/>
              </a:rPr>
              <a:t>From the only Deaf-owned VRS provider comes the most natural calling experience for deaf and hard of hearing people. Always maintain ownership of your call - achieved through highly-qualified interpreters and intuitive app design.</a:t>
            </a:r>
            <a:endParaRPr sz="1050">
              <a:solidFill>
                <a:srgbClr val="4F535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sz="1050">
              <a:solidFill>
                <a:srgbClr val="4F535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b="1" lang="en-US" sz="1250" u="sng">
                <a:solidFill>
                  <a:srgbClr val="4F5357"/>
                </a:solidFill>
                <a:highlight>
                  <a:srgbClr val="FFFFFF"/>
                </a:highlight>
                <a:latin typeface="Roboto"/>
                <a:ea typeface="Roboto"/>
                <a:cs typeface="Roboto"/>
                <a:sym typeface="Roboto"/>
              </a:rPr>
              <a:t>Zoom</a:t>
            </a:r>
            <a:endParaRPr b="1" sz="1250" u="sng">
              <a:solidFill>
                <a:srgbClr val="4F535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lang="en-US">
                <a:solidFill>
                  <a:srgbClr val="414155"/>
                </a:solidFill>
                <a:highlight>
                  <a:srgbClr val="FFFFFF"/>
                </a:highlight>
              </a:rPr>
              <a:t>Using the Zoom Cloud Meetings app on iOS, you can join meetings, schedule your own meetings, chat with contacts, and view a directory of contacts.</a:t>
            </a:r>
            <a:endParaRPr sz="950">
              <a:solidFill>
                <a:srgbClr val="4F535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b="1" sz="1250" u="sng">
              <a:solidFill>
                <a:srgbClr val="4F535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rPr b="1" lang="en-US" sz="1250" u="sng">
                <a:solidFill>
                  <a:srgbClr val="4F5357"/>
                </a:solidFill>
                <a:highlight>
                  <a:srgbClr val="FFFFFF"/>
                </a:highlight>
                <a:latin typeface="Roboto"/>
                <a:ea typeface="Roboto"/>
                <a:cs typeface="Roboto"/>
                <a:sym typeface="Roboto"/>
              </a:rPr>
              <a:t>FaceTime</a:t>
            </a:r>
            <a:endParaRPr b="1" sz="1250" u="sng">
              <a:solidFill>
                <a:srgbClr val="4F535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Clr>
                <a:schemeClr val="dk1"/>
              </a:buClr>
              <a:buSzPts val="1100"/>
              <a:buFont typeface="Arial"/>
              <a:buNone/>
            </a:pPr>
            <a:r>
              <a:rPr lang="en-US" sz="1000">
                <a:solidFill>
                  <a:srgbClr val="1D1D1F"/>
                </a:solidFill>
                <a:highlight>
                  <a:srgbClr val="FFFFFF"/>
                </a:highlight>
              </a:rPr>
              <a:t>FaceTime is a great way to communicate using sign language. With high‑quality video and a fast frame rate, FaceTime helps you catch every gesture and facial expression</a:t>
            </a:r>
            <a:endParaRPr sz="650">
              <a:solidFill>
                <a:srgbClr val="4F5357"/>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21757e56d3_1_6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21757e56d3_1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fb570c41c_1_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fb570c41c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23aadccad4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23aadcca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28ac4535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28ac453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228ac45357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228ac4535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28ac45357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228ac4535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b08a80a02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b08a80a0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b08a80a02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b08a80a0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 name="Shape 12"/>
        <p:cNvGrpSpPr/>
        <p:nvPr/>
      </p:nvGrpSpPr>
      <p:grpSpPr>
        <a:xfrm>
          <a:off x="0" y="0"/>
          <a:ext cx="0" cy="0"/>
          <a:chOff x="0" y="0"/>
          <a:chExt cx="0" cy="0"/>
        </a:xfrm>
      </p:grpSpPr>
      <p:sp>
        <p:nvSpPr>
          <p:cNvPr id="13" name="Google Shape;13;p2"/>
          <p:cNvSpPr/>
          <p:nvPr/>
        </p:nvSpPr>
        <p:spPr>
          <a:xfrm>
            <a:off x="0" y="0"/>
            <a:ext cx="9144000" cy="6858000"/>
          </a:xfrm>
          <a:prstGeom prst="rect">
            <a:avLst/>
          </a:prstGeom>
          <a:solidFill>
            <a:srgbClr val="516482"/>
          </a:solidFill>
          <a:ln cap="flat" cmpd="sng" w="12700">
            <a:solidFill>
              <a:srgbClr val="51648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16482"/>
              </a:solidFill>
              <a:latin typeface="Calibri"/>
              <a:ea typeface="Calibri"/>
              <a:cs typeface="Calibri"/>
              <a:sym typeface="Calibri"/>
            </a:endParaRPr>
          </a:p>
        </p:txBody>
      </p:sp>
      <p:sp>
        <p:nvSpPr>
          <p:cNvPr id="14" name="Google Shape;14;p2"/>
          <p:cNvSpPr/>
          <p:nvPr/>
        </p:nvSpPr>
        <p:spPr>
          <a:xfrm>
            <a:off x="2263676" y="4175210"/>
            <a:ext cx="4057521"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US" sz="1800">
                <a:solidFill>
                  <a:srgbClr val="F09F34"/>
                </a:solidFill>
                <a:latin typeface="Arial"/>
                <a:ea typeface="Arial"/>
                <a:cs typeface="Arial"/>
                <a:sym typeface="Arial"/>
              </a:rPr>
              <a:t>ADVOCATE.  EDUCATE.  EMPOWER.</a:t>
            </a:r>
            <a:endParaRPr b="0" sz="1800">
              <a:solidFill>
                <a:srgbClr val="F09F34"/>
              </a:solidFill>
              <a:latin typeface="Arial"/>
              <a:ea typeface="Arial"/>
              <a:cs typeface="Arial"/>
              <a:sym typeface="Arial"/>
            </a:endParaRPr>
          </a:p>
        </p:txBody>
      </p:sp>
      <p:pic>
        <p:nvPicPr>
          <p:cNvPr id="15" name="Google Shape;15;p2"/>
          <p:cNvPicPr preferRelativeResize="0"/>
          <p:nvPr/>
        </p:nvPicPr>
        <p:blipFill rotWithShape="1">
          <a:blip r:embed="rId2">
            <a:alphaModFix/>
          </a:blip>
          <a:srcRect b="0" l="0" r="0" t="0"/>
          <a:stretch/>
        </p:blipFill>
        <p:spPr>
          <a:xfrm>
            <a:off x="1092302" y="1521501"/>
            <a:ext cx="6400271" cy="2340670"/>
          </a:xfrm>
          <a:prstGeom prst="rect">
            <a:avLst/>
          </a:prstGeom>
          <a:noFill/>
          <a:ln>
            <a:noFill/>
          </a:ln>
        </p:spPr>
      </p:pic>
      <p:sp>
        <p:nvSpPr>
          <p:cNvPr id="16" name="Google Shape;16;p2"/>
          <p:cNvSpPr/>
          <p:nvPr/>
        </p:nvSpPr>
        <p:spPr>
          <a:xfrm>
            <a:off x="288104" y="6325243"/>
            <a:ext cx="20681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AEABAB"/>
                </a:solidFill>
                <a:latin typeface="Arial"/>
                <a:ea typeface="Arial"/>
                <a:cs typeface="Arial"/>
                <a:sym typeface="Arial"/>
              </a:rPr>
              <a:t>www.empowerabilities.org</a:t>
            </a:r>
            <a:endParaRPr sz="1400">
              <a:solidFill>
                <a:srgbClr val="AEABAB"/>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0" name="Shape 20"/>
        <p:cNvGrpSpPr/>
        <p:nvPr/>
      </p:nvGrpSpPr>
      <p:grpSpPr>
        <a:xfrm>
          <a:off x="0" y="0"/>
          <a:ext cx="0" cy="0"/>
          <a:chOff x="0" y="0"/>
          <a:chExt cx="0" cy="0"/>
        </a:xfrm>
      </p:grpSpPr>
      <p:sp>
        <p:nvSpPr>
          <p:cNvPr id="21" name="Google Shape;21;p4"/>
          <p:cNvSpPr txBox="1"/>
          <p:nvPr>
            <p:ph type="title"/>
          </p:nvPr>
        </p:nvSpPr>
        <p:spPr>
          <a:xfrm>
            <a:off x="939114" y="365125"/>
            <a:ext cx="416834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
          <p:cNvSpPr txBox="1"/>
          <p:nvPr>
            <p:ph idx="1" type="body"/>
          </p:nvPr>
        </p:nvSpPr>
        <p:spPr>
          <a:xfrm>
            <a:off x="1342767" y="1861236"/>
            <a:ext cx="3535148" cy="647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 name="Google Shape;23;p4"/>
          <p:cNvSpPr txBox="1"/>
          <p:nvPr>
            <p:ph idx="2" type="body"/>
          </p:nvPr>
        </p:nvSpPr>
        <p:spPr>
          <a:xfrm>
            <a:off x="1342767" y="2588419"/>
            <a:ext cx="3535148" cy="3548770"/>
          </a:xfrm>
          <a:prstGeom prst="rect">
            <a:avLst/>
          </a:prstGeom>
          <a:solidFill>
            <a:srgbClr val="AEABAB"/>
          </a:solid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3" type="body"/>
          </p:nvPr>
        </p:nvSpPr>
        <p:spPr>
          <a:xfrm>
            <a:off x="4980202" y="1857375"/>
            <a:ext cx="3536736" cy="647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 name="Google Shape;25;p4"/>
          <p:cNvSpPr txBox="1"/>
          <p:nvPr>
            <p:ph idx="4" type="body"/>
          </p:nvPr>
        </p:nvSpPr>
        <p:spPr>
          <a:xfrm>
            <a:off x="4980202" y="2588419"/>
            <a:ext cx="3536736" cy="3548770"/>
          </a:xfrm>
          <a:prstGeom prst="rect">
            <a:avLst/>
          </a:prstGeom>
          <a:solidFill>
            <a:srgbClr val="AEABAB"/>
          </a:solid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5"/>
          <p:cNvSpPr txBox="1"/>
          <p:nvPr>
            <p:ph type="title"/>
          </p:nvPr>
        </p:nvSpPr>
        <p:spPr>
          <a:xfrm>
            <a:off x="951470" y="365125"/>
            <a:ext cx="416422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txBox="1"/>
          <p:nvPr>
            <p:ph idx="1" type="body"/>
          </p:nvPr>
        </p:nvSpPr>
        <p:spPr>
          <a:xfrm>
            <a:off x="1742302" y="1952367"/>
            <a:ext cx="6773047" cy="42245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
          <p:cNvSpPr/>
          <p:nvPr/>
        </p:nvSpPr>
        <p:spPr>
          <a:xfrm>
            <a:off x="1742302" y="1952367"/>
            <a:ext cx="6773047" cy="4226011"/>
          </a:xfrm>
          <a:prstGeom prst="rect">
            <a:avLst/>
          </a:prstGeom>
          <a:noFill/>
          <a:ln cap="flat" cmpd="sng" w="12700">
            <a:solidFill>
              <a:srgbClr val="0000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5"/>
          <p:cNvSpPr/>
          <p:nvPr/>
        </p:nvSpPr>
        <p:spPr>
          <a:xfrm>
            <a:off x="1598139" y="1857632"/>
            <a:ext cx="7068066" cy="4444314"/>
          </a:xfrm>
          <a:prstGeom prst="rect">
            <a:avLst/>
          </a:prstGeom>
          <a:noFill/>
          <a:ln cap="flat" cmpd="sng" w="12700">
            <a:solidFill>
              <a:srgbClr val="0000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 name="Shape 31"/>
        <p:cNvGrpSpPr/>
        <p:nvPr/>
      </p:nvGrpSpPr>
      <p:grpSpPr>
        <a:xfrm>
          <a:off x="0" y="0"/>
          <a:ext cx="0" cy="0"/>
          <a:chOff x="0" y="0"/>
          <a:chExt cx="0" cy="0"/>
        </a:xfrm>
      </p:grpSpPr>
      <p:sp>
        <p:nvSpPr>
          <p:cNvPr id="32" name="Google Shape;32;p6"/>
          <p:cNvSpPr txBox="1"/>
          <p:nvPr>
            <p:ph type="title"/>
          </p:nvPr>
        </p:nvSpPr>
        <p:spPr>
          <a:xfrm>
            <a:off x="963828" y="579041"/>
            <a:ext cx="3978876" cy="89486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
          <p:cNvSpPr/>
          <p:nvPr>
            <p:ph idx="2" type="pic"/>
          </p:nvPr>
        </p:nvSpPr>
        <p:spPr>
          <a:xfrm>
            <a:off x="4653907" y="1717590"/>
            <a:ext cx="4094677" cy="3908682"/>
          </a:xfrm>
          <a:prstGeom prst="rect">
            <a:avLst/>
          </a:prstGeom>
          <a:noFill/>
          <a:ln>
            <a:noFill/>
          </a:ln>
        </p:spPr>
      </p:sp>
      <p:sp>
        <p:nvSpPr>
          <p:cNvPr id="34" name="Google Shape;34;p6"/>
          <p:cNvSpPr txBox="1"/>
          <p:nvPr>
            <p:ph idx="1" type="body"/>
          </p:nvPr>
        </p:nvSpPr>
        <p:spPr>
          <a:xfrm>
            <a:off x="1211262" y="1960788"/>
            <a:ext cx="2949575" cy="39086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6"/>
          <p:cNvSpPr/>
          <p:nvPr/>
        </p:nvSpPr>
        <p:spPr>
          <a:xfrm>
            <a:off x="1073493" y="1812509"/>
            <a:ext cx="3225113" cy="4226011"/>
          </a:xfrm>
          <a:prstGeom prst="rect">
            <a:avLst/>
          </a:prstGeom>
          <a:noFill/>
          <a:ln cap="flat" cmpd="sng" w="12700">
            <a:solidFill>
              <a:srgbClr val="0000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6"/>
          <p:cNvSpPr/>
          <p:nvPr/>
        </p:nvSpPr>
        <p:spPr>
          <a:xfrm>
            <a:off x="1211263" y="1960789"/>
            <a:ext cx="2949574" cy="3908681"/>
          </a:xfrm>
          <a:prstGeom prst="rect">
            <a:avLst/>
          </a:prstGeom>
          <a:noFill/>
          <a:ln cap="flat" cmpd="sng" w="12700">
            <a:solidFill>
              <a:srgbClr val="0000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7"/>
          <p:cNvSpPr txBox="1"/>
          <p:nvPr>
            <p:ph type="title"/>
          </p:nvPr>
        </p:nvSpPr>
        <p:spPr>
          <a:xfrm>
            <a:off x="311700" y="2867800"/>
            <a:ext cx="8520600" cy="1122400"/>
          </a:xfrm>
          <a:prstGeom prst="rect">
            <a:avLst/>
          </a:prstGeom>
        </p:spPr>
        <p:txBody>
          <a:bodyPr anchorCtr="0" anchor="ctr" bIns="45700" lIns="91425" spcFirstLastPara="1" rIns="91425" wrap="square" tIns="45700">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 name="Google Shape;39;p7"/>
          <p:cNvSpPr txBox="1"/>
          <p:nvPr>
            <p:ph idx="12" type="sldNum"/>
          </p:nvPr>
        </p:nvSpPr>
        <p:spPr>
          <a:xfrm>
            <a:off x="8472458" y="6217622"/>
            <a:ext cx="548700" cy="524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8"/>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ph type="title"/>
          </p:nvPr>
        </p:nvSpPr>
        <p:spPr>
          <a:xfrm>
            <a:off x="265500" y="1644233"/>
            <a:ext cx="4045200" cy="1976400"/>
          </a:xfrm>
          <a:prstGeom prst="rect">
            <a:avLst/>
          </a:prstGeom>
        </p:spPr>
        <p:txBody>
          <a:bodyPr anchorCtr="0" anchor="b" bIns="45700" lIns="91425" spcFirstLastPara="1" rIns="91425" wrap="square" tIns="45700">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3" name="Google Shape;43;p8"/>
          <p:cNvSpPr txBox="1"/>
          <p:nvPr>
            <p:ph idx="1" type="subTitle"/>
          </p:nvPr>
        </p:nvSpPr>
        <p:spPr>
          <a:xfrm>
            <a:off x="265500" y="3737433"/>
            <a:ext cx="4045200" cy="1646800"/>
          </a:xfrm>
          <a:prstGeom prst="rect">
            <a:avLst/>
          </a:prstGeom>
        </p:spPr>
        <p:txBody>
          <a:bodyPr anchorCtr="0" anchor="t" bIns="45700" lIns="91425" spcFirstLastPara="1" rIns="91425" wrap="square" tIns="45700">
            <a:normAutofit/>
          </a:bodyPr>
          <a:lstStyle>
            <a:lvl1pPr lvl="0" rtl="0" algn="ctr">
              <a:lnSpc>
                <a:spcPct val="100000"/>
              </a:lnSpc>
              <a:spcBef>
                <a:spcPts val="1000"/>
              </a:spcBef>
              <a:spcAft>
                <a:spcPts val="0"/>
              </a:spcAft>
              <a:buSzPts val="2100"/>
              <a:buNone/>
              <a:defRPr sz="2100"/>
            </a:lvl1pPr>
            <a:lvl2pPr lvl="1" rtl="0" algn="ctr">
              <a:lnSpc>
                <a:spcPct val="100000"/>
              </a:lnSpc>
              <a:spcBef>
                <a:spcPts val="500"/>
              </a:spcBef>
              <a:spcAft>
                <a:spcPts val="0"/>
              </a:spcAft>
              <a:buSzPts val="2100"/>
              <a:buNone/>
              <a:defRPr sz="2100"/>
            </a:lvl2pPr>
            <a:lvl3pPr lvl="2" rtl="0" algn="ctr">
              <a:lnSpc>
                <a:spcPct val="100000"/>
              </a:lnSpc>
              <a:spcBef>
                <a:spcPts val="500"/>
              </a:spcBef>
              <a:spcAft>
                <a:spcPts val="0"/>
              </a:spcAft>
              <a:buSzPts val="2100"/>
              <a:buNone/>
              <a:defRPr sz="2100"/>
            </a:lvl3pPr>
            <a:lvl4pPr lvl="3" rtl="0" algn="ctr">
              <a:lnSpc>
                <a:spcPct val="100000"/>
              </a:lnSpc>
              <a:spcBef>
                <a:spcPts val="500"/>
              </a:spcBef>
              <a:spcAft>
                <a:spcPts val="0"/>
              </a:spcAft>
              <a:buSzPts val="2100"/>
              <a:buNone/>
              <a:defRPr sz="2100"/>
            </a:lvl4pPr>
            <a:lvl5pPr lvl="4" rtl="0" algn="ctr">
              <a:lnSpc>
                <a:spcPct val="100000"/>
              </a:lnSpc>
              <a:spcBef>
                <a:spcPts val="500"/>
              </a:spcBef>
              <a:spcAft>
                <a:spcPts val="0"/>
              </a:spcAft>
              <a:buSzPts val="2100"/>
              <a:buNone/>
              <a:defRPr sz="2100"/>
            </a:lvl5pPr>
            <a:lvl6pPr lvl="5" rtl="0" algn="ctr">
              <a:lnSpc>
                <a:spcPct val="100000"/>
              </a:lnSpc>
              <a:spcBef>
                <a:spcPts val="500"/>
              </a:spcBef>
              <a:spcAft>
                <a:spcPts val="0"/>
              </a:spcAft>
              <a:buSzPts val="2100"/>
              <a:buNone/>
              <a:defRPr sz="2100"/>
            </a:lvl6pPr>
            <a:lvl7pPr lvl="6" rtl="0" algn="ctr">
              <a:lnSpc>
                <a:spcPct val="100000"/>
              </a:lnSpc>
              <a:spcBef>
                <a:spcPts val="500"/>
              </a:spcBef>
              <a:spcAft>
                <a:spcPts val="0"/>
              </a:spcAft>
              <a:buSzPts val="2100"/>
              <a:buNone/>
              <a:defRPr sz="2100"/>
            </a:lvl7pPr>
            <a:lvl8pPr lvl="7" rtl="0" algn="ctr">
              <a:lnSpc>
                <a:spcPct val="100000"/>
              </a:lnSpc>
              <a:spcBef>
                <a:spcPts val="500"/>
              </a:spcBef>
              <a:spcAft>
                <a:spcPts val="0"/>
              </a:spcAft>
              <a:buSzPts val="2100"/>
              <a:buNone/>
              <a:defRPr sz="2100"/>
            </a:lvl8pPr>
            <a:lvl9pPr lvl="8" rtl="0" algn="ctr">
              <a:lnSpc>
                <a:spcPct val="100000"/>
              </a:lnSpc>
              <a:spcBef>
                <a:spcPts val="500"/>
              </a:spcBef>
              <a:spcAft>
                <a:spcPts val="0"/>
              </a:spcAft>
              <a:buSzPts val="2100"/>
              <a:buNone/>
              <a:defRPr sz="2100"/>
            </a:lvl9pPr>
          </a:lstStyle>
          <a:p/>
        </p:txBody>
      </p:sp>
      <p:sp>
        <p:nvSpPr>
          <p:cNvPr id="44" name="Google Shape;44;p8"/>
          <p:cNvSpPr txBox="1"/>
          <p:nvPr>
            <p:ph idx="2" type="body"/>
          </p:nvPr>
        </p:nvSpPr>
        <p:spPr>
          <a:xfrm>
            <a:off x="4939500" y="965433"/>
            <a:ext cx="3837000" cy="4926800"/>
          </a:xfrm>
          <a:prstGeom prst="rect">
            <a:avLst/>
          </a:prstGeom>
        </p:spPr>
        <p:txBody>
          <a:bodyPr anchorCtr="0" anchor="ctr" bIns="45700" lIns="91425" spcFirstLastPara="1" rIns="91425" wrap="square" tIns="45700">
            <a:norm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45" name="Google Shape;45;p8"/>
          <p:cNvSpPr txBox="1"/>
          <p:nvPr>
            <p:ph idx="12" type="sldNum"/>
          </p:nvPr>
        </p:nvSpPr>
        <p:spPr>
          <a:xfrm>
            <a:off x="8472458" y="6217622"/>
            <a:ext cx="548700" cy="524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6482"/>
        </a:solidFill>
      </p:bgPr>
    </p:bg>
    <p:spTree>
      <p:nvGrpSpPr>
        <p:cNvPr id="5" name="Shape 5"/>
        <p:cNvGrpSpPr/>
        <p:nvPr/>
      </p:nvGrpSpPr>
      <p:grpSpPr>
        <a:xfrm>
          <a:off x="0" y="0"/>
          <a:ext cx="0" cy="0"/>
          <a:chOff x="0" y="0"/>
          <a:chExt cx="0" cy="0"/>
        </a:xfrm>
      </p:grpSpPr>
      <p:sp>
        <p:nvSpPr>
          <p:cNvPr id="6" name="Google Shape;6;p1"/>
          <p:cNvSpPr/>
          <p:nvPr/>
        </p:nvSpPr>
        <p:spPr>
          <a:xfrm>
            <a:off x="951470" y="0"/>
            <a:ext cx="8192530" cy="6858000"/>
          </a:xfrm>
          <a:prstGeom prst="rect">
            <a:avLst/>
          </a:prstGeom>
          <a:solidFill>
            <a:srgbClr val="D0CECE"/>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96562" y="365125"/>
            <a:ext cx="4819135" cy="1325563"/>
          </a:xfrm>
          <a:prstGeom prst="rect">
            <a:avLst/>
          </a:prstGeom>
          <a:solidFill>
            <a:srgbClr val="F09F34"/>
          </a:solidFill>
          <a:ln cap="flat" cmpd="sng" w="12700">
            <a:solidFill>
              <a:srgbClr val="F09F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type="title"/>
          </p:nvPr>
        </p:nvSpPr>
        <p:spPr>
          <a:xfrm>
            <a:off x="951470" y="365125"/>
            <a:ext cx="4164227"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 type="body"/>
          </p:nvPr>
        </p:nvSpPr>
        <p:spPr>
          <a:xfrm>
            <a:off x="1742302" y="1952367"/>
            <a:ext cx="6773047" cy="422459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 name="Google Shape;10;p1"/>
          <p:cNvPicPr preferRelativeResize="0"/>
          <p:nvPr/>
        </p:nvPicPr>
        <p:blipFill rotWithShape="1">
          <a:blip r:embed="rId1">
            <a:alphaModFix/>
          </a:blip>
          <a:srcRect b="0" l="0" r="0" t="0"/>
          <a:stretch/>
        </p:blipFill>
        <p:spPr>
          <a:xfrm>
            <a:off x="7451386" y="6176962"/>
            <a:ext cx="1544330" cy="564783"/>
          </a:xfrm>
          <a:prstGeom prst="rect">
            <a:avLst/>
          </a:prstGeom>
          <a:noFill/>
          <a:ln>
            <a:noFill/>
          </a:ln>
        </p:spPr>
      </p:pic>
      <p:sp>
        <p:nvSpPr>
          <p:cNvPr id="11" name="Google Shape;11;p1"/>
          <p:cNvSpPr txBox="1"/>
          <p:nvPr/>
        </p:nvSpPr>
        <p:spPr>
          <a:xfrm>
            <a:off x="951470" y="6480135"/>
            <a:ext cx="309742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50" u="none" cap="none" strike="noStrike">
                <a:solidFill>
                  <a:schemeClr val="dk1"/>
                </a:solidFill>
                <a:latin typeface="Calibri"/>
                <a:ea typeface="Calibri"/>
                <a:cs typeface="Calibri"/>
                <a:sym typeface="Calibri"/>
              </a:rPr>
              <a:t>www.empowerabilities.org</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www.youtube.com/watch?v=qDm7GiKra28" TargetMode="Externa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0.png"/><Relationship Id="rId11" Type="http://schemas.openxmlformats.org/officeDocument/2006/relationships/image" Target="../media/image34.png"/><Relationship Id="rId10" Type="http://schemas.openxmlformats.org/officeDocument/2006/relationships/image" Target="../media/image29.png"/><Relationship Id="rId9"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27.jpg"/><Relationship Id="rId7" Type="http://schemas.openxmlformats.org/officeDocument/2006/relationships/image" Target="../media/image32.png"/><Relationship Id="rId8"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jpg"/><Relationship Id="rId4" Type="http://schemas.openxmlformats.org/officeDocument/2006/relationships/image" Target="../media/image26.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8.png"/><Relationship Id="rId8"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0.jpg"/><Relationship Id="rId4" Type="http://schemas.openxmlformats.org/officeDocument/2006/relationships/hyperlink" Target="http://www.youtube.com/watch?v=bqeQByqf_f8" TargetMode="External"/><Relationship Id="rId5" Type="http://schemas.openxmlformats.org/officeDocument/2006/relationships/image" Target="../media/image5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2.jpg"/><Relationship Id="rId4" Type="http://schemas.openxmlformats.org/officeDocument/2006/relationships/image" Target="../media/image39.jpg"/><Relationship Id="rId5" Type="http://schemas.openxmlformats.org/officeDocument/2006/relationships/image" Target="../media/image4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jpg"/><Relationship Id="rId6"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4.png"/><Relationship Id="rId4" Type="http://schemas.openxmlformats.org/officeDocument/2006/relationships/image" Target="../media/image43.png"/><Relationship Id="rId5" Type="http://schemas.openxmlformats.org/officeDocument/2006/relationships/image" Target="../media/image6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50.png"/><Relationship Id="rId6" Type="http://schemas.openxmlformats.org/officeDocument/2006/relationships/image" Target="../media/image55.jpg"/><Relationship Id="rId7" Type="http://schemas.openxmlformats.org/officeDocument/2006/relationships/image" Target="../media/image5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8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56.jpg"/><Relationship Id="rId4" Type="http://schemas.openxmlformats.org/officeDocument/2006/relationships/image" Target="../media/image61.jpg"/><Relationship Id="rId5" Type="http://schemas.openxmlformats.org/officeDocument/2006/relationships/image" Target="../media/image60.png"/><Relationship Id="rId6" Type="http://schemas.openxmlformats.org/officeDocument/2006/relationships/image" Target="../media/image5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4.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62.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11" Type="http://schemas.openxmlformats.org/officeDocument/2006/relationships/image" Target="../media/image62.png"/><Relationship Id="rId10" Type="http://schemas.openxmlformats.org/officeDocument/2006/relationships/image" Target="../media/image77.png"/><Relationship Id="rId13" Type="http://schemas.openxmlformats.org/officeDocument/2006/relationships/image" Target="../media/image72.png"/><Relationship Id="rId12"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59.png"/><Relationship Id="rId4" Type="http://schemas.openxmlformats.org/officeDocument/2006/relationships/image" Target="../media/image63.jpg"/><Relationship Id="rId9" Type="http://schemas.openxmlformats.org/officeDocument/2006/relationships/image" Target="../media/image69.png"/><Relationship Id="rId15" Type="http://schemas.openxmlformats.org/officeDocument/2006/relationships/image" Target="../media/image73.png"/><Relationship Id="rId14" Type="http://schemas.openxmlformats.org/officeDocument/2006/relationships/image" Target="../media/image76.png"/><Relationship Id="rId17" Type="http://schemas.openxmlformats.org/officeDocument/2006/relationships/image" Target="../media/image79.jpg"/><Relationship Id="rId16" Type="http://schemas.openxmlformats.org/officeDocument/2006/relationships/image" Target="../media/image83.png"/><Relationship Id="rId5" Type="http://schemas.openxmlformats.org/officeDocument/2006/relationships/image" Target="../media/image65.png"/><Relationship Id="rId6" Type="http://schemas.openxmlformats.org/officeDocument/2006/relationships/image" Target="../media/image68.png"/><Relationship Id="rId7" Type="http://schemas.openxmlformats.org/officeDocument/2006/relationships/image" Target="../media/image70.png"/><Relationship Id="rId8" Type="http://schemas.openxmlformats.org/officeDocument/2006/relationships/image" Target="../media/image71.png"/></Relationships>
</file>

<file path=ppt/slides/_rels/slide28.xml.rels><?xml version="1.0" encoding="UTF-8" standalone="yes"?><Relationships xmlns="http://schemas.openxmlformats.org/package/2006/relationships"><Relationship Id="rId11" Type="http://schemas.openxmlformats.org/officeDocument/2006/relationships/image" Target="../media/image71.png"/><Relationship Id="rId10" Type="http://schemas.openxmlformats.org/officeDocument/2006/relationships/image" Target="../media/image59.png"/><Relationship Id="rId13" Type="http://schemas.openxmlformats.org/officeDocument/2006/relationships/image" Target="../media/image70.png"/><Relationship Id="rId12"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74.png"/><Relationship Id="rId4" Type="http://schemas.openxmlformats.org/officeDocument/2006/relationships/image" Target="../media/image81.png"/><Relationship Id="rId9" Type="http://schemas.openxmlformats.org/officeDocument/2006/relationships/image" Target="../media/image68.png"/><Relationship Id="rId14" Type="http://schemas.openxmlformats.org/officeDocument/2006/relationships/image" Target="../media/image69.png"/><Relationship Id="rId5" Type="http://schemas.openxmlformats.org/officeDocument/2006/relationships/image" Target="../media/image78.png"/><Relationship Id="rId6" Type="http://schemas.openxmlformats.org/officeDocument/2006/relationships/image" Target="../media/image82.png"/><Relationship Id="rId7" Type="http://schemas.openxmlformats.org/officeDocument/2006/relationships/image" Target="../media/image80.jpg"/><Relationship Id="rId8" Type="http://schemas.openxmlformats.org/officeDocument/2006/relationships/image" Target="../media/image8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86.png"/><Relationship Id="rId4" Type="http://schemas.openxmlformats.org/officeDocument/2006/relationships/image" Target="../media/image8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8.jpg"/><Relationship Id="rId5" Type="http://schemas.openxmlformats.org/officeDocument/2006/relationships/image" Target="../media/image15.jpg"/><Relationship Id="rId6"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33.png"/><Relationship Id="rId5" Type="http://schemas.openxmlformats.org/officeDocument/2006/relationships/image" Target="../media/image5.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jpg"/><Relationship Id="rId5" Type="http://schemas.openxmlformats.org/officeDocument/2006/relationships/image" Target="../media/image17.jpg"/><Relationship Id="rId6" Type="http://schemas.openxmlformats.org/officeDocument/2006/relationships/image" Target="../media/image3.jpg"/><Relationship Id="rId7"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2.jp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www.youtube.com/watch?v=aCvBoR2b1J8" TargetMode="Externa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311700" y="2867800"/>
            <a:ext cx="8520600" cy="1122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Apple Devices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311700" y="2867800"/>
            <a:ext cx="8520600" cy="1122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pic>
        <p:nvPicPr>
          <p:cNvPr id="135" name="Google Shape;135;p19"/>
          <p:cNvPicPr preferRelativeResize="0"/>
          <p:nvPr/>
        </p:nvPicPr>
        <p:blipFill rotWithShape="1">
          <a:blip r:embed="rId3">
            <a:alphaModFix/>
          </a:blip>
          <a:srcRect b="24144" l="0" r="0" t="0"/>
          <a:stretch/>
        </p:blipFill>
        <p:spPr>
          <a:xfrm>
            <a:off x="26700" y="367425"/>
            <a:ext cx="9143997" cy="5297273"/>
          </a:xfrm>
          <a:prstGeom prst="rect">
            <a:avLst/>
          </a:prstGeom>
          <a:noFill/>
          <a:ln>
            <a:noFill/>
          </a:ln>
        </p:spPr>
      </p:pic>
      <p:sp>
        <p:nvSpPr>
          <p:cNvPr id="136" name="Google Shape;136;p19"/>
          <p:cNvSpPr txBox="1"/>
          <p:nvPr/>
        </p:nvSpPr>
        <p:spPr>
          <a:xfrm>
            <a:off x="1453900" y="5829275"/>
            <a:ext cx="6981600" cy="6156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Image Description: IPAD Settings Accessibility  page, VISION</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Voice Over, Zoom, Display &amp; Text Size, Motion, Spoken Content, Audio Descriptions </a:t>
            </a:r>
            <a:endParaRPr>
              <a:latin typeface="Calibri"/>
              <a:ea typeface="Calibri"/>
              <a:cs typeface="Calibri"/>
              <a:sym typeface="Calibri"/>
            </a:endParaRPr>
          </a:p>
        </p:txBody>
      </p:sp>
      <p:sp>
        <p:nvSpPr>
          <p:cNvPr id="137" name="Google Shape;137;p19"/>
          <p:cNvSpPr/>
          <p:nvPr/>
        </p:nvSpPr>
        <p:spPr>
          <a:xfrm>
            <a:off x="2756475" y="1444675"/>
            <a:ext cx="6387600" cy="4220100"/>
          </a:xfrm>
          <a:prstGeom prst="rect">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311700" y="2867800"/>
            <a:ext cx="8520600" cy="1122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pic>
        <p:nvPicPr>
          <p:cNvPr descr="Learn how to use VoiceOver, a gesture-based screen reader on iPhone and iPad that gives audible descriptions of what's on your screen. &#10;&#10;To learn more about this topic, visit the following articles:&#10;About the Accessibility Shortcut for iPhone, iPad, and iPod touch: https://apple.co/2CHSrZ0&#10;Adjust voice and speed for VoiceOver and Speak Screen on your iPhone, iPad, or iPod touch: https://apple.co/2uueXAa&#10;Common braille commands for VoiceOver on your iPhone, iPad, and iPod touch: https://apple.co/2FHrN4s&#10;Learn VoiceOver gestures on iPhone: https://apple.co/2THcUmm&#10;Turn on and practice VoiceOver on iPhone: https://apple.co/2FFpQ7c&#10;&#10;Additional Resources:&#10;&#10;Contact Apple Support for iPhone: http://apple.co/iPhone&#10;&#10;To subscribe to this channel: https://www.youtube.com/c/AppleSupport&#10;&#10;To download the Apple Support app: http://apple.co/2hFtzIv&#10;&#10;Apple Support on Twitter: https://twitter.com/AppleSupport" id="143" name="Google Shape;143;p20" title="How to navigate your iPhone or iPad with VoiceOver — Apple Support">
            <a:hlinkClick r:id="rId3"/>
          </p:cNvPr>
          <p:cNvPicPr preferRelativeResize="0"/>
          <p:nvPr/>
        </p:nvPicPr>
        <p:blipFill>
          <a:blip r:embed="rId4">
            <a:alphaModFix/>
          </a:blip>
          <a:stretch>
            <a:fillRect/>
          </a:stretch>
        </p:blipFill>
        <p:spPr>
          <a:xfrm>
            <a:off x="643125" y="482300"/>
            <a:ext cx="7857750" cy="589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1"/>
          <p:cNvPicPr preferRelativeResize="0"/>
          <p:nvPr/>
        </p:nvPicPr>
        <p:blipFill rotWithShape="1">
          <a:blip r:embed="rId3">
            <a:alphaModFix/>
          </a:blip>
          <a:srcRect b="2009" l="0" r="0" t="-2010"/>
          <a:stretch/>
        </p:blipFill>
        <p:spPr>
          <a:xfrm>
            <a:off x="2685075" y="1727841"/>
            <a:ext cx="4587200" cy="4587175"/>
          </a:xfrm>
          <a:prstGeom prst="rect">
            <a:avLst/>
          </a:prstGeom>
          <a:noFill/>
          <a:ln>
            <a:noFill/>
          </a:ln>
        </p:spPr>
      </p:pic>
      <p:sp>
        <p:nvSpPr>
          <p:cNvPr id="149" name="Google Shape;149;p21"/>
          <p:cNvSpPr txBox="1"/>
          <p:nvPr>
            <p:ph type="title"/>
          </p:nvPr>
        </p:nvSpPr>
        <p:spPr>
          <a:xfrm>
            <a:off x="0" y="420700"/>
            <a:ext cx="5388300" cy="1122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Downloadable Apps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939114" y="365125"/>
            <a:ext cx="41682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55" name="Google Shape;155;p22"/>
          <p:cNvSpPr txBox="1"/>
          <p:nvPr>
            <p:ph idx="1" type="body"/>
          </p:nvPr>
        </p:nvSpPr>
        <p:spPr>
          <a:xfrm>
            <a:off x="1342767" y="1861236"/>
            <a:ext cx="3535200" cy="6477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t/>
            </a:r>
            <a:endParaRPr/>
          </a:p>
        </p:txBody>
      </p:sp>
      <p:sp>
        <p:nvSpPr>
          <p:cNvPr id="156" name="Google Shape;156;p22"/>
          <p:cNvSpPr txBox="1"/>
          <p:nvPr>
            <p:ph idx="2" type="body"/>
          </p:nvPr>
        </p:nvSpPr>
        <p:spPr>
          <a:xfrm>
            <a:off x="1342767" y="2588419"/>
            <a:ext cx="3535200" cy="3548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157" name="Google Shape;157;p22"/>
          <p:cNvSpPr txBox="1"/>
          <p:nvPr>
            <p:ph idx="3" type="body"/>
          </p:nvPr>
        </p:nvSpPr>
        <p:spPr>
          <a:xfrm>
            <a:off x="4980202" y="1857375"/>
            <a:ext cx="3536700" cy="6477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t/>
            </a:r>
            <a:endParaRPr/>
          </a:p>
        </p:txBody>
      </p:sp>
      <p:sp>
        <p:nvSpPr>
          <p:cNvPr id="158" name="Google Shape;158;p22"/>
          <p:cNvSpPr txBox="1"/>
          <p:nvPr>
            <p:ph idx="4" type="body"/>
          </p:nvPr>
        </p:nvSpPr>
        <p:spPr>
          <a:xfrm>
            <a:off x="4980202" y="2588419"/>
            <a:ext cx="3536700" cy="3548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159" name="Google Shape;159;p22"/>
          <p:cNvSpPr/>
          <p:nvPr/>
        </p:nvSpPr>
        <p:spPr>
          <a:xfrm>
            <a:off x="82725" y="82950"/>
            <a:ext cx="9144000" cy="6858000"/>
          </a:xfrm>
          <a:prstGeom prst="roundRect">
            <a:avLst>
              <a:gd fmla="val 16667"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22"/>
          <p:cNvPicPr preferRelativeResize="0"/>
          <p:nvPr/>
        </p:nvPicPr>
        <p:blipFill>
          <a:blip r:embed="rId3">
            <a:alphaModFix/>
          </a:blip>
          <a:stretch>
            <a:fillRect/>
          </a:stretch>
        </p:blipFill>
        <p:spPr>
          <a:xfrm>
            <a:off x="330913" y="865087"/>
            <a:ext cx="1804775" cy="1804775"/>
          </a:xfrm>
          <a:prstGeom prst="rect">
            <a:avLst/>
          </a:prstGeom>
          <a:noFill/>
          <a:ln>
            <a:noFill/>
          </a:ln>
        </p:spPr>
      </p:pic>
      <p:pic>
        <p:nvPicPr>
          <p:cNvPr id="161" name="Google Shape;161;p22"/>
          <p:cNvPicPr preferRelativeResize="0"/>
          <p:nvPr/>
        </p:nvPicPr>
        <p:blipFill>
          <a:blip r:embed="rId4">
            <a:alphaModFix/>
          </a:blip>
          <a:stretch>
            <a:fillRect/>
          </a:stretch>
        </p:blipFill>
        <p:spPr>
          <a:xfrm>
            <a:off x="286738" y="3039963"/>
            <a:ext cx="1409050" cy="1409050"/>
          </a:xfrm>
          <a:prstGeom prst="rect">
            <a:avLst/>
          </a:prstGeom>
          <a:noFill/>
          <a:ln>
            <a:noFill/>
          </a:ln>
        </p:spPr>
      </p:pic>
      <p:pic>
        <p:nvPicPr>
          <p:cNvPr id="162" name="Google Shape;162;p22"/>
          <p:cNvPicPr preferRelativeResize="0"/>
          <p:nvPr/>
        </p:nvPicPr>
        <p:blipFill rotWithShape="1">
          <a:blip r:embed="rId5">
            <a:alphaModFix/>
          </a:blip>
          <a:srcRect b="428" l="0" r="0" t="0"/>
          <a:stretch/>
        </p:blipFill>
        <p:spPr>
          <a:xfrm>
            <a:off x="3646338" y="365125"/>
            <a:ext cx="1804775" cy="1804775"/>
          </a:xfrm>
          <a:prstGeom prst="rect">
            <a:avLst/>
          </a:prstGeom>
          <a:noFill/>
          <a:ln>
            <a:noFill/>
          </a:ln>
        </p:spPr>
      </p:pic>
      <p:pic>
        <p:nvPicPr>
          <p:cNvPr id="163" name="Google Shape;163;p22"/>
          <p:cNvPicPr preferRelativeResize="0"/>
          <p:nvPr/>
        </p:nvPicPr>
        <p:blipFill>
          <a:blip r:embed="rId6">
            <a:alphaModFix/>
          </a:blip>
          <a:stretch>
            <a:fillRect/>
          </a:stretch>
        </p:blipFill>
        <p:spPr>
          <a:xfrm>
            <a:off x="88875" y="4980050"/>
            <a:ext cx="1804775" cy="1804775"/>
          </a:xfrm>
          <a:prstGeom prst="rect">
            <a:avLst/>
          </a:prstGeom>
          <a:noFill/>
          <a:ln>
            <a:noFill/>
          </a:ln>
        </p:spPr>
      </p:pic>
      <p:pic>
        <p:nvPicPr>
          <p:cNvPr id="164" name="Google Shape;164;p22"/>
          <p:cNvPicPr preferRelativeResize="0"/>
          <p:nvPr/>
        </p:nvPicPr>
        <p:blipFill>
          <a:blip r:embed="rId7">
            <a:alphaModFix/>
          </a:blip>
          <a:stretch>
            <a:fillRect/>
          </a:stretch>
        </p:blipFill>
        <p:spPr>
          <a:xfrm>
            <a:off x="3504138" y="2580932"/>
            <a:ext cx="2135700" cy="2135662"/>
          </a:xfrm>
          <a:prstGeom prst="rect">
            <a:avLst/>
          </a:prstGeom>
          <a:noFill/>
          <a:ln>
            <a:noFill/>
          </a:ln>
        </p:spPr>
      </p:pic>
      <p:pic>
        <p:nvPicPr>
          <p:cNvPr id="165" name="Google Shape;165;p22"/>
          <p:cNvPicPr preferRelativeResize="0"/>
          <p:nvPr/>
        </p:nvPicPr>
        <p:blipFill rotWithShape="1">
          <a:blip r:embed="rId8">
            <a:alphaModFix/>
          </a:blip>
          <a:srcRect b="1219" l="5444" r="5453" t="1219"/>
          <a:stretch/>
        </p:blipFill>
        <p:spPr>
          <a:xfrm>
            <a:off x="7438476" y="5179825"/>
            <a:ext cx="1513200" cy="1700700"/>
          </a:xfrm>
          <a:prstGeom prst="rect">
            <a:avLst/>
          </a:prstGeom>
          <a:noFill/>
          <a:ln>
            <a:noFill/>
          </a:ln>
        </p:spPr>
      </p:pic>
      <p:pic>
        <p:nvPicPr>
          <p:cNvPr id="166" name="Google Shape;166;p22"/>
          <p:cNvPicPr preferRelativeResize="0"/>
          <p:nvPr/>
        </p:nvPicPr>
        <p:blipFill>
          <a:blip r:embed="rId9">
            <a:alphaModFix/>
          </a:blip>
          <a:stretch>
            <a:fillRect/>
          </a:stretch>
        </p:blipFill>
        <p:spPr>
          <a:xfrm>
            <a:off x="7173763" y="486325"/>
            <a:ext cx="1804775" cy="1804775"/>
          </a:xfrm>
          <a:prstGeom prst="rect">
            <a:avLst/>
          </a:prstGeom>
          <a:noFill/>
          <a:ln>
            <a:noFill/>
          </a:ln>
        </p:spPr>
      </p:pic>
      <p:pic>
        <p:nvPicPr>
          <p:cNvPr id="167" name="Google Shape;167;p22"/>
          <p:cNvPicPr preferRelativeResize="0"/>
          <p:nvPr/>
        </p:nvPicPr>
        <p:blipFill>
          <a:blip r:embed="rId10">
            <a:alphaModFix/>
          </a:blip>
          <a:stretch>
            <a:fillRect/>
          </a:stretch>
        </p:blipFill>
        <p:spPr>
          <a:xfrm>
            <a:off x="3580354" y="4792447"/>
            <a:ext cx="1979150" cy="2004754"/>
          </a:xfrm>
          <a:prstGeom prst="rect">
            <a:avLst/>
          </a:prstGeom>
          <a:noFill/>
          <a:ln>
            <a:noFill/>
          </a:ln>
        </p:spPr>
      </p:pic>
      <p:pic>
        <p:nvPicPr>
          <p:cNvPr id="168" name="Google Shape;168;p22"/>
          <p:cNvPicPr preferRelativeResize="0"/>
          <p:nvPr/>
        </p:nvPicPr>
        <p:blipFill rotWithShape="1">
          <a:blip r:embed="rId11">
            <a:alphaModFix/>
          </a:blip>
          <a:srcRect b="2883" l="6193" r="6202" t="2883"/>
          <a:stretch/>
        </p:blipFill>
        <p:spPr>
          <a:xfrm>
            <a:off x="7173775" y="2756788"/>
            <a:ext cx="1581100" cy="1700700"/>
          </a:xfrm>
          <a:prstGeom prst="rect">
            <a:avLst/>
          </a:prstGeom>
          <a:noFill/>
          <a:ln>
            <a:noFill/>
          </a:ln>
        </p:spPr>
      </p:pic>
      <p:sp>
        <p:nvSpPr>
          <p:cNvPr id="169" name="Google Shape;169;p22"/>
          <p:cNvSpPr/>
          <p:nvPr/>
        </p:nvSpPr>
        <p:spPr>
          <a:xfrm>
            <a:off x="457050" y="213775"/>
            <a:ext cx="1513200" cy="5541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t>AIRA</a:t>
            </a:r>
            <a:endParaRPr b="1" sz="2300"/>
          </a:p>
        </p:txBody>
      </p:sp>
      <p:sp>
        <p:nvSpPr>
          <p:cNvPr id="170" name="Google Shape;170;p22"/>
          <p:cNvSpPr/>
          <p:nvPr/>
        </p:nvSpPr>
        <p:spPr>
          <a:xfrm>
            <a:off x="118950" y="2767075"/>
            <a:ext cx="1897800" cy="3249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t>Be My Eyes</a:t>
            </a:r>
            <a:endParaRPr b="1" sz="2300"/>
          </a:p>
        </p:txBody>
      </p:sp>
      <p:sp>
        <p:nvSpPr>
          <p:cNvPr id="171" name="Google Shape;171;p22"/>
          <p:cNvSpPr/>
          <p:nvPr/>
        </p:nvSpPr>
        <p:spPr>
          <a:xfrm>
            <a:off x="3705813" y="328375"/>
            <a:ext cx="1897800" cy="3249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t>CamFind</a:t>
            </a:r>
            <a:endParaRPr b="1" sz="2300"/>
          </a:p>
        </p:txBody>
      </p:sp>
      <p:sp>
        <p:nvSpPr>
          <p:cNvPr id="172" name="Google Shape;172;p22"/>
          <p:cNvSpPr/>
          <p:nvPr/>
        </p:nvSpPr>
        <p:spPr>
          <a:xfrm>
            <a:off x="0" y="4615337"/>
            <a:ext cx="2135700" cy="6477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t>Envision AI</a:t>
            </a:r>
            <a:endParaRPr b="1" sz="2300"/>
          </a:p>
        </p:txBody>
      </p:sp>
      <p:sp>
        <p:nvSpPr>
          <p:cNvPr id="173" name="Google Shape;173;p22"/>
          <p:cNvSpPr/>
          <p:nvPr/>
        </p:nvSpPr>
        <p:spPr>
          <a:xfrm>
            <a:off x="3705825" y="2357250"/>
            <a:ext cx="1897800" cy="5541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t>Eye-D</a:t>
            </a:r>
            <a:endParaRPr b="1" sz="2300"/>
          </a:p>
        </p:txBody>
      </p:sp>
      <p:sp>
        <p:nvSpPr>
          <p:cNvPr id="174" name="Google Shape;174;p22"/>
          <p:cNvSpPr/>
          <p:nvPr/>
        </p:nvSpPr>
        <p:spPr>
          <a:xfrm>
            <a:off x="7246201" y="4532125"/>
            <a:ext cx="1897800" cy="6477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t>NantMobile</a:t>
            </a:r>
            <a:endParaRPr b="1" sz="1600"/>
          </a:p>
          <a:p>
            <a:pPr indent="0" lvl="0" marL="0" rtl="0" algn="ctr">
              <a:spcBef>
                <a:spcPts val="0"/>
              </a:spcBef>
              <a:spcAft>
                <a:spcPts val="0"/>
              </a:spcAft>
              <a:buNone/>
            </a:pPr>
            <a:r>
              <a:rPr b="1" lang="en-US" sz="1600"/>
              <a:t>Money Reader</a:t>
            </a:r>
            <a:endParaRPr b="1" sz="1600"/>
          </a:p>
        </p:txBody>
      </p:sp>
      <p:sp>
        <p:nvSpPr>
          <p:cNvPr id="175" name="Google Shape;175;p22"/>
          <p:cNvSpPr/>
          <p:nvPr/>
        </p:nvSpPr>
        <p:spPr>
          <a:xfrm>
            <a:off x="7127225" y="166950"/>
            <a:ext cx="2135700" cy="4470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t>Tap-Tap See</a:t>
            </a:r>
            <a:endParaRPr b="1" sz="2300"/>
          </a:p>
        </p:txBody>
      </p:sp>
      <p:sp>
        <p:nvSpPr>
          <p:cNvPr id="176" name="Google Shape;176;p22"/>
          <p:cNvSpPr/>
          <p:nvPr/>
        </p:nvSpPr>
        <p:spPr>
          <a:xfrm>
            <a:off x="3646350" y="4615313"/>
            <a:ext cx="2277900" cy="3249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t>Vision Assist</a:t>
            </a:r>
            <a:endParaRPr b="1" sz="2300"/>
          </a:p>
        </p:txBody>
      </p:sp>
      <p:sp>
        <p:nvSpPr>
          <p:cNvPr id="177" name="Google Shape;177;p22"/>
          <p:cNvSpPr/>
          <p:nvPr/>
        </p:nvSpPr>
        <p:spPr>
          <a:xfrm>
            <a:off x="7008300" y="2357238"/>
            <a:ext cx="2135700" cy="3249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t>VO Calendar</a:t>
            </a:r>
            <a:endParaRPr b="1" sz="2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p:nvPr/>
        </p:nvSpPr>
        <p:spPr>
          <a:xfrm>
            <a:off x="0" y="167550"/>
            <a:ext cx="9144000" cy="6690600"/>
          </a:xfrm>
          <a:prstGeom prst="roundRect">
            <a:avLst>
              <a:gd fmla="val 16667"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txBox="1"/>
          <p:nvPr>
            <p:ph idx="1" type="body"/>
          </p:nvPr>
        </p:nvSpPr>
        <p:spPr>
          <a:xfrm>
            <a:off x="1342767" y="1861236"/>
            <a:ext cx="3535200" cy="6477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   </a:t>
            </a:r>
            <a:endParaRPr/>
          </a:p>
        </p:txBody>
      </p:sp>
      <p:sp>
        <p:nvSpPr>
          <p:cNvPr id="184" name="Google Shape;184;p23"/>
          <p:cNvSpPr txBox="1"/>
          <p:nvPr>
            <p:ph idx="2" type="body"/>
          </p:nvPr>
        </p:nvSpPr>
        <p:spPr>
          <a:xfrm>
            <a:off x="1342767" y="2588419"/>
            <a:ext cx="3535200" cy="3548700"/>
          </a:xfrm>
          <a:prstGeom prst="rect">
            <a:avLst/>
          </a:prstGeom>
          <a:solidFill>
            <a:srgbClr val="000000"/>
          </a:solidFill>
        </p:spPr>
        <p:txBody>
          <a:bodyPr anchorCtr="0" anchor="t" bIns="45700" lIns="91425" spcFirstLastPara="1" rIns="91425" wrap="square" tIns="45700">
            <a:normAutofit/>
          </a:bodyPr>
          <a:lstStyle/>
          <a:p>
            <a:pPr indent="0" lvl="0" marL="0" rtl="0" algn="l">
              <a:spcBef>
                <a:spcPts val="1000"/>
              </a:spcBef>
              <a:spcAft>
                <a:spcPts val="0"/>
              </a:spcAft>
              <a:buNone/>
            </a:pPr>
            <a:r>
              <a:rPr lang="en-US"/>
              <a:t>  </a:t>
            </a:r>
            <a:endParaRPr/>
          </a:p>
        </p:txBody>
      </p:sp>
      <p:sp>
        <p:nvSpPr>
          <p:cNvPr id="185" name="Google Shape;185;p23"/>
          <p:cNvSpPr txBox="1"/>
          <p:nvPr>
            <p:ph idx="3" type="body"/>
          </p:nvPr>
        </p:nvSpPr>
        <p:spPr>
          <a:xfrm>
            <a:off x="4980202" y="1857375"/>
            <a:ext cx="3536700" cy="6477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   </a:t>
            </a:r>
            <a:endParaRPr/>
          </a:p>
        </p:txBody>
      </p:sp>
      <p:sp>
        <p:nvSpPr>
          <p:cNvPr id="186" name="Google Shape;186;p23"/>
          <p:cNvSpPr txBox="1"/>
          <p:nvPr>
            <p:ph idx="4" type="body"/>
          </p:nvPr>
        </p:nvSpPr>
        <p:spPr>
          <a:xfrm>
            <a:off x="4980202" y="2588419"/>
            <a:ext cx="3536700" cy="3548700"/>
          </a:xfrm>
          <a:prstGeom prst="rect">
            <a:avLst/>
          </a:prstGeom>
          <a:solidFill>
            <a:srgbClr val="000000"/>
          </a:solidFill>
        </p:spPr>
        <p:txBody>
          <a:bodyPr anchorCtr="0" anchor="t" bIns="45700" lIns="91425" spcFirstLastPara="1" rIns="91425" wrap="square" tIns="45700">
            <a:normAutofit/>
          </a:bodyPr>
          <a:lstStyle/>
          <a:p>
            <a:pPr indent="0" lvl="0" marL="0" rtl="0" algn="l">
              <a:spcBef>
                <a:spcPts val="1000"/>
              </a:spcBef>
              <a:spcAft>
                <a:spcPts val="0"/>
              </a:spcAft>
              <a:buNone/>
            </a:pPr>
            <a:r>
              <a:rPr lang="en-US"/>
              <a:t>   </a:t>
            </a:r>
            <a:endParaRPr/>
          </a:p>
        </p:txBody>
      </p:sp>
      <p:pic>
        <p:nvPicPr>
          <p:cNvPr id="187" name="Google Shape;187;p23"/>
          <p:cNvPicPr preferRelativeResize="0"/>
          <p:nvPr/>
        </p:nvPicPr>
        <p:blipFill>
          <a:blip r:embed="rId3">
            <a:alphaModFix/>
          </a:blip>
          <a:stretch>
            <a:fillRect/>
          </a:stretch>
        </p:blipFill>
        <p:spPr>
          <a:xfrm>
            <a:off x="321875" y="886166"/>
            <a:ext cx="1800300" cy="1800268"/>
          </a:xfrm>
          <a:prstGeom prst="rect">
            <a:avLst/>
          </a:prstGeom>
          <a:noFill/>
          <a:ln>
            <a:noFill/>
          </a:ln>
        </p:spPr>
      </p:pic>
      <p:pic>
        <p:nvPicPr>
          <p:cNvPr id="188" name="Google Shape;188;p23"/>
          <p:cNvPicPr preferRelativeResize="0"/>
          <p:nvPr/>
        </p:nvPicPr>
        <p:blipFill>
          <a:blip r:embed="rId4">
            <a:alphaModFix/>
          </a:blip>
          <a:stretch>
            <a:fillRect/>
          </a:stretch>
        </p:blipFill>
        <p:spPr>
          <a:xfrm>
            <a:off x="321875" y="4312580"/>
            <a:ext cx="2040900" cy="2040864"/>
          </a:xfrm>
          <a:prstGeom prst="rect">
            <a:avLst/>
          </a:prstGeom>
          <a:noFill/>
          <a:ln>
            <a:noFill/>
          </a:ln>
        </p:spPr>
      </p:pic>
      <p:pic>
        <p:nvPicPr>
          <p:cNvPr id="189" name="Google Shape;189;p23"/>
          <p:cNvPicPr preferRelativeResize="0"/>
          <p:nvPr/>
        </p:nvPicPr>
        <p:blipFill rotWithShape="1">
          <a:blip r:embed="rId5">
            <a:alphaModFix/>
          </a:blip>
          <a:srcRect b="5916" l="2298" r="2308" t="5916"/>
          <a:stretch/>
        </p:blipFill>
        <p:spPr>
          <a:xfrm>
            <a:off x="3589642" y="948684"/>
            <a:ext cx="1800300" cy="1701057"/>
          </a:xfrm>
          <a:prstGeom prst="rect">
            <a:avLst/>
          </a:prstGeom>
          <a:noFill/>
          <a:ln>
            <a:noFill/>
          </a:ln>
        </p:spPr>
      </p:pic>
      <p:pic>
        <p:nvPicPr>
          <p:cNvPr id="190" name="Google Shape;190;p23"/>
          <p:cNvPicPr preferRelativeResize="0"/>
          <p:nvPr/>
        </p:nvPicPr>
        <p:blipFill>
          <a:blip r:embed="rId6">
            <a:alphaModFix/>
          </a:blip>
          <a:stretch>
            <a:fillRect/>
          </a:stretch>
        </p:blipFill>
        <p:spPr>
          <a:xfrm>
            <a:off x="3318850" y="4208250"/>
            <a:ext cx="2506300" cy="2506300"/>
          </a:xfrm>
          <a:prstGeom prst="rect">
            <a:avLst/>
          </a:prstGeom>
          <a:noFill/>
          <a:ln>
            <a:noFill/>
          </a:ln>
        </p:spPr>
      </p:pic>
      <p:pic>
        <p:nvPicPr>
          <p:cNvPr id="191" name="Google Shape;191;p23"/>
          <p:cNvPicPr preferRelativeResize="0"/>
          <p:nvPr/>
        </p:nvPicPr>
        <p:blipFill rotWithShape="1">
          <a:blip r:embed="rId7">
            <a:alphaModFix/>
          </a:blip>
          <a:srcRect b="3401" l="4758" r="4767" t="3401"/>
          <a:stretch/>
        </p:blipFill>
        <p:spPr>
          <a:xfrm>
            <a:off x="6871025" y="4538238"/>
            <a:ext cx="1800300" cy="1846337"/>
          </a:xfrm>
          <a:prstGeom prst="rect">
            <a:avLst/>
          </a:prstGeom>
          <a:noFill/>
          <a:ln>
            <a:noFill/>
          </a:ln>
        </p:spPr>
      </p:pic>
      <p:pic>
        <p:nvPicPr>
          <p:cNvPr id="192" name="Google Shape;192;p23"/>
          <p:cNvPicPr preferRelativeResize="0"/>
          <p:nvPr/>
        </p:nvPicPr>
        <p:blipFill>
          <a:blip r:embed="rId8">
            <a:alphaModFix/>
          </a:blip>
          <a:stretch>
            <a:fillRect/>
          </a:stretch>
        </p:blipFill>
        <p:spPr>
          <a:xfrm>
            <a:off x="6491200" y="1044675"/>
            <a:ext cx="1909950" cy="1909950"/>
          </a:xfrm>
          <a:prstGeom prst="rect">
            <a:avLst/>
          </a:prstGeom>
          <a:noFill/>
          <a:ln>
            <a:noFill/>
          </a:ln>
        </p:spPr>
      </p:pic>
      <p:sp>
        <p:nvSpPr>
          <p:cNvPr id="193" name="Google Shape;193;p23"/>
          <p:cNvSpPr/>
          <p:nvPr/>
        </p:nvSpPr>
        <p:spPr>
          <a:xfrm>
            <a:off x="407925" y="159875"/>
            <a:ext cx="1590900" cy="6477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latin typeface="Merriweather Black"/>
                <a:ea typeface="Merriweather Black"/>
                <a:cs typeface="Merriweather Black"/>
                <a:sym typeface="Merriweather Black"/>
              </a:rPr>
              <a:t>Audible</a:t>
            </a:r>
            <a:endParaRPr sz="2500">
              <a:latin typeface="Merriweather Black"/>
              <a:ea typeface="Merriweather Black"/>
              <a:cs typeface="Merriweather Black"/>
              <a:sym typeface="Merriweather Black"/>
            </a:endParaRPr>
          </a:p>
        </p:txBody>
      </p:sp>
      <p:sp>
        <p:nvSpPr>
          <p:cNvPr id="194" name="Google Shape;194;p23"/>
          <p:cNvSpPr/>
          <p:nvPr/>
        </p:nvSpPr>
        <p:spPr>
          <a:xfrm>
            <a:off x="201575" y="3460625"/>
            <a:ext cx="2506200" cy="7623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latin typeface="Merriweather Black"/>
                <a:ea typeface="Merriweather Black"/>
                <a:cs typeface="Merriweather Black"/>
                <a:sym typeface="Merriweather Black"/>
              </a:rPr>
              <a:t>BARD Mobile</a:t>
            </a:r>
            <a:endParaRPr sz="2300">
              <a:latin typeface="Merriweather Black"/>
              <a:ea typeface="Merriweather Black"/>
              <a:cs typeface="Merriweather Black"/>
              <a:sym typeface="Merriweather Black"/>
            </a:endParaRPr>
          </a:p>
        </p:txBody>
      </p:sp>
      <p:sp>
        <p:nvSpPr>
          <p:cNvPr id="195" name="Google Shape;195;p23"/>
          <p:cNvSpPr/>
          <p:nvPr/>
        </p:nvSpPr>
        <p:spPr>
          <a:xfrm>
            <a:off x="3613375" y="68025"/>
            <a:ext cx="1800300" cy="6477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latin typeface="Merriweather Black"/>
                <a:ea typeface="Merriweather Black"/>
                <a:cs typeface="Merriweather Black"/>
                <a:sym typeface="Merriweather Black"/>
              </a:rPr>
              <a:t>Dragon</a:t>
            </a:r>
            <a:endParaRPr sz="2500">
              <a:latin typeface="Merriweather Black"/>
              <a:ea typeface="Merriweather Black"/>
              <a:cs typeface="Merriweather Black"/>
              <a:sym typeface="Merriweather Black"/>
            </a:endParaRPr>
          </a:p>
        </p:txBody>
      </p:sp>
      <p:sp>
        <p:nvSpPr>
          <p:cNvPr id="196" name="Google Shape;196;p23"/>
          <p:cNvSpPr/>
          <p:nvPr/>
        </p:nvSpPr>
        <p:spPr>
          <a:xfrm>
            <a:off x="3551547" y="3417575"/>
            <a:ext cx="2506200" cy="6477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Merriweather Black"/>
                <a:ea typeface="Merriweather Black"/>
                <a:cs typeface="Merriweather Black"/>
                <a:sym typeface="Merriweather Black"/>
              </a:rPr>
              <a:t>KNFB Reader</a:t>
            </a:r>
            <a:endParaRPr sz="2400">
              <a:latin typeface="Merriweather Black"/>
              <a:ea typeface="Merriweather Black"/>
              <a:cs typeface="Merriweather Black"/>
              <a:sym typeface="Merriweather Black"/>
            </a:endParaRPr>
          </a:p>
        </p:txBody>
      </p:sp>
      <p:sp>
        <p:nvSpPr>
          <p:cNvPr id="197" name="Google Shape;197;p23"/>
          <p:cNvSpPr/>
          <p:nvPr/>
        </p:nvSpPr>
        <p:spPr>
          <a:xfrm>
            <a:off x="6436225" y="3460625"/>
            <a:ext cx="2506200" cy="7623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latin typeface="Merriweather Black"/>
                <a:ea typeface="Merriweather Black"/>
                <a:cs typeface="Merriweather Black"/>
                <a:sym typeface="Merriweather Black"/>
              </a:rPr>
              <a:t>Light Detector</a:t>
            </a:r>
            <a:endParaRPr sz="2300">
              <a:latin typeface="Merriweather Black"/>
              <a:ea typeface="Merriweather Black"/>
              <a:cs typeface="Merriweather Black"/>
              <a:sym typeface="Merriweather Black"/>
            </a:endParaRPr>
          </a:p>
        </p:txBody>
      </p:sp>
      <p:sp>
        <p:nvSpPr>
          <p:cNvPr id="198" name="Google Shape;198;p23"/>
          <p:cNvSpPr/>
          <p:nvPr/>
        </p:nvSpPr>
        <p:spPr>
          <a:xfrm>
            <a:off x="6445025" y="167550"/>
            <a:ext cx="2226300" cy="9387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latin typeface="Merriweather Black"/>
                <a:ea typeface="Merriweather Black"/>
                <a:cs typeface="Merriweather Black"/>
                <a:sym typeface="Merriweather Black"/>
              </a:rPr>
              <a:t>Nearby Explorer</a:t>
            </a:r>
            <a:endParaRPr sz="2300">
              <a:latin typeface="Merriweather Black"/>
              <a:ea typeface="Merriweather Black"/>
              <a:cs typeface="Merriweather Black"/>
              <a:sym typeface="Merriweather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367400" y="525675"/>
            <a:ext cx="4714800" cy="1122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Downloadable</a:t>
            </a:r>
            <a:r>
              <a:rPr lang="en-US"/>
              <a:t> Apps </a:t>
            </a:r>
            <a:endParaRPr/>
          </a:p>
        </p:txBody>
      </p:sp>
      <p:pic>
        <p:nvPicPr>
          <p:cNvPr id="204" name="Google Shape;204;p24"/>
          <p:cNvPicPr preferRelativeResize="0"/>
          <p:nvPr/>
        </p:nvPicPr>
        <p:blipFill>
          <a:blip r:embed="rId3">
            <a:alphaModFix/>
          </a:blip>
          <a:stretch>
            <a:fillRect/>
          </a:stretch>
        </p:blipFill>
        <p:spPr>
          <a:xfrm>
            <a:off x="1009600" y="1815575"/>
            <a:ext cx="2327550" cy="4655100"/>
          </a:xfrm>
          <a:prstGeom prst="rect">
            <a:avLst/>
          </a:prstGeom>
          <a:noFill/>
          <a:ln>
            <a:noFill/>
          </a:ln>
        </p:spPr>
      </p:pic>
      <p:pic>
        <p:nvPicPr>
          <p:cNvPr descr="Seeing AI is a free app that narrates the world around you. Designed for the blind and low vision community, this ongoing research project harnesses the power of AI to open up the visual world and describe nearby people, text and objects. Seeing AI demonstrates how technology can make the world more inclusive. Available in the iOS App Store. For more information, visit http://SeeingAI.com&#10;&#10;Note : Currency feature will be available in future.&#10;&#10;Subscribe to Microsoft on YouTube here: https://aka.ms/SubscribeToYouTube&#10;&#10;Follow us on social: &#10;LinkedIn: https://www.linkedin.com/company/microsoft/ &#10;Twitter: https://twitter.com/Microsoft&#10;Facebook: https://www.facebook.com/Microsoft/ &#10;Instagram: https://www.instagram.com/microsoft/ &#10; &#10;For more about Microsoft, our technology, and our mission, visit https://aka.ms/microsoftstories" id="205" name="Google Shape;205;p24" title="Seeing AI app from Microsoft">
            <a:hlinkClick r:id="rId4"/>
          </p:cNvPr>
          <p:cNvPicPr preferRelativeResize="0"/>
          <p:nvPr/>
        </p:nvPicPr>
        <p:blipFill>
          <a:blip r:embed="rId5">
            <a:alphaModFix/>
          </a:blip>
          <a:stretch>
            <a:fillRect/>
          </a:stretch>
        </p:blipFill>
        <p:spPr>
          <a:xfrm>
            <a:off x="3630150" y="21954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311700" y="2867800"/>
            <a:ext cx="8520600" cy="1122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Hearing Devices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6"/>
          <p:cNvSpPr txBox="1"/>
          <p:nvPr>
            <p:ph type="title"/>
          </p:nvPr>
        </p:nvSpPr>
        <p:spPr>
          <a:xfrm>
            <a:off x="265500" y="1644233"/>
            <a:ext cx="4045200" cy="19764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16" name="Google Shape;216;p26"/>
          <p:cNvSpPr txBox="1"/>
          <p:nvPr>
            <p:ph idx="1" type="subTitle"/>
          </p:nvPr>
        </p:nvSpPr>
        <p:spPr>
          <a:xfrm>
            <a:off x="265500" y="3737433"/>
            <a:ext cx="4045200" cy="1646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
        <p:nvSpPr>
          <p:cNvPr id="217" name="Google Shape;217;p26"/>
          <p:cNvSpPr txBox="1"/>
          <p:nvPr>
            <p:ph idx="2" type="body"/>
          </p:nvPr>
        </p:nvSpPr>
        <p:spPr>
          <a:xfrm>
            <a:off x="4939500" y="965433"/>
            <a:ext cx="3837000" cy="49269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pic>
        <p:nvPicPr>
          <p:cNvPr id="218" name="Google Shape;218;p26"/>
          <p:cNvPicPr preferRelativeResize="0"/>
          <p:nvPr/>
        </p:nvPicPr>
        <p:blipFill>
          <a:blip r:embed="rId3">
            <a:alphaModFix/>
          </a:blip>
          <a:stretch>
            <a:fillRect/>
          </a:stretch>
        </p:blipFill>
        <p:spPr>
          <a:xfrm>
            <a:off x="4419600" y="121088"/>
            <a:ext cx="4762500" cy="2847975"/>
          </a:xfrm>
          <a:prstGeom prst="rect">
            <a:avLst/>
          </a:prstGeom>
          <a:noFill/>
          <a:ln>
            <a:noFill/>
          </a:ln>
        </p:spPr>
      </p:pic>
      <p:pic>
        <p:nvPicPr>
          <p:cNvPr id="219" name="Google Shape;219;p26"/>
          <p:cNvPicPr preferRelativeResize="0"/>
          <p:nvPr/>
        </p:nvPicPr>
        <p:blipFill>
          <a:blip r:embed="rId4">
            <a:alphaModFix/>
          </a:blip>
          <a:stretch>
            <a:fillRect/>
          </a:stretch>
        </p:blipFill>
        <p:spPr>
          <a:xfrm>
            <a:off x="4419600" y="2969063"/>
            <a:ext cx="4762500" cy="3705225"/>
          </a:xfrm>
          <a:prstGeom prst="rect">
            <a:avLst/>
          </a:prstGeom>
          <a:noFill/>
          <a:ln>
            <a:noFill/>
          </a:ln>
        </p:spPr>
      </p:pic>
      <p:pic>
        <p:nvPicPr>
          <p:cNvPr id="220" name="Google Shape;220;p26"/>
          <p:cNvPicPr preferRelativeResize="0"/>
          <p:nvPr/>
        </p:nvPicPr>
        <p:blipFill>
          <a:blip r:embed="rId5">
            <a:alphaModFix/>
          </a:blip>
          <a:stretch>
            <a:fillRect/>
          </a:stretch>
        </p:blipFill>
        <p:spPr>
          <a:xfrm>
            <a:off x="0" y="1911800"/>
            <a:ext cx="4419600" cy="4762500"/>
          </a:xfrm>
          <a:prstGeom prst="rect">
            <a:avLst/>
          </a:prstGeom>
          <a:noFill/>
          <a:ln>
            <a:noFill/>
          </a:ln>
        </p:spPr>
      </p:pic>
      <p:sp>
        <p:nvSpPr>
          <p:cNvPr id="221" name="Google Shape;221;p26"/>
          <p:cNvSpPr txBox="1"/>
          <p:nvPr/>
        </p:nvSpPr>
        <p:spPr>
          <a:xfrm>
            <a:off x="-142800" y="428625"/>
            <a:ext cx="5082300" cy="134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4200">
                <a:solidFill>
                  <a:schemeClr val="dk1"/>
                </a:solidFill>
                <a:latin typeface="Calibri"/>
                <a:ea typeface="Calibri"/>
                <a:cs typeface="Calibri"/>
                <a:sym typeface="Calibri"/>
              </a:rPr>
              <a:t>Amplified Landline phones</a:t>
            </a:r>
            <a:endParaRPr/>
          </a:p>
        </p:txBody>
      </p:sp>
      <p:sp>
        <p:nvSpPr>
          <p:cNvPr id="222" name="Google Shape;222;p26"/>
          <p:cNvSpPr txBox="1"/>
          <p:nvPr/>
        </p:nvSpPr>
        <p:spPr>
          <a:xfrm>
            <a:off x="898350" y="6457800"/>
            <a:ext cx="815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Photo Description: 4 styles of amplified phones, 3 corded phones, 1 cordless</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371225" y="214202"/>
            <a:ext cx="4045200" cy="1495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Captioned Phones &amp; TTY</a:t>
            </a:r>
            <a:endParaRPr/>
          </a:p>
        </p:txBody>
      </p:sp>
      <p:sp>
        <p:nvSpPr>
          <p:cNvPr id="228" name="Google Shape;228;p27"/>
          <p:cNvSpPr txBox="1"/>
          <p:nvPr>
            <p:ph idx="1" type="subTitle"/>
          </p:nvPr>
        </p:nvSpPr>
        <p:spPr>
          <a:xfrm>
            <a:off x="265500" y="3737433"/>
            <a:ext cx="4045200" cy="1646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29" name="Google Shape;229;p27"/>
          <p:cNvPicPr preferRelativeResize="0"/>
          <p:nvPr/>
        </p:nvPicPr>
        <p:blipFill rotWithShape="1">
          <a:blip r:embed="rId3">
            <a:alphaModFix/>
          </a:blip>
          <a:srcRect b="5428" l="0" r="0" t="0"/>
          <a:stretch/>
        </p:blipFill>
        <p:spPr>
          <a:xfrm>
            <a:off x="4938575" y="4451200"/>
            <a:ext cx="3631399" cy="2406800"/>
          </a:xfrm>
          <a:prstGeom prst="rect">
            <a:avLst/>
          </a:prstGeom>
          <a:noFill/>
          <a:ln>
            <a:noFill/>
          </a:ln>
        </p:spPr>
      </p:pic>
      <p:pic>
        <p:nvPicPr>
          <p:cNvPr id="230" name="Google Shape;230;p27"/>
          <p:cNvPicPr preferRelativeResize="0"/>
          <p:nvPr/>
        </p:nvPicPr>
        <p:blipFill rotWithShape="1">
          <a:blip r:embed="rId4">
            <a:alphaModFix/>
          </a:blip>
          <a:srcRect b="0" l="0" r="6085" t="0"/>
          <a:stretch/>
        </p:blipFill>
        <p:spPr>
          <a:xfrm>
            <a:off x="1685425" y="4451200"/>
            <a:ext cx="2930625" cy="2406800"/>
          </a:xfrm>
          <a:prstGeom prst="rect">
            <a:avLst/>
          </a:prstGeom>
          <a:noFill/>
          <a:ln>
            <a:noFill/>
          </a:ln>
        </p:spPr>
      </p:pic>
      <p:pic>
        <p:nvPicPr>
          <p:cNvPr id="231" name="Google Shape;231;p27"/>
          <p:cNvPicPr preferRelativeResize="0"/>
          <p:nvPr/>
        </p:nvPicPr>
        <p:blipFill>
          <a:blip r:embed="rId5">
            <a:alphaModFix/>
          </a:blip>
          <a:stretch>
            <a:fillRect/>
          </a:stretch>
        </p:blipFill>
        <p:spPr>
          <a:xfrm>
            <a:off x="1380075" y="1843312"/>
            <a:ext cx="2930624" cy="2474575"/>
          </a:xfrm>
          <a:prstGeom prst="rect">
            <a:avLst/>
          </a:prstGeom>
          <a:noFill/>
          <a:ln>
            <a:noFill/>
          </a:ln>
        </p:spPr>
      </p:pic>
      <p:pic>
        <p:nvPicPr>
          <p:cNvPr id="232" name="Google Shape;232;p27"/>
          <p:cNvPicPr preferRelativeResize="0"/>
          <p:nvPr/>
        </p:nvPicPr>
        <p:blipFill>
          <a:blip r:embed="rId6">
            <a:alphaModFix/>
          </a:blip>
          <a:stretch>
            <a:fillRect/>
          </a:stretch>
        </p:blipFill>
        <p:spPr>
          <a:xfrm>
            <a:off x="3693575" y="982079"/>
            <a:ext cx="5847126" cy="3896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0"/>
          <p:cNvSpPr txBox="1"/>
          <p:nvPr>
            <p:ph type="title"/>
          </p:nvPr>
        </p:nvSpPr>
        <p:spPr>
          <a:xfrm>
            <a:off x="951470" y="365125"/>
            <a:ext cx="4164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Role of AT</a:t>
            </a:r>
            <a:endParaRPr/>
          </a:p>
        </p:txBody>
      </p:sp>
      <p:sp>
        <p:nvSpPr>
          <p:cNvPr id="55" name="Google Shape;55;p10"/>
          <p:cNvSpPr txBox="1"/>
          <p:nvPr>
            <p:ph idx="1" type="body"/>
          </p:nvPr>
        </p:nvSpPr>
        <p:spPr>
          <a:xfrm>
            <a:off x="1708600" y="3199271"/>
            <a:ext cx="6773100" cy="1906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Assistive Technology’s goal is all about problem solving.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8"/>
          <p:cNvSpPr txBox="1"/>
          <p:nvPr>
            <p:ph type="ctrTitle"/>
          </p:nvPr>
        </p:nvSpPr>
        <p:spPr>
          <a:xfrm>
            <a:off x="255375" y="345450"/>
            <a:ext cx="4875900" cy="1350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5200"/>
              <a:t>Bone </a:t>
            </a:r>
            <a:r>
              <a:rPr lang="en-US" sz="5200"/>
              <a:t>Conduction</a:t>
            </a:r>
            <a:r>
              <a:rPr lang="en-US" sz="5200"/>
              <a:t> headphones</a:t>
            </a:r>
            <a:endParaRPr sz="5200"/>
          </a:p>
        </p:txBody>
      </p:sp>
      <p:pic>
        <p:nvPicPr>
          <p:cNvPr id="238" name="Google Shape;238;p28"/>
          <p:cNvPicPr preferRelativeResize="0"/>
          <p:nvPr/>
        </p:nvPicPr>
        <p:blipFill rotWithShape="1">
          <a:blip r:embed="rId3">
            <a:alphaModFix/>
          </a:blip>
          <a:srcRect b="0" l="0" r="0" t="0"/>
          <a:stretch/>
        </p:blipFill>
        <p:spPr>
          <a:xfrm>
            <a:off x="4507875" y="1440600"/>
            <a:ext cx="4636125" cy="2039900"/>
          </a:xfrm>
          <a:prstGeom prst="rect">
            <a:avLst/>
          </a:prstGeom>
          <a:noFill/>
          <a:ln>
            <a:noFill/>
          </a:ln>
        </p:spPr>
      </p:pic>
      <p:pic>
        <p:nvPicPr>
          <p:cNvPr id="239" name="Google Shape;239;p28"/>
          <p:cNvPicPr preferRelativeResize="0"/>
          <p:nvPr/>
        </p:nvPicPr>
        <p:blipFill rotWithShape="1">
          <a:blip r:embed="rId4">
            <a:alphaModFix/>
          </a:blip>
          <a:srcRect b="17681" l="0" r="16058" t="0"/>
          <a:stretch/>
        </p:blipFill>
        <p:spPr>
          <a:xfrm>
            <a:off x="255375" y="3032777"/>
            <a:ext cx="5313400" cy="2911924"/>
          </a:xfrm>
          <a:prstGeom prst="rect">
            <a:avLst/>
          </a:prstGeom>
          <a:noFill/>
          <a:ln>
            <a:noFill/>
          </a:ln>
        </p:spPr>
      </p:pic>
      <p:pic>
        <p:nvPicPr>
          <p:cNvPr id="240" name="Google Shape;240;p28"/>
          <p:cNvPicPr preferRelativeResize="0"/>
          <p:nvPr/>
        </p:nvPicPr>
        <p:blipFill>
          <a:blip r:embed="rId5">
            <a:alphaModFix/>
          </a:blip>
          <a:stretch>
            <a:fillRect/>
          </a:stretch>
        </p:blipFill>
        <p:spPr>
          <a:xfrm>
            <a:off x="5568775" y="3574575"/>
            <a:ext cx="3381624" cy="2254416"/>
          </a:xfrm>
          <a:prstGeom prst="rect">
            <a:avLst/>
          </a:prstGeom>
          <a:noFill/>
          <a:ln>
            <a:noFill/>
          </a:ln>
        </p:spPr>
      </p:pic>
      <p:sp>
        <p:nvSpPr>
          <p:cNvPr id="241" name="Google Shape;241;p28"/>
          <p:cNvSpPr/>
          <p:nvPr/>
        </p:nvSpPr>
        <p:spPr>
          <a:xfrm rot="790539">
            <a:off x="2254179" y="4486882"/>
            <a:ext cx="576475" cy="862385"/>
          </a:xfrm>
          <a:prstGeom prst="arc">
            <a:avLst>
              <a:gd fmla="val 16200000" name="adj1"/>
              <a:gd fmla="val 0" name="adj2"/>
            </a:avLst>
          </a:prstGeom>
          <a:noFill/>
          <a:ln cap="flat" cmpd="sng" w="76200">
            <a:solidFill>
              <a:srgbClr val="597997"/>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8"/>
          <p:cNvSpPr/>
          <p:nvPr/>
        </p:nvSpPr>
        <p:spPr>
          <a:xfrm rot="5702359">
            <a:off x="2049705" y="4491446"/>
            <a:ext cx="321041" cy="620135"/>
          </a:xfrm>
          <a:prstGeom prst="snip2SameRect">
            <a:avLst>
              <a:gd fmla="val 16667" name="adj1"/>
              <a:gd fmla="val 0" name="adj2"/>
            </a:avLst>
          </a:prstGeom>
          <a:solidFill>
            <a:schemeClr val="accen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rot="791011">
            <a:off x="2609592" y="4550810"/>
            <a:ext cx="552460" cy="734530"/>
          </a:xfrm>
          <a:prstGeom prst="arc">
            <a:avLst>
              <a:gd fmla="val 16200000" name="adj1"/>
              <a:gd fmla="val 0" name="adj2"/>
            </a:avLst>
          </a:prstGeom>
          <a:noFill/>
          <a:ln cap="flat" cmpd="sng" w="76200">
            <a:solidFill>
              <a:srgbClr val="597997"/>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p:nvPr/>
        </p:nvSpPr>
        <p:spPr>
          <a:xfrm rot="791101">
            <a:off x="2904217" y="4520757"/>
            <a:ext cx="514257" cy="794635"/>
          </a:xfrm>
          <a:prstGeom prst="arc">
            <a:avLst>
              <a:gd fmla="val 16200000" name="adj1"/>
              <a:gd fmla="val 0" name="adj2"/>
            </a:avLst>
          </a:prstGeom>
          <a:noFill/>
          <a:ln cap="flat" cmpd="sng" w="76200">
            <a:solidFill>
              <a:srgbClr val="597997"/>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8"/>
          <p:cNvSpPr/>
          <p:nvPr/>
        </p:nvSpPr>
        <p:spPr>
          <a:xfrm>
            <a:off x="1887275" y="3109575"/>
            <a:ext cx="757800" cy="626700"/>
          </a:xfrm>
          <a:prstGeom prst="roundRect">
            <a:avLst>
              <a:gd fmla="val 16667"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
          <p:cNvSpPr/>
          <p:nvPr/>
        </p:nvSpPr>
        <p:spPr>
          <a:xfrm rot="5782874">
            <a:off x="2565226" y="3413413"/>
            <a:ext cx="693698" cy="394539"/>
          </a:xfrm>
          <a:prstGeom prst="blockArc">
            <a:avLst>
              <a:gd fmla="val 10800000" name="adj1"/>
              <a:gd fmla="val 0" name="adj2"/>
              <a:gd fmla="val 25000" name="adj3"/>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8"/>
          <p:cNvSpPr/>
          <p:nvPr/>
        </p:nvSpPr>
        <p:spPr>
          <a:xfrm rot="5782874">
            <a:off x="2944876" y="3649838"/>
            <a:ext cx="693698" cy="394539"/>
          </a:xfrm>
          <a:prstGeom prst="blockArc">
            <a:avLst>
              <a:gd fmla="val 10800000" name="adj1"/>
              <a:gd fmla="val 0" name="adj2"/>
              <a:gd fmla="val 25000" name="adj3"/>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
          <p:cNvSpPr/>
          <p:nvPr/>
        </p:nvSpPr>
        <p:spPr>
          <a:xfrm rot="5782874">
            <a:off x="3497101" y="3743913"/>
            <a:ext cx="693698" cy="394539"/>
          </a:xfrm>
          <a:prstGeom prst="blockArc">
            <a:avLst>
              <a:gd fmla="val 10800000" name="adj1"/>
              <a:gd fmla="val 0" name="adj2"/>
              <a:gd fmla="val 25000" name="adj3"/>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8"/>
          <p:cNvSpPr/>
          <p:nvPr/>
        </p:nvSpPr>
        <p:spPr>
          <a:xfrm>
            <a:off x="1693750" y="4242925"/>
            <a:ext cx="2694900" cy="1068900"/>
          </a:xfrm>
          <a:prstGeom prst="rect">
            <a:avLst/>
          </a:prstGeom>
          <a:noFill/>
          <a:ln cap="flat" cmpd="sng" w="28575">
            <a:solidFill>
              <a:srgbClr val="1155CC"/>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p:nvPr/>
        </p:nvSpPr>
        <p:spPr>
          <a:xfrm>
            <a:off x="1012925" y="6027725"/>
            <a:ext cx="4466700" cy="49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8"/>
          <p:cNvSpPr txBox="1"/>
          <p:nvPr/>
        </p:nvSpPr>
        <p:spPr>
          <a:xfrm>
            <a:off x="1012925" y="5998450"/>
            <a:ext cx="4749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latin typeface="Calibri"/>
                <a:ea typeface="Calibri"/>
                <a:cs typeface="Calibri"/>
                <a:sym typeface="Calibri"/>
              </a:rPr>
              <a:t>Traditional headphones sit in the ear canal and depend on the middle ear to transport the sound vibrations to the cochlea</a:t>
            </a:r>
            <a:endParaRPr sz="1300">
              <a:latin typeface="Calibri"/>
              <a:ea typeface="Calibri"/>
              <a:cs typeface="Calibri"/>
              <a:sym typeface="Calibri"/>
            </a:endParaRPr>
          </a:p>
        </p:txBody>
      </p:sp>
      <p:sp>
        <p:nvSpPr>
          <p:cNvPr id="252" name="Google Shape;252;p28"/>
          <p:cNvSpPr/>
          <p:nvPr/>
        </p:nvSpPr>
        <p:spPr>
          <a:xfrm>
            <a:off x="1029525" y="1843200"/>
            <a:ext cx="3586800" cy="106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8"/>
          <p:cNvSpPr txBox="1"/>
          <p:nvPr/>
        </p:nvSpPr>
        <p:spPr>
          <a:xfrm>
            <a:off x="1166775" y="1810163"/>
            <a:ext cx="3312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latin typeface="Calibri"/>
                <a:ea typeface="Calibri"/>
                <a:cs typeface="Calibri"/>
                <a:sym typeface="Calibri"/>
              </a:rPr>
              <a:t>Bone </a:t>
            </a:r>
            <a:r>
              <a:rPr lang="en-US" sz="1500">
                <a:latin typeface="Calibri"/>
                <a:ea typeface="Calibri"/>
                <a:cs typeface="Calibri"/>
                <a:sym typeface="Calibri"/>
              </a:rPr>
              <a:t>Conduction</a:t>
            </a:r>
            <a:r>
              <a:rPr lang="en-US" sz="1500">
                <a:latin typeface="Calibri"/>
                <a:ea typeface="Calibri"/>
                <a:cs typeface="Calibri"/>
                <a:sym typeface="Calibri"/>
              </a:rPr>
              <a:t> headphones sends sound vibrations </a:t>
            </a:r>
            <a:r>
              <a:rPr lang="en-US" sz="1500">
                <a:latin typeface="Calibri"/>
                <a:ea typeface="Calibri"/>
                <a:cs typeface="Calibri"/>
                <a:sym typeface="Calibri"/>
              </a:rPr>
              <a:t>through the bones of the skull which bypass the outer and middle ear directly to the cochlea.</a:t>
            </a:r>
            <a:endParaRPr sz="15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9"/>
          <p:cNvPicPr preferRelativeResize="0"/>
          <p:nvPr/>
        </p:nvPicPr>
        <p:blipFill>
          <a:blip r:embed="rId3">
            <a:alphaModFix/>
          </a:blip>
          <a:stretch>
            <a:fillRect/>
          </a:stretch>
        </p:blipFill>
        <p:spPr>
          <a:xfrm>
            <a:off x="0" y="2699101"/>
            <a:ext cx="4142200" cy="4142173"/>
          </a:xfrm>
          <a:prstGeom prst="rect">
            <a:avLst/>
          </a:prstGeom>
          <a:noFill/>
          <a:ln>
            <a:noFill/>
          </a:ln>
        </p:spPr>
      </p:pic>
      <p:sp>
        <p:nvSpPr>
          <p:cNvPr id="259" name="Google Shape;259;p29"/>
          <p:cNvSpPr/>
          <p:nvPr/>
        </p:nvSpPr>
        <p:spPr>
          <a:xfrm>
            <a:off x="-33700" y="0"/>
            <a:ext cx="9144000" cy="27972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29"/>
          <p:cNvPicPr preferRelativeResize="0"/>
          <p:nvPr/>
        </p:nvPicPr>
        <p:blipFill>
          <a:blip r:embed="rId4">
            <a:alphaModFix/>
          </a:blip>
          <a:stretch>
            <a:fillRect/>
          </a:stretch>
        </p:blipFill>
        <p:spPr>
          <a:xfrm>
            <a:off x="168500" y="391113"/>
            <a:ext cx="2149775" cy="2149775"/>
          </a:xfrm>
          <a:prstGeom prst="rect">
            <a:avLst/>
          </a:prstGeom>
          <a:noFill/>
          <a:ln>
            <a:noFill/>
          </a:ln>
        </p:spPr>
      </p:pic>
      <p:pic>
        <p:nvPicPr>
          <p:cNvPr id="261" name="Google Shape;261;p29"/>
          <p:cNvPicPr preferRelativeResize="0"/>
          <p:nvPr/>
        </p:nvPicPr>
        <p:blipFill rotWithShape="1">
          <a:blip r:embed="rId5">
            <a:alphaModFix/>
          </a:blip>
          <a:srcRect b="49" l="0" r="0" t="49"/>
          <a:stretch/>
        </p:blipFill>
        <p:spPr>
          <a:xfrm>
            <a:off x="6073348" y="248250"/>
            <a:ext cx="2801188" cy="2300700"/>
          </a:xfrm>
          <a:prstGeom prst="rect">
            <a:avLst/>
          </a:prstGeom>
          <a:noFill/>
          <a:ln>
            <a:noFill/>
          </a:ln>
        </p:spPr>
      </p:pic>
      <p:pic>
        <p:nvPicPr>
          <p:cNvPr id="262" name="Google Shape;262;p29"/>
          <p:cNvPicPr preferRelativeResize="0"/>
          <p:nvPr/>
        </p:nvPicPr>
        <p:blipFill rotWithShape="1">
          <a:blip r:embed="rId6">
            <a:alphaModFix/>
          </a:blip>
          <a:srcRect b="0" l="0" r="14544" t="0"/>
          <a:stretch/>
        </p:blipFill>
        <p:spPr>
          <a:xfrm>
            <a:off x="4142200" y="2888350"/>
            <a:ext cx="4833300" cy="3763675"/>
          </a:xfrm>
          <a:prstGeom prst="rect">
            <a:avLst/>
          </a:prstGeom>
          <a:noFill/>
          <a:ln>
            <a:noFill/>
          </a:ln>
        </p:spPr>
      </p:pic>
      <p:pic>
        <p:nvPicPr>
          <p:cNvPr id="263" name="Google Shape;263;p29"/>
          <p:cNvPicPr preferRelativeResize="0"/>
          <p:nvPr/>
        </p:nvPicPr>
        <p:blipFill rotWithShape="1">
          <a:blip r:embed="rId7">
            <a:alphaModFix/>
          </a:blip>
          <a:srcRect b="17091" l="25279" r="20461" t="44542"/>
          <a:stretch/>
        </p:blipFill>
        <p:spPr>
          <a:xfrm>
            <a:off x="2982950" y="248250"/>
            <a:ext cx="3110700" cy="2199593"/>
          </a:xfrm>
          <a:prstGeom prst="rect">
            <a:avLst/>
          </a:prstGeom>
          <a:noFill/>
          <a:ln>
            <a:noFill/>
          </a:ln>
        </p:spPr>
      </p:pic>
      <p:sp>
        <p:nvSpPr>
          <p:cNvPr id="264" name="Google Shape;264;p29"/>
          <p:cNvSpPr/>
          <p:nvPr/>
        </p:nvSpPr>
        <p:spPr>
          <a:xfrm>
            <a:off x="2241050" y="2492850"/>
            <a:ext cx="4594500" cy="89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
          <p:cNvSpPr txBox="1"/>
          <p:nvPr>
            <p:ph type="title"/>
          </p:nvPr>
        </p:nvSpPr>
        <p:spPr>
          <a:xfrm>
            <a:off x="2549400" y="2528105"/>
            <a:ext cx="4045200" cy="8235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Door Bell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txBox="1"/>
          <p:nvPr>
            <p:ph type="title"/>
          </p:nvPr>
        </p:nvSpPr>
        <p:spPr>
          <a:xfrm>
            <a:off x="265500" y="2192311"/>
            <a:ext cx="4045200" cy="26352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Iphone/Ipad</a:t>
            </a:r>
            <a:endParaRPr/>
          </a:p>
        </p:txBody>
      </p:sp>
      <p:sp>
        <p:nvSpPr>
          <p:cNvPr id="271" name="Google Shape;271;p30"/>
          <p:cNvSpPr txBox="1"/>
          <p:nvPr>
            <p:ph idx="1" type="subTitle"/>
          </p:nvPr>
        </p:nvSpPr>
        <p:spPr>
          <a:xfrm>
            <a:off x="265500" y="4983244"/>
            <a:ext cx="4045200" cy="219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
        <p:nvSpPr>
          <p:cNvPr id="272" name="Google Shape;272;p30"/>
          <p:cNvSpPr txBox="1"/>
          <p:nvPr>
            <p:ph idx="2" type="body"/>
          </p:nvPr>
        </p:nvSpPr>
        <p:spPr>
          <a:xfrm>
            <a:off x="4939500" y="1287244"/>
            <a:ext cx="3837000" cy="6569100"/>
          </a:xfrm>
          <a:prstGeom prst="rect">
            <a:avLst/>
          </a:prstGeom>
        </p:spPr>
        <p:txBody>
          <a:bodyPr anchorCtr="0" anchor="ctr" bIns="45700" lIns="91425" spcFirstLastPara="1" rIns="91425" wrap="square" tIns="45700">
            <a:normAutofit/>
          </a:bodyPr>
          <a:lstStyle/>
          <a:p>
            <a:pPr indent="-406400" lvl="0" marL="457200" rtl="0" algn="l">
              <a:spcBef>
                <a:spcPts val="1000"/>
              </a:spcBef>
              <a:spcAft>
                <a:spcPts val="0"/>
              </a:spcAft>
              <a:buSzPts val="2800"/>
              <a:buChar char="•"/>
            </a:pPr>
            <a:r>
              <a:rPr lang="en-US"/>
              <a:t>SonicCloud</a:t>
            </a:r>
            <a:endParaRPr/>
          </a:p>
          <a:p>
            <a:pPr indent="-406400" lvl="0" marL="457200" rtl="0" algn="l">
              <a:spcBef>
                <a:spcPts val="0"/>
              </a:spcBef>
              <a:spcAft>
                <a:spcPts val="0"/>
              </a:spcAft>
              <a:buSzPts val="2800"/>
              <a:buChar char="•"/>
            </a:pPr>
            <a:r>
              <a:rPr lang="en-US"/>
              <a:t>Closed Captioning</a:t>
            </a:r>
            <a:endParaRPr/>
          </a:p>
          <a:p>
            <a:pPr indent="-406400" lvl="0" marL="457200" rtl="0" algn="l">
              <a:spcBef>
                <a:spcPts val="0"/>
              </a:spcBef>
              <a:spcAft>
                <a:spcPts val="0"/>
              </a:spcAft>
              <a:buSzPts val="2800"/>
              <a:buChar char="•"/>
            </a:pPr>
            <a:r>
              <a:rPr lang="en-US"/>
              <a:t>Type to Siri</a:t>
            </a:r>
            <a:endParaRPr/>
          </a:p>
          <a:p>
            <a:pPr indent="-406400" lvl="0" marL="457200" rtl="0" algn="l">
              <a:spcBef>
                <a:spcPts val="0"/>
              </a:spcBef>
              <a:spcAft>
                <a:spcPts val="0"/>
              </a:spcAft>
              <a:buSzPts val="2800"/>
              <a:buChar char="•"/>
            </a:pPr>
            <a:r>
              <a:rPr lang="en-US"/>
              <a:t>FaceTime</a:t>
            </a:r>
            <a:endParaRPr/>
          </a:p>
          <a:p>
            <a:pPr indent="-406400" lvl="0" marL="457200" rtl="0" algn="l">
              <a:spcBef>
                <a:spcPts val="0"/>
              </a:spcBef>
              <a:spcAft>
                <a:spcPts val="0"/>
              </a:spcAft>
              <a:buSzPts val="2800"/>
              <a:buChar char="•"/>
            </a:pPr>
            <a:r>
              <a:rPr lang="en-US"/>
              <a:t>Sound Recognition</a:t>
            </a:r>
            <a:endParaRPr/>
          </a:p>
          <a:p>
            <a:pPr indent="-406400" lvl="0" marL="457200" rtl="0" algn="l">
              <a:spcBef>
                <a:spcPts val="0"/>
              </a:spcBef>
              <a:spcAft>
                <a:spcPts val="0"/>
              </a:spcAft>
              <a:buSzPts val="2800"/>
              <a:buChar char="•"/>
            </a:pPr>
            <a:r>
              <a:rPr lang="en-US"/>
              <a:t>Headphone </a:t>
            </a:r>
            <a:r>
              <a:rPr lang="en-US"/>
              <a:t>Accommodations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txBox="1"/>
          <p:nvPr>
            <p:ph type="title"/>
          </p:nvPr>
        </p:nvSpPr>
        <p:spPr>
          <a:xfrm>
            <a:off x="265500" y="1644233"/>
            <a:ext cx="4045200" cy="19764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78" name="Google Shape;278;p31"/>
          <p:cNvSpPr txBox="1"/>
          <p:nvPr>
            <p:ph idx="1" type="subTitle"/>
          </p:nvPr>
        </p:nvSpPr>
        <p:spPr>
          <a:xfrm>
            <a:off x="265500" y="3737433"/>
            <a:ext cx="4045200" cy="1646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
        <p:nvSpPr>
          <p:cNvPr id="279" name="Google Shape;279;p31"/>
          <p:cNvSpPr txBox="1"/>
          <p:nvPr>
            <p:ph idx="2" type="body"/>
          </p:nvPr>
        </p:nvSpPr>
        <p:spPr>
          <a:xfrm>
            <a:off x="4939500" y="965433"/>
            <a:ext cx="3837000" cy="49269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pic>
        <p:nvPicPr>
          <p:cNvPr id="280" name="Google Shape;280;p31"/>
          <p:cNvPicPr preferRelativeResize="0"/>
          <p:nvPr/>
        </p:nvPicPr>
        <p:blipFill>
          <a:blip r:embed="rId3">
            <a:alphaModFix/>
          </a:blip>
          <a:stretch>
            <a:fillRect/>
          </a:stretch>
        </p:blipFill>
        <p:spPr>
          <a:xfrm>
            <a:off x="0" y="1674"/>
            <a:ext cx="9143997" cy="6854651"/>
          </a:xfrm>
          <a:prstGeom prst="rect">
            <a:avLst/>
          </a:prstGeom>
          <a:noFill/>
          <a:ln>
            <a:noFill/>
          </a:ln>
        </p:spPr>
      </p:pic>
      <p:sp>
        <p:nvSpPr>
          <p:cNvPr id="281" name="Google Shape;281;p31"/>
          <p:cNvSpPr/>
          <p:nvPr/>
        </p:nvSpPr>
        <p:spPr>
          <a:xfrm>
            <a:off x="2829629" y="1853710"/>
            <a:ext cx="6123300" cy="3413700"/>
          </a:xfrm>
          <a:prstGeom prst="rect">
            <a:avLst/>
          </a:prstGeom>
          <a:noFill/>
          <a:ln cap="flat" cmpd="sng" w="1143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2"/>
          <p:cNvSpPr txBox="1"/>
          <p:nvPr>
            <p:ph type="title"/>
          </p:nvPr>
        </p:nvSpPr>
        <p:spPr>
          <a:xfrm>
            <a:off x="256200" y="463525"/>
            <a:ext cx="6976200" cy="1122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480"/>
              <a:t>Hearing Aids, BAHA Cochlear Implant</a:t>
            </a:r>
            <a:endParaRPr b="1" sz="4480"/>
          </a:p>
        </p:txBody>
      </p:sp>
      <p:pic>
        <p:nvPicPr>
          <p:cNvPr id="287" name="Google Shape;287;p32"/>
          <p:cNvPicPr preferRelativeResize="0"/>
          <p:nvPr/>
        </p:nvPicPr>
        <p:blipFill>
          <a:blip r:embed="rId3">
            <a:alphaModFix/>
          </a:blip>
          <a:stretch>
            <a:fillRect/>
          </a:stretch>
        </p:blipFill>
        <p:spPr>
          <a:xfrm>
            <a:off x="923575" y="1973388"/>
            <a:ext cx="5326126" cy="2354625"/>
          </a:xfrm>
          <a:prstGeom prst="rect">
            <a:avLst/>
          </a:prstGeom>
          <a:noFill/>
          <a:ln>
            <a:noFill/>
          </a:ln>
        </p:spPr>
      </p:pic>
      <p:pic>
        <p:nvPicPr>
          <p:cNvPr id="288" name="Google Shape;288;p32"/>
          <p:cNvPicPr preferRelativeResize="0"/>
          <p:nvPr/>
        </p:nvPicPr>
        <p:blipFill>
          <a:blip r:embed="rId4">
            <a:alphaModFix/>
          </a:blip>
          <a:stretch>
            <a:fillRect/>
          </a:stretch>
        </p:blipFill>
        <p:spPr>
          <a:xfrm>
            <a:off x="2381925" y="4715575"/>
            <a:ext cx="2900450" cy="1824300"/>
          </a:xfrm>
          <a:prstGeom prst="rect">
            <a:avLst/>
          </a:prstGeom>
          <a:noFill/>
          <a:ln>
            <a:noFill/>
          </a:ln>
        </p:spPr>
      </p:pic>
      <p:pic>
        <p:nvPicPr>
          <p:cNvPr id="289" name="Google Shape;289;p32"/>
          <p:cNvPicPr preferRelativeResize="0"/>
          <p:nvPr/>
        </p:nvPicPr>
        <p:blipFill rotWithShape="1">
          <a:blip r:embed="rId5">
            <a:alphaModFix/>
          </a:blip>
          <a:srcRect b="27932" l="15905" r="24877" t="6174"/>
          <a:stretch/>
        </p:blipFill>
        <p:spPr>
          <a:xfrm>
            <a:off x="5282375" y="4715575"/>
            <a:ext cx="2332722" cy="1824300"/>
          </a:xfrm>
          <a:prstGeom prst="rect">
            <a:avLst/>
          </a:prstGeom>
          <a:noFill/>
          <a:ln>
            <a:noFill/>
          </a:ln>
        </p:spPr>
      </p:pic>
      <p:pic>
        <p:nvPicPr>
          <p:cNvPr id="290" name="Google Shape;290;p32"/>
          <p:cNvPicPr preferRelativeResize="0"/>
          <p:nvPr/>
        </p:nvPicPr>
        <p:blipFill>
          <a:blip r:embed="rId6">
            <a:alphaModFix/>
          </a:blip>
          <a:stretch>
            <a:fillRect/>
          </a:stretch>
        </p:blipFill>
        <p:spPr>
          <a:xfrm>
            <a:off x="6442582" y="1989512"/>
            <a:ext cx="2701427" cy="2322400"/>
          </a:xfrm>
          <a:prstGeom prst="rect">
            <a:avLst/>
          </a:prstGeom>
          <a:noFill/>
          <a:ln>
            <a:noFill/>
          </a:ln>
        </p:spPr>
      </p:pic>
      <p:sp>
        <p:nvSpPr>
          <p:cNvPr id="291" name="Google Shape;291;p32"/>
          <p:cNvSpPr/>
          <p:nvPr/>
        </p:nvSpPr>
        <p:spPr>
          <a:xfrm>
            <a:off x="2916598" y="4381100"/>
            <a:ext cx="1162800" cy="281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Hearing Aid</a:t>
            </a:r>
            <a:endParaRPr/>
          </a:p>
        </p:txBody>
      </p:sp>
      <p:sp>
        <p:nvSpPr>
          <p:cNvPr id="292" name="Google Shape;292;p32"/>
          <p:cNvSpPr/>
          <p:nvPr/>
        </p:nvSpPr>
        <p:spPr>
          <a:xfrm>
            <a:off x="7212725" y="4335525"/>
            <a:ext cx="1537200" cy="281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Cochlear Implant</a:t>
            </a:r>
            <a:endParaRPr/>
          </a:p>
        </p:txBody>
      </p:sp>
      <p:sp>
        <p:nvSpPr>
          <p:cNvPr id="293" name="Google Shape;293;p32"/>
          <p:cNvSpPr/>
          <p:nvPr/>
        </p:nvSpPr>
        <p:spPr>
          <a:xfrm>
            <a:off x="3468425" y="6539875"/>
            <a:ext cx="3200700" cy="281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BAHA (Bone </a:t>
            </a:r>
            <a:r>
              <a:rPr lang="en-US"/>
              <a:t>Anchored</a:t>
            </a:r>
            <a:r>
              <a:rPr lang="en-US"/>
              <a:t> Hearing Aid</a:t>
            </a:r>
            <a:endParaRPr/>
          </a:p>
        </p:txBody>
      </p:sp>
      <p:sp>
        <p:nvSpPr>
          <p:cNvPr id="294" name="Google Shape;294;p32"/>
          <p:cNvSpPr/>
          <p:nvPr/>
        </p:nvSpPr>
        <p:spPr>
          <a:xfrm>
            <a:off x="5419400" y="295600"/>
            <a:ext cx="3488100" cy="1458300"/>
          </a:xfrm>
          <a:prstGeom prst="roundRect">
            <a:avLst>
              <a:gd fmla="val 16667" name="adj"/>
            </a:avLst>
          </a:prstGeom>
          <a:solidFill>
            <a:srgbClr val="F09F3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2"/>
          <p:cNvSpPr txBox="1"/>
          <p:nvPr>
            <p:ph type="title"/>
          </p:nvPr>
        </p:nvSpPr>
        <p:spPr>
          <a:xfrm>
            <a:off x="5847800" y="463525"/>
            <a:ext cx="3059700" cy="1122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5080" u="sng"/>
              <a:t>Bluetooth </a:t>
            </a:r>
            <a:r>
              <a:rPr b="1" lang="en-US" sz="4480"/>
              <a:t> </a:t>
            </a:r>
            <a:endParaRPr b="1" sz="4480"/>
          </a:p>
        </p:txBody>
      </p:sp>
      <p:sp>
        <p:nvSpPr>
          <p:cNvPr id="296" name="Google Shape;296;p32"/>
          <p:cNvSpPr txBox="1"/>
          <p:nvPr/>
        </p:nvSpPr>
        <p:spPr>
          <a:xfrm>
            <a:off x="3333850" y="4073288"/>
            <a:ext cx="5252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latin typeface="Calibri"/>
                <a:ea typeface="Calibri"/>
                <a:cs typeface="Calibri"/>
                <a:sym typeface="Calibri"/>
              </a:rPr>
              <a:t>Photo Description: 7 hearing aids in different styles</a:t>
            </a:r>
            <a:endParaRPr sz="9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297" name="Google Shape;297;p32"/>
          <p:cNvSpPr txBox="1"/>
          <p:nvPr/>
        </p:nvSpPr>
        <p:spPr>
          <a:xfrm>
            <a:off x="6557250" y="4073288"/>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latin typeface="Calibri"/>
                <a:ea typeface="Calibri"/>
                <a:cs typeface="Calibri"/>
                <a:sym typeface="Calibri"/>
              </a:rPr>
              <a:t>Photo Description: medical </a:t>
            </a:r>
            <a:r>
              <a:rPr lang="en-US" sz="800">
                <a:latin typeface="Calibri"/>
                <a:ea typeface="Calibri"/>
                <a:cs typeface="Calibri"/>
                <a:sym typeface="Calibri"/>
              </a:rPr>
              <a:t>illustration</a:t>
            </a:r>
            <a:r>
              <a:rPr lang="en-US" sz="800">
                <a:latin typeface="Calibri"/>
                <a:ea typeface="Calibri"/>
                <a:cs typeface="Calibri"/>
                <a:sym typeface="Calibri"/>
              </a:rPr>
              <a:t>, cochlear implant</a:t>
            </a:r>
            <a:endParaRPr sz="8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3"/>
          <p:cNvSpPr txBox="1"/>
          <p:nvPr>
            <p:ph type="ctrTitle"/>
          </p:nvPr>
        </p:nvSpPr>
        <p:spPr>
          <a:xfrm>
            <a:off x="0" y="249100"/>
            <a:ext cx="5421300" cy="14229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sz="4800"/>
              <a:t>Bluetooth-</a:t>
            </a:r>
            <a:endParaRPr sz="4800"/>
          </a:p>
          <a:p>
            <a:pPr indent="0" lvl="0" marL="0" rtl="0" algn="ctr">
              <a:spcBef>
                <a:spcPts val="0"/>
              </a:spcBef>
              <a:spcAft>
                <a:spcPts val="0"/>
              </a:spcAft>
              <a:buNone/>
            </a:pPr>
            <a:r>
              <a:rPr lang="en-US" sz="4800"/>
              <a:t>Hearing Aid</a:t>
            </a:r>
            <a:endParaRPr sz="4800"/>
          </a:p>
        </p:txBody>
      </p:sp>
      <p:sp>
        <p:nvSpPr>
          <p:cNvPr id="303" name="Google Shape;303;p33"/>
          <p:cNvSpPr txBox="1"/>
          <p:nvPr>
            <p:ph idx="1" type="subTitle"/>
          </p:nvPr>
        </p:nvSpPr>
        <p:spPr>
          <a:xfrm>
            <a:off x="1143000" y="3602038"/>
            <a:ext cx="6858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304" name="Google Shape;304;p33"/>
          <p:cNvPicPr preferRelativeResize="0"/>
          <p:nvPr/>
        </p:nvPicPr>
        <p:blipFill rotWithShape="1">
          <a:blip r:embed="rId3">
            <a:alphaModFix/>
          </a:blip>
          <a:srcRect b="2631" l="57340" r="2380" t="2356"/>
          <a:stretch/>
        </p:blipFill>
        <p:spPr>
          <a:xfrm>
            <a:off x="6399851" y="1791050"/>
            <a:ext cx="2402298" cy="4959571"/>
          </a:xfrm>
          <a:prstGeom prst="rect">
            <a:avLst/>
          </a:prstGeom>
          <a:noFill/>
          <a:ln>
            <a:noFill/>
          </a:ln>
          <a:effectLst>
            <a:outerShdw blurRad="57150" rotWithShape="0" algn="bl" dir="5400000" dist="19050">
              <a:srgbClr val="000000">
                <a:alpha val="50000"/>
              </a:srgbClr>
            </a:outerShdw>
          </a:effectLst>
        </p:spPr>
      </p:pic>
      <p:pic>
        <p:nvPicPr>
          <p:cNvPr id="305" name="Google Shape;305;p33"/>
          <p:cNvPicPr preferRelativeResize="0"/>
          <p:nvPr/>
        </p:nvPicPr>
        <p:blipFill rotWithShape="1">
          <a:blip r:embed="rId4">
            <a:alphaModFix/>
          </a:blip>
          <a:srcRect b="0" l="0" r="52052" t="0"/>
          <a:stretch/>
        </p:blipFill>
        <p:spPr>
          <a:xfrm>
            <a:off x="1026700" y="1791050"/>
            <a:ext cx="2402300" cy="4867275"/>
          </a:xfrm>
          <a:prstGeom prst="rect">
            <a:avLst/>
          </a:prstGeom>
          <a:noFill/>
          <a:ln>
            <a:noFill/>
          </a:ln>
          <a:effectLst>
            <a:outerShdw blurRad="57150" rotWithShape="0" algn="bl" dir="5400000" dist="19050">
              <a:srgbClr val="000000">
                <a:alpha val="50000"/>
              </a:srgbClr>
            </a:outerShdw>
          </a:effectLst>
        </p:spPr>
      </p:pic>
      <p:pic>
        <p:nvPicPr>
          <p:cNvPr id="306" name="Google Shape;306;p33"/>
          <p:cNvPicPr preferRelativeResize="0"/>
          <p:nvPr/>
        </p:nvPicPr>
        <p:blipFill rotWithShape="1">
          <a:blip r:embed="rId4">
            <a:alphaModFix/>
          </a:blip>
          <a:srcRect b="0" l="49155" r="0" t="49969"/>
          <a:stretch/>
        </p:blipFill>
        <p:spPr>
          <a:xfrm>
            <a:off x="3522150" y="3212375"/>
            <a:ext cx="2547300" cy="24350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4"/>
          <p:cNvSpPr txBox="1"/>
          <p:nvPr>
            <p:ph type="title"/>
          </p:nvPr>
        </p:nvSpPr>
        <p:spPr>
          <a:xfrm>
            <a:off x="386350" y="496204"/>
            <a:ext cx="4045200" cy="923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Iphone/iPad Apps</a:t>
            </a:r>
            <a:endParaRPr/>
          </a:p>
        </p:txBody>
      </p:sp>
      <p:pic>
        <p:nvPicPr>
          <p:cNvPr id="312" name="Google Shape;312;p34"/>
          <p:cNvPicPr preferRelativeResize="0"/>
          <p:nvPr/>
        </p:nvPicPr>
        <p:blipFill>
          <a:blip r:embed="rId3">
            <a:alphaModFix/>
          </a:blip>
          <a:stretch>
            <a:fillRect/>
          </a:stretch>
        </p:blipFill>
        <p:spPr>
          <a:xfrm>
            <a:off x="1669450" y="1763700"/>
            <a:ext cx="1479000" cy="1479000"/>
          </a:xfrm>
          <a:prstGeom prst="rect">
            <a:avLst/>
          </a:prstGeom>
          <a:noFill/>
          <a:ln>
            <a:noFill/>
          </a:ln>
        </p:spPr>
      </p:pic>
      <p:sp>
        <p:nvSpPr>
          <p:cNvPr id="313" name="Google Shape;313;p34"/>
          <p:cNvSpPr/>
          <p:nvPr/>
        </p:nvSpPr>
        <p:spPr>
          <a:xfrm>
            <a:off x="947725" y="3586500"/>
            <a:ext cx="3650400" cy="147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4"/>
          <p:cNvSpPr txBox="1"/>
          <p:nvPr/>
        </p:nvSpPr>
        <p:spPr>
          <a:xfrm>
            <a:off x="880725" y="3648275"/>
            <a:ext cx="3650400" cy="15675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800"/>
              </a:spcBef>
              <a:spcAft>
                <a:spcPts val="0"/>
              </a:spcAft>
              <a:buNone/>
            </a:pPr>
            <a:r>
              <a:rPr b="1" lang="en-US" sz="1500" u="sng">
                <a:solidFill>
                  <a:srgbClr val="333333"/>
                </a:solidFill>
                <a:highlight>
                  <a:srgbClr val="FFFFFF"/>
                </a:highlight>
                <a:latin typeface="Roboto"/>
                <a:ea typeface="Roboto"/>
                <a:cs typeface="Roboto"/>
                <a:sym typeface="Roboto"/>
              </a:rPr>
              <a:t>SonicCloud: Hearing App</a:t>
            </a:r>
            <a:endParaRPr b="1" sz="1500" u="sng">
              <a:solidFill>
                <a:srgbClr val="333333"/>
              </a:solidFill>
              <a:highlight>
                <a:srgbClr val="FFFFFF"/>
              </a:highlight>
              <a:latin typeface="Roboto"/>
              <a:ea typeface="Roboto"/>
              <a:cs typeface="Roboto"/>
              <a:sym typeface="Roboto"/>
            </a:endParaRPr>
          </a:p>
          <a:p>
            <a:pPr indent="0" lvl="0" marL="0" rtl="0" algn="l">
              <a:spcBef>
                <a:spcPts val="400"/>
              </a:spcBef>
              <a:spcAft>
                <a:spcPts val="0"/>
              </a:spcAft>
              <a:buNone/>
            </a:pPr>
            <a:r>
              <a:rPr lang="en-US"/>
              <a:t>"This app makes every call sound just perfect!" This game-changing app amplifies &amp; personalizes audio on your phone calls - they’re tuned to your hearing in real time.</a:t>
            </a:r>
            <a:endParaRPr sz="1350">
              <a:solidFill>
                <a:srgbClr val="4F5357"/>
              </a:solidFill>
              <a:highlight>
                <a:srgbClr val="FFFFFF"/>
              </a:highlight>
              <a:latin typeface="Roboto"/>
              <a:ea typeface="Roboto"/>
              <a:cs typeface="Roboto"/>
              <a:sym typeface="Roboto"/>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315" name="Google Shape;315;p34"/>
          <p:cNvPicPr preferRelativeResize="0"/>
          <p:nvPr/>
        </p:nvPicPr>
        <p:blipFill>
          <a:blip r:embed="rId4">
            <a:alphaModFix/>
          </a:blip>
          <a:stretch>
            <a:fillRect/>
          </a:stretch>
        </p:blipFill>
        <p:spPr>
          <a:xfrm>
            <a:off x="4735900" y="-20925"/>
            <a:ext cx="4119038" cy="6899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5"/>
          <p:cNvSpPr txBox="1"/>
          <p:nvPr>
            <p:ph type="title"/>
          </p:nvPr>
        </p:nvSpPr>
        <p:spPr>
          <a:xfrm>
            <a:off x="429525" y="619226"/>
            <a:ext cx="4045200" cy="800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Captioning Apps</a:t>
            </a:r>
            <a:endParaRPr/>
          </a:p>
        </p:txBody>
      </p:sp>
      <p:pic>
        <p:nvPicPr>
          <p:cNvPr id="321" name="Google Shape;321;p35"/>
          <p:cNvPicPr preferRelativeResize="0"/>
          <p:nvPr/>
        </p:nvPicPr>
        <p:blipFill>
          <a:blip r:embed="rId3">
            <a:alphaModFix/>
          </a:blip>
          <a:stretch>
            <a:fillRect/>
          </a:stretch>
        </p:blipFill>
        <p:spPr>
          <a:xfrm>
            <a:off x="4859925" y="200500"/>
            <a:ext cx="1057500" cy="1057500"/>
          </a:xfrm>
          <a:prstGeom prst="rect">
            <a:avLst/>
          </a:prstGeom>
          <a:noFill/>
          <a:ln>
            <a:noFill/>
          </a:ln>
        </p:spPr>
      </p:pic>
      <p:sp>
        <p:nvSpPr>
          <p:cNvPr id="322" name="Google Shape;322;p35"/>
          <p:cNvSpPr/>
          <p:nvPr/>
        </p:nvSpPr>
        <p:spPr>
          <a:xfrm>
            <a:off x="5035425" y="1318950"/>
            <a:ext cx="706500" cy="71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AVA</a:t>
            </a:r>
            <a:endParaRPr/>
          </a:p>
        </p:txBody>
      </p:sp>
      <p:pic>
        <p:nvPicPr>
          <p:cNvPr id="323" name="Google Shape;323;p35"/>
          <p:cNvPicPr preferRelativeResize="0"/>
          <p:nvPr/>
        </p:nvPicPr>
        <p:blipFill rotWithShape="1">
          <a:blip r:embed="rId4">
            <a:alphaModFix/>
          </a:blip>
          <a:srcRect b="4179" l="36319" r="37262" t="6900"/>
          <a:stretch/>
        </p:blipFill>
        <p:spPr>
          <a:xfrm>
            <a:off x="1005954" y="1768050"/>
            <a:ext cx="2611446" cy="5089950"/>
          </a:xfrm>
          <a:prstGeom prst="rect">
            <a:avLst/>
          </a:prstGeom>
          <a:noFill/>
          <a:ln>
            <a:noFill/>
          </a:ln>
        </p:spPr>
      </p:pic>
      <p:pic>
        <p:nvPicPr>
          <p:cNvPr id="324" name="Google Shape;324;p35"/>
          <p:cNvPicPr preferRelativeResize="0"/>
          <p:nvPr/>
        </p:nvPicPr>
        <p:blipFill>
          <a:blip r:embed="rId3">
            <a:alphaModFix/>
          </a:blip>
          <a:stretch>
            <a:fillRect/>
          </a:stretch>
        </p:blipFill>
        <p:spPr>
          <a:xfrm>
            <a:off x="1215250" y="2328325"/>
            <a:ext cx="576625" cy="576625"/>
          </a:xfrm>
          <a:prstGeom prst="rect">
            <a:avLst/>
          </a:prstGeom>
          <a:noFill/>
          <a:ln>
            <a:noFill/>
          </a:ln>
        </p:spPr>
      </p:pic>
      <p:pic>
        <p:nvPicPr>
          <p:cNvPr id="325" name="Google Shape;325;p35"/>
          <p:cNvPicPr preferRelativeResize="0"/>
          <p:nvPr/>
        </p:nvPicPr>
        <p:blipFill>
          <a:blip r:embed="rId5">
            <a:alphaModFix/>
          </a:blip>
          <a:stretch>
            <a:fillRect/>
          </a:stretch>
        </p:blipFill>
        <p:spPr>
          <a:xfrm>
            <a:off x="7422263" y="412725"/>
            <a:ext cx="993550" cy="1007210"/>
          </a:xfrm>
          <a:prstGeom prst="rect">
            <a:avLst/>
          </a:prstGeom>
          <a:noFill/>
          <a:ln>
            <a:noFill/>
          </a:ln>
        </p:spPr>
      </p:pic>
      <p:pic>
        <p:nvPicPr>
          <p:cNvPr id="326" name="Google Shape;326;p35"/>
          <p:cNvPicPr preferRelativeResize="0"/>
          <p:nvPr/>
        </p:nvPicPr>
        <p:blipFill rotWithShape="1">
          <a:blip r:embed="rId5">
            <a:alphaModFix/>
          </a:blip>
          <a:srcRect b="3916" l="2070" r="2070" t="3925"/>
          <a:stretch/>
        </p:blipFill>
        <p:spPr>
          <a:xfrm>
            <a:off x="1828612" y="2413278"/>
            <a:ext cx="556390" cy="542275"/>
          </a:xfrm>
          <a:prstGeom prst="rect">
            <a:avLst/>
          </a:prstGeom>
          <a:noFill/>
          <a:ln>
            <a:noFill/>
          </a:ln>
        </p:spPr>
      </p:pic>
      <p:sp>
        <p:nvSpPr>
          <p:cNvPr id="327" name="Google Shape;327;p35"/>
          <p:cNvSpPr/>
          <p:nvPr/>
        </p:nvSpPr>
        <p:spPr>
          <a:xfrm>
            <a:off x="6996850" y="1426413"/>
            <a:ext cx="1844400" cy="556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800"/>
              </a:spcBef>
              <a:spcAft>
                <a:spcPts val="0"/>
              </a:spcAft>
              <a:buNone/>
            </a:pPr>
            <a:r>
              <a:rPr lang="en-US" sz="1500">
                <a:solidFill>
                  <a:srgbClr val="333333"/>
                </a:solidFill>
                <a:highlight>
                  <a:srgbClr val="FFFFFF"/>
                </a:highlight>
                <a:latin typeface="Roboto"/>
                <a:ea typeface="Roboto"/>
                <a:cs typeface="Roboto"/>
                <a:sym typeface="Roboto"/>
              </a:rPr>
              <a:t>CaptionCall Mobile</a:t>
            </a:r>
            <a:endParaRPr sz="1500">
              <a:solidFill>
                <a:srgbClr val="333333"/>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pic>
        <p:nvPicPr>
          <p:cNvPr id="328" name="Google Shape;328;p35"/>
          <p:cNvPicPr preferRelativeResize="0"/>
          <p:nvPr/>
        </p:nvPicPr>
        <p:blipFill>
          <a:blip r:embed="rId6">
            <a:alphaModFix/>
          </a:blip>
          <a:stretch>
            <a:fillRect/>
          </a:stretch>
        </p:blipFill>
        <p:spPr>
          <a:xfrm>
            <a:off x="5041599" y="2278913"/>
            <a:ext cx="993550" cy="993568"/>
          </a:xfrm>
          <a:prstGeom prst="rect">
            <a:avLst/>
          </a:prstGeom>
          <a:noFill/>
          <a:ln>
            <a:noFill/>
          </a:ln>
        </p:spPr>
      </p:pic>
      <p:sp>
        <p:nvSpPr>
          <p:cNvPr id="329" name="Google Shape;329;p35"/>
          <p:cNvSpPr/>
          <p:nvPr/>
        </p:nvSpPr>
        <p:spPr>
          <a:xfrm>
            <a:off x="4794738" y="3309388"/>
            <a:ext cx="1661700" cy="9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800"/>
              </a:spcBef>
              <a:spcAft>
                <a:spcPts val="400"/>
              </a:spcAft>
              <a:buNone/>
            </a:pPr>
            <a:r>
              <a:rPr lang="en-US" sz="1500">
                <a:solidFill>
                  <a:srgbClr val="333333"/>
                </a:solidFill>
                <a:highlight>
                  <a:srgbClr val="FFFFFF"/>
                </a:highlight>
                <a:latin typeface="Roboto"/>
                <a:ea typeface="Roboto"/>
                <a:cs typeface="Roboto"/>
                <a:sym typeface="Roboto"/>
              </a:rPr>
              <a:t>CaptionMate</a:t>
            </a:r>
            <a:endParaRPr sz="1100">
              <a:solidFill>
                <a:srgbClr val="333333"/>
              </a:solidFill>
              <a:highlight>
                <a:srgbClr val="FFFFFF"/>
              </a:highlight>
              <a:latin typeface="Roboto"/>
              <a:ea typeface="Roboto"/>
              <a:cs typeface="Roboto"/>
              <a:sym typeface="Roboto"/>
            </a:endParaRPr>
          </a:p>
        </p:txBody>
      </p:sp>
      <p:pic>
        <p:nvPicPr>
          <p:cNvPr id="330" name="Google Shape;330;p35"/>
          <p:cNvPicPr preferRelativeResize="0"/>
          <p:nvPr/>
        </p:nvPicPr>
        <p:blipFill>
          <a:blip r:embed="rId6">
            <a:alphaModFix/>
          </a:blip>
          <a:stretch>
            <a:fillRect/>
          </a:stretch>
        </p:blipFill>
        <p:spPr>
          <a:xfrm>
            <a:off x="2421750" y="2396099"/>
            <a:ext cx="542252" cy="542275"/>
          </a:xfrm>
          <a:prstGeom prst="rect">
            <a:avLst/>
          </a:prstGeom>
          <a:noFill/>
          <a:ln>
            <a:noFill/>
          </a:ln>
        </p:spPr>
      </p:pic>
      <p:pic>
        <p:nvPicPr>
          <p:cNvPr id="331" name="Google Shape;331;p35"/>
          <p:cNvPicPr preferRelativeResize="0"/>
          <p:nvPr/>
        </p:nvPicPr>
        <p:blipFill>
          <a:blip r:embed="rId7">
            <a:alphaModFix/>
          </a:blip>
          <a:stretch>
            <a:fillRect/>
          </a:stretch>
        </p:blipFill>
        <p:spPr>
          <a:xfrm>
            <a:off x="7897025" y="2176487"/>
            <a:ext cx="1135200" cy="1135200"/>
          </a:xfrm>
          <a:prstGeom prst="rect">
            <a:avLst/>
          </a:prstGeom>
          <a:noFill/>
          <a:ln>
            <a:noFill/>
          </a:ln>
        </p:spPr>
      </p:pic>
      <p:pic>
        <p:nvPicPr>
          <p:cNvPr id="332" name="Google Shape;332;p35"/>
          <p:cNvPicPr preferRelativeResize="0"/>
          <p:nvPr/>
        </p:nvPicPr>
        <p:blipFill rotWithShape="1">
          <a:blip r:embed="rId7">
            <a:alphaModFix/>
          </a:blip>
          <a:srcRect b="6031" l="5035" r="5044" t="6040"/>
          <a:stretch/>
        </p:blipFill>
        <p:spPr>
          <a:xfrm>
            <a:off x="3002763" y="2419313"/>
            <a:ext cx="542250" cy="530197"/>
          </a:xfrm>
          <a:prstGeom prst="rect">
            <a:avLst/>
          </a:prstGeom>
          <a:noFill/>
          <a:ln>
            <a:noFill/>
          </a:ln>
        </p:spPr>
      </p:pic>
      <p:pic>
        <p:nvPicPr>
          <p:cNvPr id="333" name="Google Shape;333;p35"/>
          <p:cNvPicPr preferRelativeResize="0"/>
          <p:nvPr/>
        </p:nvPicPr>
        <p:blipFill>
          <a:blip r:embed="rId8">
            <a:alphaModFix/>
          </a:blip>
          <a:stretch>
            <a:fillRect/>
          </a:stretch>
        </p:blipFill>
        <p:spPr>
          <a:xfrm>
            <a:off x="4638900" y="4414243"/>
            <a:ext cx="1135200" cy="1135200"/>
          </a:xfrm>
          <a:prstGeom prst="rect">
            <a:avLst/>
          </a:prstGeom>
          <a:noFill/>
          <a:ln>
            <a:noFill/>
          </a:ln>
        </p:spPr>
      </p:pic>
      <p:pic>
        <p:nvPicPr>
          <p:cNvPr id="334" name="Google Shape;334;p35"/>
          <p:cNvPicPr preferRelativeResize="0"/>
          <p:nvPr/>
        </p:nvPicPr>
        <p:blipFill rotWithShape="1">
          <a:blip r:embed="rId9">
            <a:alphaModFix/>
          </a:blip>
          <a:srcRect b="6369" l="4995" r="4995" t="6378"/>
          <a:stretch/>
        </p:blipFill>
        <p:spPr>
          <a:xfrm>
            <a:off x="7774875" y="4441062"/>
            <a:ext cx="1186529" cy="1135200"/>
          </a:xfrm>
          <a:prstGeom prst="rect">
            <a:avLst/>
          </a:prstGeom>
          <a:noFill/>
          <a:ln>
            <a:noFill/>
          </a:ln>
        </p:spPr>
      </p:pic>
      <p:sp>
        <p:nvSpPr>
          <p:cNvPr id="335" name="Google Shape;335;p35"/>
          <p:cNvSpPr/>
          <p:nvPr/>
        </p:nvSpPr>
        <p:spPr>
          <a:xfrm>
            <a:off x="7633775" y="3363013"/>
            <a:ext cx="1661700" cy="9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800"/>
              </a:spcBef>
              <a:spcAft>
                <a:spcPts val="0"/>
              </a:spcAft>
              <a:buNone/>
            </a:pPr>
            <a:r>
              <a:rPr lang="en-US" sz="1500">
                <a:solidFill>
                  <a:srgbClr val="333333"/>
                </a:solidFill>
                <a:highlight>
                  <a:srgbClr val="FFFFFF"/>
                </a:highlight>
                <a:latin typeface="Roboto"/>
                <a:ea typeface="Roboto"/>
                <a:cs typeface="Roboto"/>
                <a:sym typeface="Roboto"/>
              </a:rPr>
              <a:t>Hamilton Captel</a:t>
            </a:r>
            <a:endParaRPr sz="1500">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sz="850">
              <a:solidFill>
                <a:srgbClr val="4F5357"/>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sp>
        <p:nvSpPr>
          <p:cNvPr id="336" name="Google Shape;336;p35"/>
          <p:cNvSpPr/>
          <p:nvPr/>
        </p:nvSpPr>
        <p:spPr>
          <a:xfrm>
            <a:off x="4890300" y="5649807"/>
            <a:ext cx="1470600" cy="113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800"/>
              </a:spcBef>
              <a:spcAft>
                <a:spcPts val="0"/>
              </a:spcAft>
              <a:buNone/>
            </a:pPr>
            <a:r>
              <a:rPr lang="en-US" sz="1600">
                <a:solidFill>
                  <a:srgbClr val="333333"/>
                </a:solidFill>
                <a:highlight>
                  <a:srgbClr val="FFFFFF"/>
                </a:highlight>
                <a:latin typeface="Roboto"/>
                <a:ea typeface="Roboto"/>
                <a:cs typeface="Roboto"/>
                <a:sym typeface="Roboto"/>
              </a:rPr>
              <a:t>InnoCaption+</a:t>
            </a:r>
            <a:endParaRPr sz="1600">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sz="950">
              <a:solidFill>
                <a:srgbClr val="4F5357"/>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sp>
        <p:nvSpPr>
          <p:cNvPr id="337" name="Google Shape;337;p35"/>
          <p:cNvSpPr/>
          <p:nvPr/>
        </p:nvSpPr>
        <p:spPr>
          <a:xfrm>
            <a:off x="7299700" y="5875600"/>
            <a:ext cx="1661700" cy="5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800"/>
              </a:spcBef>
              <a:spcAft>
                <a:spcPts val="0"/>
              </a:spcAft>
              <a:buNone/>
            </a:pPr>
            <a:r>
              <a:rPr lang="en-US" sz="1500">
                <a:solidFill>
                  <a:srgbClr val="333333"/>
                </a:solidFill>
                <a:highlight>
                  <a:srgbClr val="FFFFFF"/>
                </a:highlight>
                <a:latin typeface="Roboto"/>
                <a:ea typeface="Roboto"/>
                <a:cs typeface="Roboto"/>
                <a:sym typeface="Roboto"/>
              </a:rPr>
              <a:t>Live Caption</a:t>
            </a:r>
            <a:endParaRPr sz="1500">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sz="1150">
              <a:solidFill>
                <a:srgbClr val="4F5357"/>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pic>
        <p:nvPicPr>
          <p:cNvPr id="338" name="Google Shape;338;p35"/>
          <p:cNvPicPr preferRelativeResize="0"/>
          <p:nvPr/>
        </p:nvPicPr>
        <p:blipFill>
          <a:blip r:embed="rId8">
            <a:alphaModFix/>
          </a:blip>
          <a:stretch>
            <a:fillRect/>
          </a:stretch>
        </p:blipFill>
        <p:spPr>
          <a:xfrm>
            <a:off x="1215250" y="3084750"/>
            <a:ext cx="495600" cy="495600"/>
          </a:xfrm>
          <a:prstGeom prst="rect">
            <a:avLst/>
          </a:prstGeom>
          <a:noFill/>
          <a:ln>
            <a:noFill/>
          </a:ln>
        </p:spPr>
      </p:pic>
      <p:pic>
        <p:nvPicPr>
          <p:cNvPr id="339" name="Google Shape;339;p35"/>
          <p:cNvPicPr preferRelativeResize="0"/>
          <p:nvPr/>
        </p:nvPicPr>
        <p:blipFill rotWithShape="1">
          <a:blip r:embed="rId9">
            <a:alphaModFix/>
          </a:blip>
          <a:srcRect b="6369" l="4995" r="4995" t="6378"/>
          <a:stretch/>
        </p:blipFill>
        <p:spPr>
          <a:xfrm>
            <a:off x="1814663" y="3095463"/>
            <a:ext cx="495600" cy="474167"/>
          </a:xfrm>
          <a:prstGeom prst="rect">
            <a:avLst/>
          </a:prstGeom>
          <a:noFill/>
          <a:ln>
            <a:noFill/>
          </a:ln>
        </p:spPr>
      </p:pic>
      <p:pic>
        <p:nvPicPr>
          <p:cNvPr id="340" name="Google Shape;340;p35"/>
          <p:cNvPicPr preferRelativeResize="0"/>
          <p:nvPr/>
        </p:nvPicPr>
        <p:blipFill>
          <a:blip r:embed="rId10">
            <a:alphaModFix/>
          </a:blip>
          <a:stretch>
            <a:fillRect/>
          </a:stretch>
        </p:blipFill>
        <p:spPr>
          <a:xfrm>
            <a:off x="2414063" y="3073150"/>
            <a:ext cx="495594" cy="518800"/>
          </a:xfrm>
          <a:prstGeom prst="rect">
            <a:avLst/>
          </a:prstGeom>
          <a:noFill/>
          <a:ln>
            <a:noFill/>
          </a:ln>
        </p:spPr>
      </p:pic>
      <p:pic>
        <p:nvPicPr>
          <p:cNvPr id="341" name="Google Shape;341;p35"/>
          <p:cNvPicPr preferRelativeResize="0"/>
          <p:nvPr/>
        </p:nvPicPr>
        <p:blipFill>
          <a:blip r:embed="rId11">
            <a:alphaModFix/>
          </a:blip>
          <a:stretch>
            <a:fillRect/>
          </a:stretch>
        </p:blipFill>
        <p:spPr>
          <a:xfrm>
            <a:off x="3002775" y="3061425"/>
            <a:ext cx="542250" cy="542250"/>
          </a:xfrm>
          <a:prstGeom prst="rect">
            <a:avLst/>
          </a:prstGeom>
          <a:noFill/>
          <a:ln>
            <a:noFill/>
          </a:ln>
        </p:spPr>
      </p:pic>
      <p:pic>
        <p:nvPicPr>
          <p:cNvPr id="342" name="Google Shape;342;p35"/>
          <p:cNvPicPr preferRelativeResize="0"/>
          <p:nvPr/>
        </p:nvPicPr>
        <p:blipFill rotWithShape="1">
          <a:blip r:embed="rId12">
            <a:alphaModFix/>
          </a:blip>
          <a:srcRect b="0" l="0" r="0" t="0"/>
          <a:stretch/>
        </p:blipFill>
        <p:spPr>
          <a:xfrm>
            <a:off x="1215250" y="3688300"/>
            <a:ext cx="576625" cy="576625"/>
          </a:xfrm>
          <a:prstGeom prst="rect">
            <a:avLst/>
          </a:prstGeom>
          <a:noFill/>
          <a:ln>
            <a:noFill/>
          </a:ln>
        </p:spPr>
      </p:pic>
      <p:pic>
        <p:nvPicPr>
          <p:cNvPr id="343" name="Google Shape;343;p35"/>
          <p:cNvPicPr preferRelativeResize="0"/>
          <p:nvPr/>
        </p:nvPicPr>
        <p:blipFill rotWithShape="1">
          <a:blip r:embed="rId13">
            <a:alphaModFix/>
          </a:blip>
          <a:srcRect b="2116" l="0" r="0" t="2116"/>
          <a:stretch/>
        </p:blipFill>
        <p:spPr>
          <a:xfrm>
            <a:off x="1784287" y="3709553"/>
            <a:ext cx="556391" cy="542275"/>
          </a:xfrm>
          <a:prstGeom prst="rect">
            <a:avLst/>
          </a:prstGeom>
          <a:noFill/>
          <a:ln>
            <a:noFill/>
          </a:ln>
        </p:spPr>
      </p:pic>
      <p:pic>
        <p:nvPicPr>
          <p:cNvPr id="344" name="Google Shape;344;p35"/>
          <p:cNvPicPr preferRelativeResize="0"/>
          <p:nvPr/>
        </p:nvPicPr>
        <p:blipFill rotWithShape="1">
          <a:blip r:embed="rId14">
            <a:alphaModFix/>
          </a:blip>
          <a:srcRect b="0" l="0" r="0" t="0"/>
          <a:stretch/>
        </p:blipFill>
        <p:spPr>
          <a:xfrm>
            <a:off x="2421750" y="3726724"/>
            <a:ext cx="542252" cy="542275"/>
          </a:xfrm>
          <a:prstGeom prst="rect">
            <a:avLst/>
          </a:prstGeom>
          <a:noFill/>
          <a:ln>
            <a:noFill/>
          </a:ln>
        </p:spPr>
      </p:pic>
      <p:pic>
        <p:nvPicPr>
          <p:cNvPr id="345" name="Google Shape;345;p35"/>
          <p:cNvPicPr preferRelativeResize="0"/>
          <p:nvPr/>
        </p:nvPicPr>
        <p:blipFill rotWithShape="1">
          <a:blip r:embed="rId15">
            <a:alphaModFix/>
          </a:blip>
          <a:srcRect b="1104" l="0" r="0" t="1114"/>
          <a:stretch/>
        </p:blipFill>
        <p:spPr>
          <a:xfrm>
            <a:off x="3045063" y="3715588"/>
            <a:ext cx="542250" cy="530197"/>
          </a:xfrm>
          <a:prstGeom prst="rect">
            <a:avLst/>
          </a:prstGeom>
          <a:noFill/>
          <a:ln>
            <a:noFill/>
          </a:ln>
        </p:spPr>
      </p:pic>
      <p:pic>
        <p:nvPicPr>
          <p:cNvPr id="346" name="Google Shape;346;p35"/>
          <p:cNvPicPr preferRelativeResize="0"/>
          <p:nvPr/>
        </p:nvPicPr>
        <p:blipFill rotWithShape="1">
          <a:blip r:embed="rId16">
            <a:alphaModFix/>
          </a:blip>
          <a:srcRect b="0" l="23750" r="23750" t="0"/>
          <a:stretch/>
        </p:blipFill>
        <p:spPr>
          <a:xfrm>
            <a:off x="1184850" y="4372874"/>
            <a:ext cx="556401" cy="556400"/>
          </a:xfrm>
          <a:prstGeom prst="rect">
            <a:avLst/>
          </a:prstGeom>
          <a:noFill/>
          <a:ln>
            <a:noFill/>
          </a:ln>
        </p:spPr>
      </p:pic>
      <p:pic>
        <p:nvPicPr>
          <p:cNvPr id="347" name="Google Shape;347;p35"/>
          <p:cNvPicPr preferRelativeResize="0"/>
          <p:nvPr/>
        </p:nvPicPr>
        <p:blipFill rotWithShape="1">
          <a:blip r:embed="rId17">
            <a:alphaModFix/>
          </a:blip>
          <a:srcRect b="0" l="20636" r="20636" t="0"/>
          <a:stretch/>
        </p:blipFill>
        <p:spPr>
          <a:xfrm>
            <a:off x="1835675" y="4391752"/>
            <a:ext cx="542250" cy="51879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6"/>
          <p:cNvSpPr txBox="1"/>
          <p:nvPr>
            <p:ph type="title"/>
          </p:nvPr>
        </p:nvSpPr>
        <p:spPr>
          <a:xfrm>
            <a:off x="4885422" y="242201"/>
            <a:ext cx="4045200" cy="8007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a:t>Video Phone</a:t>
            </a:r>
            <a:r>
              <a:rPr lang="en-US"/>
              <a:t> Apps</a:t>
            </a:r>
            <a:endParaRPr/>
          </a:p>
          <a:p>
            <a:pPr indent="0" lvl="0" marL="0" rtl="0" algn="ctr">
              <a:spcBef>
                <a:spcPts val="0"/>
              </a:spcBef>
              <a:spcAft>
                <a:spcPts val="0"/>
              </a:spcAft>
              <a:buNone/>
            </a:pPr>
            <a:r>
              <a:rPr lang="en-US"/>
              <a:t>&amp; Video Calling</a:t>
            </a:r>
            <a:endParaRPr/>
          </a:p>
        </p:txBody>
      </p:sp>
      <p:pic>
        <p:nvPicPr>
          <p:cNvPr id="353" name="Google Shape;353;p36"/>
          <p:cNvPicPr preferRelativeResize="0"/>
          <p:nvPr/>
        </p:nvPicPr>
        <p:blipFill rotWithShape="1">
          <a:blip r:embed="rId3">
            <a:alphaModFix/>
          </a:blip>
          <a:srcRect b="0" l="0" r="0" t="0"/>
          <a:stretch/>
        </p:blipFill>
        <p:spPr>
          <a:xfrm>
            <a:off x="5159125" y="1042900"/>
            <a:ext cx="1239300" cy="1239300"/>
          </a:xfrm>
          <a:prstGeom prst="rect">
            <a:avLst/>
          </a:prstGeom>
          <a:noFill/>
          <a:ln>
            <a:noFill/>
          </a:ln>
        </p:spPr>
      </p:pic>
      <p:sp>
        <p:nvSpPr>
          <p:cNvPr id="354" name="Google Shape;354;p36"/>
          <p:cNvSpPr/>
          <p:nvPr/>
        </p:nvSpPr>
        <p:spPr>
          <a:xfrm>
            <a:off x="5048688" y="2234663"/>
            <a:ext cx="1661700" cy="710100"/>
          </a:xfrm>
          <a:prstGeom prst="rect">
            <a:avLst/>
          </a:prstGeom>
          <a:solidFill>
            <a:srgbClr val="F09F3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600"/>
              <a:t>ntouch Mobile- Sorenson</a:t>
            </a:r>
            <a:endParaRPr b="1" sz="1600"/>
          </a:p>
        </p:txBody>
      </p:sp>
      <p:pic>
        <p:nvPicPr>
          <p:cNvPr id="355" name="Google Shape;355;p36"/>
          <p:cNvPicPr preferRelativeResize="0"/>
          <p:nvPr/>
        </p:nvPicPr>
        <p:blipFill rotWithShape="1">
          <a:blip r:embed="rId4">
            <a:alphaModFix/>
          </a:blip>
          <a:srcRect b="199" l="0" r="0" t="189"/>
          <a:stretch/>
        </p:blipFill>
        <p:spPr>
          <a:xfrm>
            <a:off x="7477363" y="1335450"/>
            <a:ext cx="993550" cy="1007210"/>
          </a:xfrm>
          <a:prstGeom prst="rect">
            <a:avLst/>
          </a:prstGeom>
          <a:noFill/>
          <a:ln>
            <a:noFill/>
          </a:ln>
        </p:spPr>
      </p:pic>
      <p:sp>
        <p:nvSpPr>
          <p:cNvPr id="356" name="Google Shape;356;p36"/>
          <p:cNvSpPr/>
          <p:nvPr/>
        </p:nvSpPr>
        <p:spPr>
          <a:xfrm>
            <a:off x="7249388" y="2342650"/>
            <a:ext cx="1449600" cy="576600"/>
          </a:xfrm>
          <a:prstGeom prst="rect">
            <a:avLst/>
          </a:prstGeom>
          <a:solidFill>
            <a:srgbClr val="F09F3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u="sng"/>
              <a:t>P3 Mobile</a:t>
            </a:r>
            <a:endParaRPr b="1" sz="1900" u="sng"/>
          </a:p>
          <a:p>
            <a:pPr indent="0" lvl="0" marL="0" rtl="0" algn="ctr">
              <a:spcBef>
                <a:spcPts val="0"/>
              </a:spcBef>
              <a:spcAft>
                <a:spcPts val="0"/>
              </a:spcAft>
              <a:buNone/>
            </a:pPr>
            <a:r>
              <a:t/>
            </a:r>
            <a:endParaRPr/>
          </a:p>
        </p:txBody>
      </p:sp>
      <p:pic>
        <p:nvPicPr>
          <p:cNvPr id="357" name="Google Shape;357;p36"/>
          <p:cNvPicPr preferRelativeResize="0"/>
          <p:nvPr/>
        </p:nvPicPr>
        <p:blipFill rotWithShape="1">
          <a:blip r:embed="rId5">
            <a:alphaModFix/>
          </a:blip>
          <a:srcRect b="0" l="0" r="0" t="0"/>
          <a:stretch/>
        </p:blipFill>
        <p:spPr>
          <a:xfrm>
            <a:off x="5143898" y="2919252"/>
            <a:ext cx="1135200" cy="1135200"/>
          </a:xfrm>
          <a:prstGeom prst="rect">
            <a:avLst/>
          </a:prstGeom>
          <a:noFill/>
          <a:ln>
            <a:noFill/>
          </a:ln>
        </p:spPr>
      </p:pic>
      <p:sp>
        <p:nvSpPr>
          <p:cNvPr id="358" name="Google Shape;358;p36"/>
          <p:cNvSpPr/>
          <p:nvPr/>
        </p:nvSpPr>
        <p:spPr>
          <a:xfrm>
            <a:off x="5040700" y="4136525"/>
            <a:ext cx="1449600" cy="527400"/>
          </a:xfrm>
          <a:prstGeom prst="rect">
            <a:avLst/>
          </a:prstGeom>
          <a:solidFill>
            <a:srgbClr val="F09F3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u="sng"/>
              <a:t>Purple VRI</a:t>
            </a:r>
            <a:endParaRPr b="1" sz="1500" u="sng"/>
          </a:p>
        </p:txBody>
      </p:sp>
      <p:pic>
        <p:nvPicPr>
          <p:cNvPr id="359" name="Google Shape;359;p36"/>
          <p:cNvPicPr preferRelativeResize="0"/>
          <p:nvPr/>
        </p:nvPicPr>
        <p:blipFill rotWithShape="1">
          <a:blip r:embed="rId6">
            <a:alphaModFix/>
          </a:blip>
          <a:srcRect b="0" l="0" r="0" t="0"/>
          <a:stretch/>
        </p:blipFill>
        <p:spPr>
          <a:xfrm>
            <a:off x="7280163" y="2803723"/>
            <a:ext cx="1388025" cy="1388025"/>
          </a:xfrm>
          <a:prstGeom prst="rect">
            <a:avLst/>
          </a:prstGeom>
          <a:noFill/>
          <a:ln>
            <a:noFill/>
          </a:ln>
        </p:spPr>
      </p:pic>
      <p:pic>
        <p:nvPicPr>
          <p:cNvPr id="360" name="Google Shape;360;p36"/>
          <p:cNvPicPr preferRelativeResize="0"/>
          <p:nvPr/>
        </p:nvPicPr>
        <p:blipFill rotWithShape="1">
          <a:blip r:embed="rId7">
            <a:alphaModFix/>
          </a:blip>
          <a:srcRect b="12629" l="29167" r="29163" t="12637"/>
          <a:stretch/>
        </p:blipFill>
        <p:spPr>
          <a:xfrm>
            <a:off x="7273775" y="4912324"/>
            <a:ext cx="1284550" cy="1294425"/>
          </a:xfrm>
          <a:prstGeom prst="rect">
            <a:avLst/>
          </a:prstGeom>
          <a:noFill/>
          <a:ln>
            <a:noFill/>
          </a:ln>
        </p:spPr>
      </p:pic>
      <p:sp>
        <p:nvSpPr>
          <p:cNvPr id="361" name="Google Shape;361;p36"/>
          <p:cNvSpPr/>
          <p:nvPr/>
        </p:nvSpPr>
        <p:spPr>
          <a:xfrm>
            <a:off x="7191238" y="4219000"/>
            <a:ext cx="1449600" cy="474300"/>
          </a:xfrm>
          <a:prstGeom prst="rect">
            <a:avLst/>
          </a:prstGeom>
          <a:solidFill>
            <a:srgbClr val="F09F3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u="sng"/>
              <a:t>Convo VRS</a:t>
            </a:r>
            <a:endParaRPr b="1" sz="1700" u="sng"/>
          </a:p>
          <a:p>
            <a:pPr indent="0" lvl="0" marL="0" rtl="0" algn="l">
              <a:spcBef>
                <a:spcPts val="0"/>
              </a:spcBef>
              <a:spcAft>
                <a:spcPts val="0"/>
              </a:spcAft>
              <a:buNone/>
            </a:pPr>
            <a:r>
              <a:t/>
            </a:r>
            <a:endParaRPr/>
          </a:p>
        </p:txBody>
      </p:sp>
      <p:sp>
        <p:nvSpPr>
          <p:cNvPr id="362" name="Google Shape;362;p36"/>
          <p:cNvSpPr/>
          <p:nvPr/>
        </p:nvSpPr>
        <p:spPr>
          <a:xfrm>
            <a:off x="5039800" y="6288825"/>
            <a:ext cx="1239300" cy="527400"/>
          </a:xfrm>
          <a:prstGeom prst="rect">
            <a:avLst/>
          </a:prstGeom>
          <a:solidFill>
            <a:srgbClr val="F09F3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u="sng"/>
              <a:t>Wavello</a:t>
            </a:r>
            <a:endParaRPr b="1" sz="1800" u="sng"/>
          </a:p>
          <a:p>
            <a:pPr indent="0" lvl="0" marL="0" rtl="0" algn="l">
              <a:spcBef>
                <a:spcPts val="0"/>
              </a:spcBef>
              <a:spcAft>
                <a:spcPts val="0"/>
              </a:spcAft>
              <a:buNone/>
            </a:pPr>
            <a:r>
              <a:t/>
            </a:r>
            <a:endParaRPr/>
          </a:p>
        </p:txBody>
      </p:sp>
      <p:sp>
        <p:nvSpPr>
          <p:cNvPr id="363" name="Google Shape;363;p36"/>
          <p:cNvSpPr/>
          <p:nvPr/>
        </p:nvSpPr>
        <p:spPr>
          <a:xfrm>
            <a:off x="7296400" y="6266075"/>
            <a:ext cx="1239300" cy="474300"/>
          </a:xfrm>
          <a:prstGeom prst="rect">
            <a:avLst/>
          </a:prstGeom>
          <a:solidFill>
            <a:srgbClr val="F09F3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u="sng"/>
              <a:t>FaceTime</a:t>
            </a:r>
            <a:endParaRPr b="1" sz="1900" u="sng">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pic>
        <p:nvPicPr>
          <p:cNvPr id="364" name="Google Shape;364;p36"/>
          <p:cNvPicPr preferRelativeResize="0"/>
          <p:nvPr/>
        </p:nvPicPr>
        <p:blipFill rotWithShape="1">
          <a:blip r:embed="rId8">
            <a:alphaModFix/>
          </a:blip>
          <a:srcRect b="19235" l="15913" r="17053" t="22404"/>
          <a:stretch/>
        </p:blipFill>
        <p:spPr>
          <a:xfrm>
            <a:off x="4934650" y="4746000"/>
            <a:ext cx="1661700" cy="1460750"/>
          </a:xfrm>
          <a:prstGeom prst="rect">
            <a:avLst/>
          </a:prstGeom>
          <a:noFill/>
          <a:ln>
            <a:noFill/>
          </a:ln>
        </p:spPr>
      </p:pic>
      <p:pic>
        <p:nvPicPr>
          <p:cNvPr id="365" name="Google Shape;365;p36"/>
          <p:cNvPicPr preferRelativeResize="0"/>
          <p:nvPr/>
        </p:nvPicPr>
        <p:blipFill>
          <a:blip r:embed="rId9">
            <a:alphaModFix/>
          </a:blip>
          <a:stretch>
            <a:fillRect/>
          </a:stretch>
        </p:blipFill>
        <p:spPr>
          <a:xfrm>
            <a:off x="3288174" y="1709650"/>
            <a:ext cx="993550" cy="993568"/>
          </a:xfrm>
          <a:prstGeom prst="rect">
            <a:avLst/>
          </a:prstGeom>
          <a:noFill/>
          <a:ln>
            <a:noFill/>
          </a:ln>
        </p:spPr>
      </p:pic>
      <p:pic>
        <p:nvPicPr>
          <p:cNvPr id="366" name="Google Shape;366;p36"/>
          <p:cNvPicPr preferRelativeResize="0"/>
          <p:nvPr/>
        </p:nvPicPr>
        <p:blipFill>
          <a:blip r:embed="rId10">
            <a:alphaModFix/>
          </a:blip>
          <a:stretch>
            <a:fillRect/>
          </a:stretch>
        </p:blipFill>
        <p:spPr>
          <a:xfrm>
            <a:off x="925669" y="1709650"/>
            <a:ext cx="1057500" cy="1057500"/>
          </a:xfrm>
          <a:prstGeom prst="rect">
            <a:avLst/>
          </a:prstGeom>
          <a:noFill/>
          <a:ln>
            <a:noFill/>
          </a:ln>
        </p:spPr>
      </p:pic>
      <p:pic>
        <p:nvPicPr>
          <p:cNvPr id="367" name="Google Shape;367;p36"/>
          <p:cNvPicPr preferRelativeResize="0"/>
          <p:nvPr/>
        </p:nvPicPr>
        <p:blipFill>
          <a:blip r:embed="rId11">
            <a:alphaModFix/>
          </a:blip>
          <a:stretch>
            <a:fillRect/>
          </a:stretch>
        </p:blipFill>
        <p:spPr>
          <a:xfrm>
            <a:off x="1243394" y="3499643"/>
            <a:ext cx="1135200" cy="1135200"/>
          </a:xfrm>
          <a:prstGeom prst="rect">
            <a:avLst/>
          </a:prstGeom>
          <a:noFill/>
          <a:ln>
            <a:noFill/>
          </a:ln>
        </p:spPr>
      </p:pic>
      <p:pic>
        <p:nvPicPr>
          <p:cNvPr id="368" name="Google Shape;368;p36"/>
          <p:cNvPicPr preferRelativeResize="0"/>
          <p:nvPr/>
        </p:nvPicPr>
        <p:blipFill>
          <a:blip r:embed="rId12">
            <a:alphaModFix/>
          </a:blip>
          <a:stretch>
            <a:fillRect/>
          </a:stretch>
        </p:blipFill>
        <p:spPr>
          <a:xfrm>
            <a:off x="3069760" y="3383784"/>
            <a:ext cx="993550" cy="1007210"/>
          </a:xfrm>
          <a:prstGeom prst="rect">
            <a:avLst/>
          </a:prstGeom>
          <a:noFill/>
          <a:ln>
            <a:noFill/>
          </a:ln>
        </p:spPr>
      </p:pic>
      <p:pic>
        <p:nvPicPr>
          <p:cNvPr id="369" name="Google Shape;369;p36"/>
          <p:cNvPicPr preferRelativeResize="0"/>
          <p:nvPr/>
        </p:nvPicPr>
        <p:blipFill>
          <a:blip r:embed="rId13">
            <a:alphaModFix/>
          </a:blip>
          <a:stretch>
            <a:fillRect/>
          </a:stretch>
        </p:blipFill>
        <p:spPr>
          <a:xfrm>
            <a:off x="993538" y="5071550"/>
            <a:ext cx="1135200" cy="1135200"/>
          </a:xfrm>
          <a:prstGeom prst="rect">
            <a:avLst/>
          </a:prstGeom>
          <a:noFill/>
          <a:ln>
            <a:noFill/>
          </a:ln>
        </p:spPr>
      </p:pic>
      <p:pic>
        <p:nvPicPr>
          <p:cNvPr id="370" name="Google Shape;370;p36"/>
          <p:cNvPicPr preferRelativeResize="0"/>
          <p:nvPr/>
        </p:nvPicPr>
        <p:blipFill rotWithShape="1">
          <a:blip r:embed="rId14">
            <a:alphaModFix/>
          </a:blip>
          <a:srcRect b="6369" l="4995" r="4995" t="6378"/>
          <a:stretch/>
        </p:blipFill>
        <p:spPr>
          <a:xfrm>
            <a:off x="3288185" y="5071548"/>
            <a:ext cx="1186529" cy="1135200"/>
          </a:xfrm>
          <a:prstGeom prst="rect">
            <a:avLst/>
          </a:prstGeom>
          <a:noFill/>
          <a:ln>
            <a:noFill/>
          </a:ln>
        </p:spPr>
      </p:pic>
      <p:sp>
        <p:nvSpPr>
          <p:cNvPr id="371" name="Google Shape;371;p36"/>
          <p:cNvSpPr/>
          <p:nvPr/>
        </p:nvSpPr>
        <p:spPr>
          <a:xfrm>
            <a:off x="1101175" y="2552673"/>
            <a:ext cx="706500" cy="3666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AVA</a:t>
            </a:r>
            <a:endParaRPr/>
          </a:p>
        </p:txBody>
      </p:sp>
      <p:sp>
        <p:nvSpPr>
          <p:cNvPr id="372" name="Google Shape;372;p36"/>
          <p:cNvSpPr/>
          <p:nvPr/>
        </p:nvSpPr>
        <p:spPr>
          <a:xfrm>
            <a:off x="2734433" y="4433811"/>
            <a:ext cx="1844400" cy="5565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800"/>
              </a:spcBef>
              <a:spcAft>
                <a:spcPts val="0"/>
              </a:spcAft>
              <a:buNone/>
            </a:pPr>
            <a:r>
              <a:rPr lang="en-US" sz="1500">
                <a:solidFill>
                  <a:srgbClr val="333333"/>
                </a:solidFill>
                <a:highlight>
                  <a:srgbClr val="FFFFFF"/>
                </a:highlight>
                <a:latin typeface="Roboto"/>
                <a:ea typeface="Roboto"/>
                <a:cs typeface="Roboto"/>
                <a:sym typeface="Roboto"/>
              </a:rPr>
              <a:t>CaptionCall Mobile</a:t>
            </a:r>
            <a:endParaRPr sz="1500">
              <a:solidFill>
                <a:srgbClr val="333333"/>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sp>
        <p:nvSpPr>
          <p:cNvPr id="373" name="Google Shape;373;p36"/>
          <p:cNvSpPr/>
          <p:nvPr/>
        </p:nvSpPr>
        <p:spPr>
          <a:xfrm>
            <a:off x="2954100" y="2703224"/>
            <a:ext cx="1661700" cy="4743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800"/>
              </a:spcBef>
              <a:spcAft>
                <a:spcPts val="400"/>
              </a:spcAft>
              <a:buNone/>
            </a:pPr>
            <a:r>
              <a:rPr lang="en-US" sz="1500">
                <a:solidFill>
                  <a:srgbClr val="333333"/>
                </a:solidFill>
                <a:highlight>
                  <a:srgbClr val="FFFFFF"/>
                </a:highlight>
                <a:latin typeface="Roboto"/>
                <a:ea typeface="Roboto"/>
                <a:cs typeface="Roboto"/>
                <a:sym typeface="Roboto"/>
              </a:rPr>
              <a:t>CaptionMate</a:t>
            </a:r>
            <a:endParaRPr sz="1100">
              <a:solidFill>
                <a:srgbClr val="333333"/>
              </a:solidFill>
              <a:highlight>
                <a:srgbClr val="FFFFFF"/>
              </a:highlight>
              <a:latin typeface="Roboto"/>
              <a:ea typeface="Roboto"/>
              <a:cs typeface="Roboto"/>
              <a:sym typeface="Roboto"/>
            </a:endParaRPr>
          </a:p>
        </p:txBody>
      </p:sp>
      <p:sp>
        <p:nvSpPr>
          <p:cNvPr id="374" name="Google Shape;374;p36"/>
          <p:cNvSpPr/>
          <p:nvPr/>
        </p:nvSpPr>
        <p:spPr>
          <a:xfrm>
            <a:off x="993550" y="4871726"/>
            <a:ext cx="1470600" cy="2775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800"/>
              </a:spcBef>
              <a:spcAft>
                <a:spcPts val="0"/>
              </a:spcAft>
              <a:buNone/>
            </a:pPr>
            <a:r>
              <a:rPr lang="en-US" sz="1600">
                <a:solidFill>
                  <a:srgbClr val="333333"/>
                </a:solidFill>
                <a:highlight>
                  <a:srgbClr val="FFFFFF"/>
                </a:highlight>
                <a:latin typeface="Roboto"/>
                <a:ea typeface="Roboto"/>
                <a:cs typeface="Roboto"/>
                <a:sym typeface="Roboto"/>
              </a:rPr>
              <a:t>InnoCaption+</a:t>
            </a:r>
            <a:endParaRPr sz="1600">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sz="950">
              <a:solidFill>
                <a:srgbClr val="4F5357"/>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sp>
        <p:nvSpPr>
          <p:cNvPr id="375" name="Google Shape;375;p36"/>
          <p:cNvSpPr/>
          <p:nvPr/>
        </p:nvSpPr>
        <p:spPr>
          <a:xfrm>
            <a:off x="730300" y="6188971"/>
            <a:ext cx="1661700" cy="6285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800"/>
              </a:spcBef>
              <a:spcAft>
                <a:spcPts val="0"/>
              </a:spcAft>
              <a:buNone/>
            </a:pPr>
            <a:r>
              <a:rPr lang="en-US" sz="1500">
                <a:solidFill>
                  <a:srgbClr val="333333"/>
                </a:solidFill>
                <a:highlight>
                  <a:srgbClr val="FFFFFF"/>
                </a:highlight>
                <a:latin typeface="Roboto"/>
                <a:ea typeface="Roboto"/>
                <a:cs typeface="Roboto"/>
                <a:sym typeface="Roboto"/>
              </a:rPr>
              <a:t>Hamilton Captel</a:t>
            </a:r>
            <a:endParaRPr sz="1500">
              <a:solidFill>
                <a:srgbClr val="333333"/>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sz="850">
              <a:solidFill>
                <a:srgbClr val="4F5357"/>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7"/>
          <p:cNvSpPr txBox="1"/>
          <p:nvPr>
            <p:ph type="title"/>
          </p:nvPr>
        </p:nvSpPr>
        <p:spPr>
          <a:xfrm>
            <a:off x="361275" y="-933850"/>
            <a:ext cx="6660000" cy="19764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Video Relay Interpreter</a:t>
            </a:r>
            <a:endParaRPr/>
          </a:p>
        </p:txBody>
      </p:sp>
      <p:sp>
        <p:nvSpPr>
          <p:cNvPr id="381" name="Google Shape;381;p37"/>
          <p:cNvSpPr txBox="1"/>
          <p:nvPr>
            <p:ph idx="1" type="subTitle"/>
          </p:nvPr>
        </p:nvSpPr>
        <p:spPr>
          <a:xfrm>
            <a:off x="265500" y="3737433"/>
            <a:ext cx="4045200" cy="1646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
        <p:nvSpPr>
          <p:cNvPr id="382" name="Google Shape;382;p37"/>
          <p:cNvSpPr txBox="1"/>
          <p:nvPr>
            <p:ph idx="2" type="body"/>
          </p:nvPr>
        </p:nvSpPr>
        <p:spPr>
          <a:xfrm>
            <a:off x="4939500" y="965433"/>
            <a:ext cx="3837000" cy="49269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pic>
        <p:nvPicPr>
          <p:cNvPr id="383" name="Google Shape;383;p37"/>
          <p:cNvPicPr preferRelativeResize="0"/>
          <p:nvPr/>
        </p:nvPicPr>
        <p:blipFill>
          <a:blip r:embed="rId3">
            <a:alphaModFix/>
          </a:blip>
          <a:stretch>
            <a:fillRect/>
          </a:stretch>
        </p:blipFill>
        <p:spPr>
          <a:xfrm>
            <a:off x="-84250" y="965437"/>
            <a:ext cx="9144000" cy="2674275"/>
          </a:xfrm>
          <a:prstGeom prst="rect">
            <a:avLst/>
          </a:prstGeom>
          <a:noFill/>
          <a:ln>
            <a:noFill/>
          </a:ln>
        </p:spPr>
      </p:pic>
      <p:pic>
        <p:nvPicPr>
          <p:cNvPr id="384" name="Google Shape;384;p37"/>
          <p:cNvPicPr preferRelativeResize="0"/>
          <p:nvPr/>
        </p:nvPicPr>
        <p:blipFill rotWithShape="1">
          <a:blip r:embed="rId4">
            <a:alphaModFix/>
          </a:blip>
          <a:srcRect b="6747" l="2902" r="3156" t="7186"/>
          <a:stretch/>
        </p:blipFill>
        <p:spPr>
          <a:xfrm>
            <a:off x="192763" y="3473747"/>
            <a:ext cx="8589972" cy="3312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1"/>
          <p:cNvSpPr txBox="1"/>
          <p:nvPr>
            <p:ph type="title"/>
          </p:nvPr>
        </p:nvSpPr>
        <p:spPr>
          <a:xfrm>
            <a:off x="311700" y="2069250"/>
            <a:ext cx="8520600" cy="2719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12200"/>
              <a:t>Vision</a:t>
            </a:r>
            <a:endParaRPr sz="1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942650" y="1701950"/>
            <a:ext cx="8520600" cy="11223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pic>
        <p:nvPicPr>
          <p:cNvPr id="66" name="Google Shape;66;p12"/>
          <p:cNvPicPr preferRelativeResize="0"/>
          <p:nvPr/>
        </p:nvPicPr>
        <p:blipFill rotWithShape="1">
          <a:blip r:embed="rId3">
            <a:alphaModFix/>
          </a:blip>
          <a:srcRect b="0" l="32088" r="0" t="0"/>
          <a:stretch/>
        </p:blipFill>
        <p:spPr>
          <a:xfrm>
            <a:off x="1156225" y="677550"/>
            <a:ext cx="3026150" cy="2935376"/>
          </a:xfrm>
          <a:prstGeom prst="rect">
            <a:avLst/>
          </a:prstGeom>
          <a:noFill/>
          <a:ln>
            <a:noFill/>
          </a:ln>
        </p:spPr>
      </p:pic>
      <p:pic>
        <p:nvPicPr>
          <p:cNvPr id="67" name="Google Shape;67;p12"/>
          <p:cNvPicPr preferRelativeResize="0"/>
          <p:nvPr/>
        </p:nvPicPr>
        <p:blipFill>
          <a:blip r:embed="rId4">
            <a:alphaModFix/>
          </a:blip>
          <a:stretch>
            <a:fillRect/>
          </a:stretch>
        </p:blipFill>
        <p:spPr>
          <a:xfrm>
            <a:off x="5549796" y="677550"/>
            <a:ext cx="3026154" cy="2935369"/>
          </a:xfrm>
          <a:prstGeom prst="rect">
            <a:avLst/>
          </a:prstGeom>
          <a:noFill/>
          <a:ln>
            <a:noFill/>
          </a:ln>
        </p:spPr>
      </p:pic>
      <p:pic>
        <p:nvPicPr>
          <p:cNvPr id="68" name="Google Shape;68;p12"/>
          <p:cNvPicPr preferRelativeResize="0"/>
          <p:nvPr/>
        </p:nvPicPr>
        <p:blipFill>
          <a:blip r:embed="rId5">
            <a:alphaModFix/>
          </a:blip>
          <a:stretch>
            <a:fillRect/>
          </a:stretch>
        </p:blipFill>
        <p:spPr>
          <a:xfrm>
            <a:off x="6029237" y="3692225"/>
            <a:ext cx="2240280" cy="2220676"/>
          </a:xfrm>
          <a:prstGeom prst="rect">
            <a:avLst/>
          </a:prstGeom>
          <a:noFill/>
          <a:ln>
            <a:noFill/>
          </a:ln>
        </p:spPr>
      </p:pic>
      <p:pic>
        <p:nvPicPr>
          <p:cNvPr id="69" name="Google Shape;69;p12"/>
          <p:cNvPicPr preferRelativeResize="0"/>
          <p:nvPr/>
        </p:nvPicPr>
        <p:blipFill>
          <a:blip r:embed="rId6">
            <a:alphaModFix/>
          </a:blip>
          <a:stretch>
            <a:fillRect/>
          </a:stretch>
        </p:blipFill>
        <p:spPr>
          <a:xfrm>
            <a:off x="1338452" y="3612925"/>
            <a:ext cx="2661700" cy="2572977"/>
          </a:xfrm>
          <a:prstGeom prst="rect">
            <a:avLst/>
          </a:prstGeom>
          <a:noFill/>
          <a:ln>
            <a:noFill/>
          </a:ln>
        </p:spPr>
      </p:pic>
      <p:sp>
        <p:nvSpPr>
          <p:cNvPr id="70" name="Google Shape;70;p12"/>
          <p:cNvSpPr txBox="1"/>
          <p:nvPr/>
        </p:nvSpPr>
        <p:spPr>
          <a:xfrm>
            <a:off x="1097275" y="6185900"/>
            <a:ext cx="3703200" cy="8319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4130"/>
              </a:lnSpc>
              <a:spcBef>
                <a:spcPts val="0"/>
              </a:spcBef>
              <a:spcAft>
                <a:spcPts val="0"/>
              </a:spcAft>
              <a:buNone/>
            </a:pPr>
            <a:r>
              <a:rPr lang="en-US" sz="1800">
                <a:solidFill>
                  <a:srgbClr val="FFFFFF"/>
                </a:solidFill>
                <a:highlight>
                  <a:srgbClr val="597997"/>
                </a:highlight>
              </a:rPr>
              <a:t>Vario Digital FHD Advanced</a:t>
            </a:r>
            <a:endParaRPr sz="1800">
              <a:solidFill>
                <a:srgbClr val="FFFFFF"/>
              </a:solidFill>
              <a:highlight>
                <a:srgbClr val="597997"/>
              </a:highlight>
            </a:endParaRPr>
          </a:p>
          <a:p>
            <a:pPr indent="0" lvl="0" marL="0" rtl="0" algn="l">
              <a:spcBef>
                <a:spcPts val="900"/>
              </a:spcBef>
              <a:spcAft>
                <a:spcPts val="0"/>
              </a:spcAft>
              <a:buNone/>
            </a:pPr>
            <a:r>
              <a:t/>
            </a:r>
            <a:endParaRPr>
              <a:latin typeface="Calibri"/>
              <a:ea typeface="Calibri"/>
              <a:cs typeface="Calibri"/>
              <a:sym typeface="Calibri"/>
            </a:endParaRPr>
          </a:p>
        </p:txBody>
      </p:sp>
      <p:sp>
        <p:nvSpPr>
          <p:cNvPr id="71" name="Google Shape;71;p12"/>
          <p:cNvSpPr txBox="1"/>
          <p:nvPr/>
        </p:nvSpPr>
        <p:spPr>
          <a:xfrm>
            <a:off x="5562875" y="6202225"/>
            <a:ext cx="3000000" cy="4617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4130"/>
              </a:lnSpc>
              <a:spcBef>
                <a:spcPts val="0"/>
              </a:spcBef>
              <a:spcAft>
                <a:spcPts val="900"/>
              </a:spcAft>
              <a:buNone/>
            </a:pPr>
            <a:r>
              <a:rPr lang="en-US" sz="1800">
                <a:solidFill>
                  <a:srgbClr val="FFFFFF"/>
                </a:solidFill>
                <a:highlight>
                  <a:srgbClr val="597997"/>
                </a:highlight>
              </a:rPr>
              <a:t>New Smartlux Digital</a:t>
            </a:r>
            <a:endParaRPr sz="1800">
              <a:solidFill>
                <a:srgbClr val="FFFFFF"/>
              </a:solidFill>
              <a:highlight>
                <a:srgbClr val="597997"/>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3"/>
          <p:cNvSpPr/>
          <p:nvPr/>
        </p:nvSpPr>
        <p:spPr>
          <a:xfrm>
            <a:off x="1044700" y="3150975"/>
            <a:ext cx="5830200" cy="3449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txBox="1"/>
          <p:nvPr>
            <p:ph type="title"/>
          </p:nvPr>
        </p:nvSpPr>
        <p:spPr>
          <a:xfrm>
            <a:off x="320150" y="337000"/>
            <a:ext cx="4802400" cy="1347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AT for the Kitchen</a:t>
            </a:r>
            <a:endParaRPr/>
          </a:p>
        </p:txBody>
      </p:sp>
      <p:pic>
        <p:nvPicPr>
          <p:cNvPr id="78" name="Google Shape;78;p13"/>
          <p:cNvPicPr preferRelativeResize="0"/>
          <p:nvPr/>
        </p:nvPicPr>
        <p:blipFill rotWithShape="1">
          <a:blip r:embed="rId3">
            <a:alphaModFix/>
          </a:blip>
          <a:srcRect b="0" l="0" r="0" t="0"/>
          <a:stretch/>
        </p:blipFill>
        <p:spPr>
          <a:xfrm>
            <a:off x="3954788" y="3304050"/>
            <a:ext cx="2424914" cy="2793675"/>
          </a:xfrm>
          <a:prstGeom prst="rect">
            <a:avLst/>
          </a:prstGeom>
          <a:noFill/>
          <a:ln>
            <a:noFill/>
          </a:ln>
        </p:spPr>
      </p:pic>
      <p:pic>
        <p:nvPicPr>
          <p:cNvPr id="79" name="Google Shape;79;p13"/>
          <p:cNvPicPr preferRelativeResize="0"/>
          <p:nvPr/>
        </p:nvPicPr>
        <p:blipFill rotWithShape="1">
          <a:blip r:embed="rId4">
            <a:alphaModFix/>
          </a:blip>
          <a:srcRect b="0" l="29" r="19" t="0"/>
          <a:stretch/>
        </p:blipFill>
        <p:spPr>
          <a:xfrm>
            <a:off x="1012475" y="3697550"/>
            <a:ext cx="2970533" cy="2400176"/>
          </a:xfrm>
          <a:prstGeom prst="rect">
            <a:avLst/>
          </a:prstGeom>
          <a:noFill/>
          <a:ln>
            <a:noFill/>
          </a:ln>
        </p:spPr>
      </p:pic>
      <p:sp>
        <p:nvSpPr>
          <p:cNvPr id="80" name="Google Shape;80;p13"/>
          <p:cNvSpPr/>
          <p:nvPr/>
        </p:nvSpPr>
        <p:spPr>
          <a:xfrm>
            <a:off x="5358350" y="337000"/>
            <a:ext cx="3639600" cy="27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3"/>
          <p:cNvPicPr preferRelativeResize="0"/>
          <p:nvPr/>
        </p:nvPicPr>
        <p:blipFill rotWithShape="1">
          <a:blip r:embed="rId5">
            <a:alphaModFix/>
          </a:blip>
          <a:srcRect b="0" l="0" r="0" t="0"/>
          <a:stretch/>
        </p:blipFill>
        <p:spPr>
          <a:xfrm>
            <a:off x="7013875" y="583188"/>
            <a:ext cx="2130125" cy="2130125"/>
          </a:xfrm>
          <a:prstGeom prst="rect">
            <a:avLst/>
          </a:prstGeom>
          <a:noFill/>
          <a:ln>
            <a:noFill/>
          </a:ln>
        </p:spPr>
      </p:pic>
      <p:sp>
        <p:nvSpPr>
          <p:cNvPr id="82" name="Google Shape;82;p13"/>
          <p:cNvSpPr txBox="1"/>
          <p:nvPr/>
        </p:nvSpPr>
        <p:spPr>
          <a:xfrm>
            <a:off x="3983000" y="6200300"/>
            <a:ext cx="236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Talking Measuring jug</a:t>
            </a:r>
            <a:endParaRPr>
              <a:latin typeface="Calibri"/>
              <a:ea typeface="Calibri"/>
              <a:cs typeface="Calibri"/>
              <a:sym typeface="Calibri"/>
            </a:endParaRPr>
          </a:p>
        </p:txBody>
      </p:sp>
      <p:sp>
        <p:nvSpPr>
          <p:cNvPr id="83" name="Google Shape;83;p13"/>
          <p:cNvSpPr txBox="1"/>
          <p:nvPr/>
        </p:nvSpPr>
        <p:spPr>
          <a:xfrm>
            <a:off x="1152200" y="3228900"/>
            <a:ext cx="236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Talking Measuring scale </a:t>
            </a:r>
            <a:endParaRPr>
              <a:latin typeface="Calibri"/>
              <a:ea typeface="Calibri"/>
              <a:cs typeface="Calibri"/>
              <a:sym typeface="Calibri"/>
            </a:endParaRPr>
          </a:p>
        </p:txBody>
      </p:sp>
      <p:sp>
        <p:nvSpPr>
          <p:cNvPr id="84" name="Google Shape;84;p13"/>
          <p:cNvSpPr txBox="1"/>
          <p:nvPr/>
        </p:nvSpPr>
        <p:spPr>
          <a:xfrm>
            <a:off x="5969150" y="2713325"/>
            <a:ext cx="236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Hot liquid level indicator</a:t>
            </a:r>
            <a:endParaRPr>
              <a:latin typeface="Calibri"/>
              <a:ea typeface="Calibri"/>
              <a:cs typeface="Calibri"/>
              <a:sym typeface="Calibri"/>
            </a:endParaRPr>
          </a:p>
        </p:txBody>
      </p:sp>
      <p:pic>
        <p:nvPicPr>
          <p:cNvPr id="85" name="Google Shape;85;p13"/>
          <p:cNvPicPr preferRelativeResize="0"/>
          <p:nvPr/>
        </p:nvPicPr>
        <p:blipFill>
          <a:blip r:embed="rId6">
            <a:alphaModFix/>
          </a:blip>
          <a:stretch>
            <a:fillRect/>
          </a:stretch>
        </p:blipFill>
        <p:spPr>
          <a:xfrm>
            <a:off x="5302125" y="756225"/>
            <a:ext cx="1947639" cy="17840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p:nvPr/>
        </p:nvSpPr>
        <p:spPr>
          <a:xfrm>
            <a:off x="0" y="0"/>
            <a:ext cx="9144000" cy="6858000"/>
          </a:xfrm>
          <a:prstGeom prst="roundRect">
            <a:avLst>
              <a:gd fmla="val 16667" name="adj"/>
            </a:avLst>
          </a:prstGeom>
          <a:solidFill>
            <a:srgbClr val="5164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4"/>
          <p:cNvPicPr preferRelativeResize="0"/>
          <p:nvPr/>
        </p:nvPicPr>
        <p:blipFill>
          <a:blip r:embed="rId3">
            <a:alphaModFix/>
          </a:blip>
          <a:stretch>
            <a:fillRect/>
          </a:stretch>
        </p:blipFill>
        <p:spPr>
          <a:xfrm>
            <a:off x="4733150" y="4103575"/>
            <a:ext cx="4410850" cy="2670175"/>
          </a:xfrm>
          <a:prstGeom prst="rect">
            <a:avLst/>
          </a:prstGeom>
          <a:noFill/>
          <a:ln>
            <a:noFill/>
          </a:ln>
        </p:spPr>
      </p:pic>
      <p:pic>
        <p:nvPicPr>
          <p:cNvPr id="92" name="Google Shape;92;p14"/>
          <p:cNvPicPr preferRelativeResize="0"/>
          <p:nvPr/>
        </p:nvPicPr>
        <p:blipFill>
          <a:blip r:embed="rId4">
            <a:alphaModFix/>
          </a:blip>
          <a:stretch>
            <a:fillRect/>
          </a:stretch>
        </p:blipFill>
        <p:spPr>
          <a:xfrm>
            <a:off x="5948099" y="-64551"/>
            <a:ext cx="3195900" cy="3195900"/>
          </a:xfrm>
          <a:prstGeom prst="rect">
            <a:avLst/>
          </a:prstGeom>
          <a:noFill/>
          <a:ln>
            <a:noFill/>
          </a:ln>
        </p:spPr>
      </p:pic>
      <p:pic>
        <p:nvPicPr>
          <p:cNvPr id="93" name="Google Shape;93;p14"/>
          <p:cNvPicPr preferRelativeResize="0"/>
          <p:nvPr/>
        </p:nvPicPr>
        <p:blipFill>
          <a:blip r:embed="rId5">
            <a:alphaModFix/>
          </a:blip>
          <a:stretch>
            <a:fillRect/>
          </a:stretch>
        </p:blipFill>
        <p:spPr>
          <a:xfrm>
            <a:off x="246174" y="97349"/>
            <a:ext cx="4559281" cy="3034000"/>
          </a:xfrm>
          <a:prstGeom prst="rect">
            <a:avLst/>
          </a:prstGeom>
          <a:noFill/>
          <a:ln>
            <a:noFill/>
          </a:ln>
        </p:spPr>
      </p:pic>
      <p:pic>
        <p:nvPicPr>
          <p:cNvPr id="94" name="Google Shape;94;p14"/>
          <p:cNvPicPr preferRelativeResize="0"/>
          <p:nvPr/>
        </p:nvPicPr>
        <p:blipFill rotWithShape="1">
          <a:blip r:embed="rId6">
            <a:alphaModFix/>
          </a:blip>
          <a:srcRect b="0" l="12617" r="0" t="15232"/>
          <a:stretch/>
        </p:blipFill>
        <p:spPr>
          <a:xfrm>
            <a:off x="0" y="4482125"/>
            <a:ext cx="4199574" cy="2291625"/>
          </a:xfrm>
          <a:prstGeom prst="rect">
            <a:avLst/>
          </a:prstGeom>
          <a:noFill/>
          <a:ln>
            <a:noFill/>
          </a:ln>
        </p:spPr>
      </p:pic>
      <p:sp>
        <p:nvSpPr>
          <p:cNvPr id="95" name="Google Shape;95;p14"/>
          <p:cNvSpPr/>
          <p:nvPr/>
        </p:nvSpPr>
        <p:spPr>
          <a:xfrm>
            <a:off x="168500" y="286450"/>
            <a:ext cx="8863200" cy="6470400"/>
          </a:xfrm>
          <a:prstGeom prst="rect">
            <a:avLst/>
          </a:prstGeom>
          <a:solidFill>
            <a:srgbClr val="DBDBDB">
              <a:alpha val="6872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14"/>
          <p:cNvPicPr preferRelativeResize="0"/>
          <p:nvPr/>
        </p:nvPicPr>
        <p:blipFill>
          <a:blip r:embed="rId7">
            <a:alphaModFix/>
          </a:blip>
          <a:stretch>
            <a:fillRect/>
          </a:stretch>
        </p:blipFill>
        <p:spPr>
          <a:xfrm>
            <a:off x="2885047" y="1524988"/>
            <a:ext cx="3373900" cy="3808025"/>
          </a:xfrm>
          <a:prstGeom prst="rect">
            <a:avLst/>
          </a:prstGeom>
          <a:noFill/>
          <a:ln>
            <a:noFill/>
          </a:ln>
        </p:spPr>
      </p:pic>
      <p:sp>
        <p:nvSpPr>
          <p:cNvPr id="97" name="Google Shape;97;p14"/>
          <p:cNvSpPr txBox="1"/>
          <p:nvPr/>
        </p:nvSpPr>
        <p:spPr>
          <a:xfrm>
            <a:off x="1920800" y="286450"/>
            <a:ext cx="71109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700">
                <a:latin typeface="Calibri"/>
                <a:ea typeface="Calibri"/>
                <a:cs typeface="Calibri"/>
                <a:sym typeface="Calibri"/>
              </a:rPr>
              <a:t>BUMP DOTS</a:t>
            </a:r>
            <a:endParaRPr sz="8700">
              <a:latin typeface="Calibri"/>
              <a:ea typeface="Calibri"/>
              <a:cs typeface="Calibri"/>
              <a:sym typeface="Calibri"/>
            </a:endParaRPr>
          </a:p>
        </p:txBody>
      </p:sp>
      <p:sp>
        <p:nvSpPr>
          <p:cNvPr id="98" name="Google Shape;98;p14"/>
          <p:cNvSpPr txBox="1"/>
          <p:nvPr/>
        </p:nvSpPr>
        <p:spPr>
          <a:xfrm>
            <a:off x="1837775" y="286450"/>
            <a:ext cx="79011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700">
                <a:solidFill>
                  <a:srgbClr val="FFFFFF"/>
                </a:solidFill>
                <a:latin typeface="Calibri"/>
                <a:ea typeface="Calibri"/>
                <a:cs typeface="Calibri"/>
                <a:sym typeface="Calibri"/>
              </a:rPr>
              <a:t>BUMP DOTS</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nvSpPr>
        <p:spPr>
          <a:xfrm>
            <a:off x="0" y="576650"/>
            <a:ext cx="5519400" cy="683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3600">
                <a:solidFill>
                  <a:schemeClr val="dk1"/>
                </a:solidFill>
                <a:latin typeface="Calibri"/>
                <a:ea typeface="Calibri"/>
                <a:cs typeface="Calibri"/>
                <a:sym typeface="Calibri"/>
              </a:rPr>
              <a:t>AT for the Bathroom</a:t>
            </a:r>
            <a:endParaRPr sz="3600">
              <a:solidFill>
                <a:schemeClr val="dk1"/>
              </a:solidFill>
              <a:latin typeface="Calibri"/>
              <a:ea typeface="Calibri"/>
              <a:cs typeface="Calibri"/>
              <a:sym typeface="Calibri"/>
            </a:endParaRPr>
          </a:p>
        </p:txBody>
      </p:sp>
      <p:pic>
        <p:nvPicPr>
          <p:cNvPr id="104" name="Google Shape;104;p15"/>
          <p:cNvPicPr preferRelativeResize="0"/>
          <p:nvPr/>
        </p:nvPicPr>
        <p:blipFill>
          <a:blip r:embed="rId3">
            <a:alphaModFix/>
          </a:blip>
          <a:stretch>
            <a:fillRect/>
          </a:stretch>
        </p:blipFill>
        <p:spPr>
          <a:xfrm>
            <a:off x="961225" y="1678475"/>
            <a:ext cx="2563099" cy="2563099"/>
          </a:xfrm>
          <a:prstGeom prst="rect">
            <a:avLst/>
          </a:prstGeom>
          <a:noFill/>
          <a:ln>
            <a:noFill/>
          </a:ln>
        </p:spPr>
      </p:pic>
      <p:pic>
        <p:nvPicPr>
          <p:cNvPr id="105" name="Google Shape;105;p15"/>
          <p:cNvPicPr preferRelativeResize="0"/>
          <p:nvPr/>
        </p:nvPicPr>
        <p:blipFill>
          <a:blip r:embed="rId4">
            <a:alphaModFix/>
          </a:blip>
          <a:stretch>
            <a:fillRect/>
          </a:stretch>
        </p:blipFill>
        <p:spPr>
          <a:xfrm>
            <a:off x="5759650" y="159293"/>
            <a:ext cx="3156426" cy="4227356"/>
          </a:xfrm>
          <a:prstGeom prst="rect">
            <a:avLst/>
          </a:prstGeom>
          <a:noFill/>
          <a:ln>
            <a:noFill/>
          </a:ln>
        </p:spPr>
      </p:pic>
      <p:pic>
        <p:nvPicPr>
          <p:cNvPr id="106" name="Google Shape;106;p15"/>
          <p:cNvPicPr preferRelativeResize="0"/>
          <p:nvPr/>
        </p:nvPicPr>
        <p:blipFill>
          <a:blip r:embed="rId5">
            <a:alphaModFix/>
          </a:blip>
          <a:stretch>
            <a:fillRect/>
          </a:stretch>
        </p:blipFill>
        <p:spPr>
          <a:xfrm>
            <a:off x="3384361" y="4357824"/>
            <a:ext cx="2375276" cy="2375276"/>
          </a:xfrm>
          <a:prstGeom prst="rect">
            <a:avLst/>
          </a:prstGeom>
          <a:noFill/>
          <a:ln>
            <a:noFill/>
          </a:ln>
        </p:spPr>
      </p:pic>
      <p:sp>
        <p:nvSpPr>
          <p:cNvPr id="107" name="Google Shape;107;p15"/>
          <p:cNvSpPr txBox="1"/>
          <p:nvPr/>
        </p:nvSpPr>
        <p:spPr>
          <a:xfrm>
            <a:off x="1182125" y="4357825"/>
            <a:ext cx="2121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latin typeface="Calibri"/>
                <a:ea typeface="Calibri"/>
                <a:cs typeface="Calibri"/>
                <a:sym typeface="Calibri"/>
              </a:rPr>
              <a:t>Talking Scale</a:t>
            </a:r>
            <a:endParaRPr b="1" sz="2200">
              <a:latin typeface="Calibri"/>
              <a:ea typeface="Calibri"/>
              <a:cs typeface="Calibri"/>
              <a:sym typeface="Calibri"/>
            </a:endParaRPr>
          </a:p>
        </p:txBody>
      </p:sp>
      <p:sp>
        <p:nvSpPr>
          <p:cNvPr id="108" name="Google Shape;108;p15"/>
          <p:cNvSpPr txBox="1"/>
          <p:nvPr/>
        </p:nvSpPr>
        <p:spPr>
          <a:xfrm>
            <a:off x="3664800" y="3957625"/>
            <a:ext cx="1854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latin typeface="Calibri"/>
                <a:ea typeface="Calibri"/>
                <a:cs typeface="Calibri"/>
                <a:sym typeface="Calibri"/>
              </a:rPr>
              <a:t>Outlet Timer</a:t>
            </a:r>
            <a:endParaRPr b="1" sz="2200">
              <a:latin typeface="Calibri"/>
              <a:ea typeface="Calibri"/>
              <a:cs typeface="Calibri"/>
              <a:sym typeface="Calibri"/>
            </a:endParaRPr>
          </a:p>
        </p:txBody>
      </p:sp>
      <p:sp>
        <p:nvSpPr>
          <p:cNvPr id="109" name="Google Shape;109;p15"/>
          <p:cNvSpPr txBox="1"/>
          <p:nvPr/>
        </p:nvSpPr>
        <p:spPr>
          <a:xfrm>
            <a:off x="6388425" y="4386650"/>
            <a:ext cx="2826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Calibri"/>
                <a:ea typeface="Calibri"/>
                <a:cs typeface="Calibri"/>
                <a:sym typeface="Calibri"/>
              </a:rPr>
              <a:t>Shower Soap and Shampoo dispenser</a:t>
            </a:r>
            <a:endParaRPr b="1"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332325" y="526425"/>
            <a:ext cx="4818600" cy="1122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Smart Home for Vision</a:t>
            </a:r>
            <a:endParaRPr/>
          </a:p>
        </p:txBody>
      </p:sp>
      <p:pic>
        <p:nvPicPr>
          <p:cNvPr id="115" name="Google Shape;115;p16"/>
          <p:cNvPicPr preferRelativeResize="0"/>
          <p:nvPr/>
        </p:nvPicPr>
        <p:blipFill>
          <a:blip r:embed="rId3">
            <a:alphaModFix/>
          </a:blip>
          <a:stretch>
            <a:fillRect/>
          </a:stretch>
        </p:blipFill>
        <p:spPr>
          <a:xfrm>
            <a:off x="1751513" y="2118325"/>
            <a:ext cx="5640971" cy="3736227"/>
          </a:xfrm>
          <a:prstGeom prst="rect">
            <a:avLst/>
          </a:prstGeom>
          <a:noFill/>
          <a:ln>
            <a:noFill/>
          </a:ln>
        </p:spPr>
      </p:pic>
      <p:sp>
        <p:nvSpPr>
          <p:cNvPr id="116" name="Google Shape;116;p16"/>
          <p:cNvSpPr txBox="1"/>
          <p:nvPr/>
        </p:nvSpPr>
        <p:spPr>
          <a:xfrm>
            <a:off x="1676725" y="6087600"/>
            <a:ext cx="460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Photo description: 5 different Amazon Alexa devices</a:t>
            </a:r>
            <a:endParaRPr>
              <a:latin typeface="Calibri"/>
              <a:ea typeface="Calibri"/>
              <a:cs typeface="Calibri"/>
              <a:sym typeface="Calibri"/>
            </a:endParaRPr>
          </a:p>
        </p:txBody>
      </p:sp>
      <p:pic>
        <p:nvPicPr>
          <p:cNvPr id="117" name="Google Shape;117;p16"/>
          <p:cNvPicPr preferRelativeResize="0"/>
          <p:nvPr/>
        </p:nvPicPr>
        <p:blipFill>
          <a:blip r:embed="rId4">
            <a:alphaModFix/>
          </a:blip>
          <a:stretch>
            <a:fillRect/>
          </a:stretch>
        </p:blipFill>
        <p:spPr>
          <a:xfrm>
            <a:off x="6859200" y="76875"/>
            <a:ext cx="1813525" cy="1813525"/>
          </a:xfrm>
          <a:prstGeom prst="rect">
            <a:avLst/>
          </a:prstGeom>
          <a:noFill/>
          <a:ln>
            <a:noFill/>
          </a:ln>
        </p:spPr>
      </p:pic>
      <p:sp>
        <p:nvSpPr>
          <p:cNvPr id="118" name="Google Shape;118;p16"/>
          <p:cNvSpPr txBox="1"/>
          <p:nvPr/>
        </p:nvSpPr>
        <p:spPr>
          <a:xfrm>
            <a:off x="6859200" y="1812675"/>
            <a:ext cx="230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Alexa Accessibility Vision</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311700" y="2867800"/>
            <a:ext cx="8520600" cy="1122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pic>
        <p:nvPicPr>
          <p:cNvPr descr="Learn how Camille Jassny, an award-winning blind artist, uses Alexa to stay more connected, entertained, and independent. From calling, watching videos with audio description, reading with narration, and checking the weather, Alexa continues to open possibilities and new ways to experience the world. This is Alexa for Everyone. &#10;&#10;Learn more about Alexa Accessibility and assistive technology features: https://www.amazon.com/AlexaAccessibility&#10;&#10;As a painter and someone who is blind, Camille uses several of Alexa's accessibility features that are hands-free and voice controlled. In this video, she uses the calling feature on her Amazon Echo Show, asks Alexa to play a popular show on Prime Video, uses the Show and Tell feature to identify a kitchen product she's holding in her hand, and checks the weather outside before taking a walk with her guide dog. &#10;&#10;Alexa continues to open possibilities and new ways to experience the world. Alexa’s accessibility features are helping people be more connected, more entertained, and more independent. &#10;&#10;#Accessibility #AssistiveDevice #EchoShow #AssistiveTechnology #AssistiveTechnologies #Alexa  #AccessibilityFeatures #AmazonEcho #AccessibilitySettings&#10;&#10;Explore assistive devices like the Amazon Echo Show and more: https://www.amazon.com/b?ie=UTF8&amp;node=9818047011&#10;&#10;Watch this video with audio description and read the transcript: https://www.youtube.com/watch?v=etX0y4lXMHs&#10;&#10;Have you had a great experience with accessibility settings and features on Alexa? Let us know in the comments below.&#10;&#10;Alexa Accessibility - Alexa for Everyone&#10;Alexa's accessibility features can fit into your life, making it a little easier. You can use Alexa to set reminders, stay in touch with friends and family, get product information, create a shopping list, or for help in the kitchen. Alexa can help with everyday activities to help you be more productive, stay entertained, and better connected with the people you care about most. Alexa has accessibility settings to help with hearing, mobility, speech, and vision.&#10;&#10;Additional Resources:&#10;Top 10 Alexa Picks: https://a.co/d/2wLOYPA &#10;&#10;Alexa Skills &amp; Features: https://a.co/d/gmPVXUi&#10;&#10;Subscribe to this channel: https://www.youtube.com/AmazonAlexa/?sub_confirmation=1&#10;&#10;Shop Amazon Echo &amp; Alexa Devices: https://a.co/fxqBFCW" id="124" name="Google Shape;124;p17" title="Blind artist uses Echo Show Assistive Device - Accessibility">
            <a:hlinkClick r:id="rId3"/>
          </p:cNvPr>
          <p:cNvPicPr preferRelativeResize="0"/>
          <p:nvPr/>
        </p:nvPicPr>
        <p:blipFill>
          <a:blip r:embed="rId4">
            <a:alphaModFix/>
          </a:blip>
          <a:stretch>
            <a:fillRect/>
          </a:stretch>
        </p:blipFill>
        <p:spPr>
          <a:xfrm>
            <a:off x="152400" y="101625"/>
            <a:ext cx="8805300" cy="6603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Design">
  <a:themeElements>
    <a:clrScheme name="Custom 3">
      <a:dk1>
        <a:srgbClr val="002060"/>
      </a:dk1>
      <a:lt1>
        <a:srgbClr val="002060"/>
      </a:lt1>
      <a:dk2>
        <a:srgbClr val="44546A"/>
      </a:dk2>
      <a:lt2>
        <a:srgbClr val="E7E6E6"/>
      </a:lt2>
      <a:accent1>
        <a:srgbClr val="5B9BD5"/>
      </a:accent1>
      <a:accent2>
        <a:srgbClr val="E5B43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