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7" r:id="rId2"/>
  </p:sldMasterIdLst>
  <p:notesMasterIdLst>
    <p:notesMasterId r:id="rId35"/>
  </p:notesMasterIdLst>
  <p:sldIdLst>
    <p:sldId id="1767" r:id="rId3"/>
    <p:sldId id="291" r:id="rId4"/>
    <p:sldId id="300" r:id="rId5"/>
    <p:sldId id="258" r:id="rId6"/>
    <p:sldId id="1668" r:id="rId7"/>
    <p:sldId id="1676" r:id="rId8"/>
    <p:sldId id="1766" r:id="rId9"/>
    <p:sldId id="1289" r:id="rId10"/>
    <p:sldId id="1286" r:id="rId11"/>
    <p:sldId id="1287" r:id="rId12"/>
    <p:sldId id="1194" r:id="rId13"/>
    <p:sldId id="261" r:id="rId14"/>
    <p:sldId id="742" r:id="rId15"/>
    <p:sldId id="740" r:id="rId16"/>
    <p:sldId id="302" r:id="rId17"/>
    <p:sldId id="755" r:id="rId18"/>
    <p:sldId id="266" r:id="rId19"/>
    <p:sldId id="758" r:id="rId20"/>
    <p:sldId id="1635" r:id="rId21"/>
    <p:sldId id="1622" r:id="rId22"/>
    <p:sldId id="1646" r:id="rId23"/>
    <p:sldId id="764" r:id="rId24"/>
    <p:sldId id="768" r:id="rId25"/>
    <p:sldId id="423" r:id="rId26"/>
    <p:sldId id="1547" r:id="rId27"/>
    <p:sldId id="1567" r:id="rId28"/>
    <p:sldId id="1250" r:id="rId29"/>
    <p:sldId id="1569" r:id="rId30"/>
    <p:sldId id="1566" r:id="rId31"/>
    <p:sldId id="1563" r:id="rId32"/>
    <p:sldId id="1615" r:id="rId33"/>
    <p:sldId id="156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rner, Mary" initials="TM" lastIdx="1" clrIdx="0">
    <p:extLst>
      <p:ext uri="{19B8F6BF-5375-455C-9EA6-DF929625EA0E}">
        <p15:presenceInfo xmlns:p15="http://schemas.microsoft.com/office/powerpoint/2012/main" userId="S::mct8xf@umsystem.edu::ba8bd1ee-cc6a-40cc-bfd3-08138f502d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9E217-C567-4127-ADAB-39668B60BFBC}" v="11" dt="2022-05-03T18:03:15.813"/>
    <p1510:client id="{5B7B1ABA-002C-46EE-925C-77954377E06C}" v="12" dt="2022-05-03T18:48:26.496"/>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416" autoAdjust="0"/>
    <p:restoredTop sz="86418" autoAdjust="0"/>
  </p:normalViewPr>
  <p:slideViewPr>
    <p:cSldViewPr snapToGrid="0">
      <p:cViewPr varScale="1">
        <p:scale>
          <a:sx n="57" d="100"/>
          <a:sy n="57" d="100"/>
        </p:scale>
        <p:origin x="540" y="52"/>
      </p:cViewPr>
      <p:guideLst/>
    </p:cSldViewPr>
  </p:slideViewPr>
  <p:outlineViewPr>
    <p:cViewPr>
      <p:scale>
        <a:sx n="33" d="100"/>
        <a:sy n="33" d="100"/>
      </p:scale>
      <p:origin x="0" y="-2776"/>
    </p:cViewPr>
  </p:outlineViewPr>
  <p:notesTextViewPr>
    <p:cViewPr>
      <p:scale>
        <a:sx n="3" d="2"/>
        <a:sy n="3" d="2"/>
      </p:scale>
      <p:origin x="0" y="0"/>
    </p:cViewPr>
  </p:notesTextViewPr>
  <p:sorterViewPr>
    <p:cViewPr>
      <p:scale>
        <a:sx n="105" d="100"/>
        <a:sy n="105" d="100"/>
      </p:scale>
      <p:origin x="0" y="-189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diagrams/_rels/data2.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70.svg"/><Relationship Id="rId5" Type="http://schemas.openxmlformats.org/officeDocument/2006/relationships/image" Target="../media/image69.png"/><Relationship Id="rId10" Type="http://schemas.openxmlformats.org/officeDocument/2006/relationships/image" Target="../media/image74.svg"/><Relationship Id="rId4" Type="http://schemas.openxmlformats.org/officeDocument/2006/relationships/image" Target="../media/image68.svg"/><Relationship Id="rId9" Type="http://schemas.openxmlformats.org/officeDocument/2006/relationships/image" Target="../media/image73.png"/></Relationships>
</file>

<file path=ppt/diagrams/_rels/drawing2.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70.svg"/><Relationship Id="rId5" Type="http://schemas.openxmlformats.org/officeDocument/2006/relationships/image" Target="../media/image69.png"/><Relationship Id="rId10" Type="http://schemas.openxmlformats.org/officeDocument/2006/relationships/image" Target="../media/image74.svg"/><Relationship Id="rId4" Type="http://schemas.openxmlformats.org/officeDocument/2006/relationships/image" Target="../media/image68.svg"/><Relationship Id="rId9" Type="http://schemas.openxmlformats.org/officeDocument/2006/relationships/image" Target="../media/image7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6F1579-FF8F-2D48-BED9-21168F94819B}" type="doc">
      <dgm:prSet loTypeId="urn:microsoft.com/office/officeart/2005/8/layout/venn1" loCatId="" qsTypeId="urn:microsoft.com/office/officeart/2005/8/quickstyle/simple1" qsCatId="simple" csTypeId="urn:microsoft.com/office/officeart/2005/8/colors/accent1_2" csCatId="accent1" phldr="1"/>
      <dgm:spPr/>
      <dgm:t>
        <a:bodyPr/>
        <a:lstStyle/>
        <a:p>
          <a:endParaRPr lang="en-US"/>
        </a:p>
      </dgm:t>
    </dgm:pt>
    <dgm:pt modelId="{B22BD684-762F-0B4F-AED9-5C24FA823609}">
      <dgm:prSet phldrT="[Text]"/>
      <dgm:spPr/>
      <dgm:t>
        <a:bodyPr/>
        <a:lstStyle/>
        <a:p>
          <a:r>
            <a:rPr lang="en-US" dirty="0"/>
            <a:t>Person with Disability </a:t>
          </a:r>
        </a:p>
      </dgm:t>
    </dgm:pt>
    <dgm:pt modelId="{838AF00F-CD19-274B-AFC1-B4A71015EDFA}" type="parTrans" cxnId="{4E5152B3-9464-6F48-AA63-AB17D33515BB}">
      <dgm:prSet/>
      <dgm:spPr/>
      <dgm:t>
        <a:bodyPr/>
        <a:lstStyle/>
        <a:p>
          <a:endParaRPr lang="en-US"/>
        </a:p>
      </dgm:t>
    </dgm:pt>
    <dgm:pt modelId="{CBBF61A5-1E4E-7440-8CC4-3AAD2ED03E42}" type="sibTrans" cxnId="{4E5152B3-9464-6F48-AA63-AB17D33515BB}">
      <dgm:prSet/>
      <dgm:spPr/>
      <dgm:t>
        <a:bodyPr/>
        <a:lstStyle/>
        <a:p>
          <a:endParaRPr lang="en-US"/>
        </a:p>
      </dgm:t>
    </dgm:pt>
    <dgm:pt modelId="{5341E76B-B5B1-0446-A2D2-F0DE10823D3C}">
      <dgm:prSet phldrT="[Text]"/>
      <dgm:spPr/>
      <dgm:t>
        <a:bodyPr/>
        <a:lstStyle/>
        <a:p>
          <a:r>
            <a:rPr lang="en-US" dirty="0"/>
            <a:t>Professionals</a:t>
          </a:r>
        </a:p>
      </dgm:t>
    </dgm:pt>
    <dgm:pt modelId="{45EF72AD-C558-AB41-A40A-A600DBC3FFD6}" type="parTrans" cxnId="{4EEB260F-E9B4-AB4D-BDE3-F771482A0762}">
      <dgm:prSet/>
      <dgm:spPr/>
      <dgm:t>
        <a:bodyPr/>
        <a:lstStyle/>
        <a:p>
          <a:endParaRPr lang="en-US"/>
        </a:p>
      </dgm:t>
    </dgm:pt>
    <dgm:pt modelId="{33885A07-27C1-2C49-AE56-F51AC9052CCA}" type="sibTrans" cxnId="{4EEB260F-E9B4-AB4D-BDE3-F771482A0762}">
      <dgm:prSet/>
      <dgm:spPr/>
      <dgm:t>
        <a:bodyPr/>
        <a:lstStyle/>
        <a:p>
          <a:endParaRPr lang="en-US"/>
        </a:p>
      </dgm:t>
    </dgm:pt>
    <dgm:pt modelId="{93E7455A-FA01-DC45-B5D0-988047DA502E}">
      <dgm:prSet phldrT="[Text]"/>
      <dgm:spPr/>
      <dgm:t>
        <a:bodyPr/>
        <a:lstStyle/>
        <a:p>
          <a:r>
            <a:rPr lang="en-US" dirty="0"/>
            <a:t>Community</a:t>
          </a:r>
        </a:p>
        <a:p>
          <a:r>
            <a:rPr lang="en-US" dirty="0"/>
            <a:t>Members</a:t>
          </a:r>
        </a:p>
      </dgm:t>
    </dgm:pt>
    <dgm:pt modelId="{4BAA9C84-1184-DE42-9F9E-B67B0A0639D0}" type="parTrans" cxnId="{1C4DB44F-523F-4A4D-BCA9-812EFEF60406}">
      <dgm:prSet/>
      <dgm:spPr/>
      <dgm:t>
        <a:bodyPr/>
        <a:lstStyle/>
        <a:p>
          <a:endParaRPr lang="en-US"/>
        </a:p>
      </dgm:t>
    </dgm:pt>
    <dgm:pt modelId="{66F2ED1B-2B84-C345-A7F0-883113F44E9E}" type="sibTrans" cxnId="{1C4DB44F-523F-4A4D-BCA9-812EFEF60406}">
      <dgm:prSet/>
      <dgm:spPr/>
      <dgm:t>
        <a:bodyPr/>
        <a:lstStyle/>
        <a:p>
          <a:endParaRPr lang="en-US"/>
        </a:p>
      </dgm:t>
    </dgm:pt>
    <dgm:pt modelId="{CC063925-4CF4-A649-B07B-D7744EB8CE0D}">
      <dgm:prSet phldrT="[Text]"/>
      <dgm:spPr/>
      <dgm:t>
        <a:bodyPr/>
        <a:lstStyle/>
        <a:p>
          <a:r>
            <a:rPr lang="en-US" dirty="0"/>
            <a:t>Family Members</a:t>
          </a:r>
        </a:p>
      </dgm:t>
    </dgm:pt>
    <dgm:pt modelId="{151BA77A-FEBE-5547-86EE-92693E80B201}" type="parTrans" cxnId="{F093500B-7EF4-844A-A9E8-46E0B140AA0B}">
      <dgm:prSet/>
      <dgm:spPr/>
      <dgm:t>
        <a:bodyPr/>
        <a:lstStyle/>
        <a:p>
          <a:endParaRPr lang="en-US"/>
        </a:p>
      </dgm:t>
    </dgm:pt>
    <dgm:pt modelId="{2BB2E79F-10E1-254B-AF44-F287A3D7ECE6}" type="sibTrans" cxnId="{F093500B-7EF4-844A-A9E8-46E0B140AA0B}">
      <dgm:prSet/>
      <dgm:spPr/>
      <dgm:t>
        <a:bodyPr/>
        <a:lstStyle/>
        <a:p>
          <a:endParaRPr lang="en-US"/>
        </a:p>
      </dgm:t>
    </dgm:pt>
    <dgm:pt modelId="{21F07F56-F3CD-9644-96F6-EF018C7E9020}" type="pres">
      <dgm:prSet presAssocID="{606F1579-FF8F-2D48-BED9-21168F94819B}" presName="compositeShape" presStyleCnt="0">
        <dgm:presLayoutVars>
          <dgm:chMax val="7"/>
          <dgm:dir/>
          <dgm:resizeHandles val="exact"/>
        </dgm:presLayoutVars>
      </dgm:prSet>
      <dgm:spPr/>
    </dgm:pt>
    <dgm:pt modelId="{BCDBABC3-6F3E-FB41-BB98-AC30A9D712A8}" type="pres">
      <dgm:prSet presAssocID="{B22BD684-762F-0B4F-AED9-5C24FA823609}" presName="circ1" presStyleLbl="vennNode1" presStyleIdx="0" presStyleCnt="4"/>
      <dgm:spPr/>
    </dgm:pt>
    <dgm:pt modelId="{9CF23BC9-9250-8145-84C7-ABA95585BFB5}" type="pres">
      <dgm:prSet presAssocID="{B22BD684-762F-0B4F-AED9-5C24FA823609}" presName="circ1Tx" presStyleLbl="revTx" presStyleIdx="0" presStyleCnt="0">
        <dgm:presLayoutVars>
          <dgm:chMax val="0"/>
          <dgm:chPref val="0"/>
          <dgm:bulletEnabled val="1"/>
        </dgm:presLayoutVars>
      </dgm:prSet>
      <dgm:spPr/>
    </dgm:pt>
    <dgm:pt modelId="{C93932E7-E86E-5841-9739-DD6CA7A3B191}" type="pres">
      <dgm:prSet presAssocID="{5341E76B-B5B1-0446-A2D2-F0DE10823D3C}" presName="circ2" presStyleLbl="vennNode1" presStyleIdx="1" presStyleCnt="4" custLinFactNeighborX="-3208" custLinFactNeighborY="-423"/>
      <dgm:spPr/>
    </dgm:pt>
    <dgm:pt modelId="{DC1AF6EB-E4F0-A14F-9E69-14BC55600814}" type="pres">
      <dgm:prSet presAssocID="{5341E76B-B5B1-0446-A2D2-F0DE10823D3C}" presName="circ2Tx" presStyleLbl="revTx" presStyleIdx="0" presStyleCnt="0">
        <dgm:presLayoutVars>
          <dgm:chMax val="0"/>
          <dgm:chPref val="0"/>
          <dgm:bulletEnabled val="1"/>
        </dgm:presLayoutVars>
      </dgm:prSet>
      <dgm:spPr/>
    </dgm:pt>
    <dgm:pt modelId="{E685115A-C3CE-704E-98AB-DDF46D2A3189}" type="pres">
      <dgm:prSet presAssocID="{93E7455A-FA01-DC45-B5D0-988047DA502E}" presName="circ3" presStyleLbl="vennNode1" presStyleIdx="2" presStyleCnt="4"/>
      <dgm:spPr/>
    </dgm:pt>
    <dgm:pt modelId="{01FA1328-E6CE-2D40-9C84-C2FB8FC94E5B}" type="pres">
      <dgm:prSet presAssocID="{93E7455A-FA01-DC45-B5D0-988047DA502E}" presName="circ3Tx" presStyleLbl="revTx" presStyleIdx="0" presStyleCnt="0">
        <dgm:presLayoutVars>
          <dgm:chMax val="0"/>
          <dgm:chPref val="0"/>
          <dgm:bulletEnabled val="1"/>
        </dgm:presLayoutVars>
      </dgm:prSet>
      <dgm:spPr/>
    </dgm:pt>
    <dgm:pt modelId="{196B38DB-A00B-6C4A-B5E3-EBEA88F5CBF1}" type="pres">
      <dgm:prSet presAssocID="{CC063925-4CF4-A649-B07B-D7744EB8CE0D}" presName="circ4" presStyleLbl="vennNode1" presStyleIdx="3" presStyleCnt="4"/>
      <dgm:spPr/>
    </dgm:pt>
    <dgm:pt modelId="{CC4BB52C-DCCC-0B4B-99EE-FEFC8FF40EFE}" type="pres">
      <dgm:prSet presAssocID="{CC063925-4CF4-A649-B07B-D7744EB8CE0D}" presName="circ4Tx" presStyleLbl="revTx" presStyleIdx="0" presStyleCnt="0">
        <dgm:presLayoutVars>
          <dgm:chMax val="0"/>
          <dgm:chPref val="0"/>
          <dgm:bulletEnabled val="1"/>
        </dgm:presLayoutVars>
      </dgm:prSet>
      <dgm:spPr/>
    </dgm:pt>
  </dgm:ptLst>
  <dgm:cxnLst>
    <dgm:cxn modelId="{B5F0CD05-37A4-D047-B313-3E032FCBD144}" type="presOf" srcId="{5341E76B-B5B1-0446-A2D2-F0DE10823D3C}" destId="{C93932E7-E86E-5841-9739-DD6CA7A3B191}" srcOrd="1" destOrd="0" presId="urn:microsoft.com/office/officeart/2005/8/layout/venn1"/>
    <dgm:cxn modelId="{F093500B-7EF4-844A-A9E8-46E0B140AA0B}" srcId="{606F1579-FF8F-2D48-BED9-21168F94819B}" destId="{CC063925-4CF4-A649-B07B-D7744EB8CE0D}" srcOrd="3" destOrd="0" parTransId="{151BA77A-FEBE-5547-86EE-92693E80B201}" sibTransId="{2BB2E79F-10E1-254B-AF44-F287A3D7ECE6}"/>
    <dgm:cxn modelId="{4EEB260F-E9B4-AB4D-BDE3-F771482A0762}" srcId="{606F1579-FF8F-2D48-BED9-21168F94819B}" destId="{5341E76B-B5B1-0446-A2D2-F0DE10823D3C}" srcOrd="1" destOrd="0" parTransId="{45EF72AD-C558-AB41-A40A-A600DBC3FFD6}" sibTransId="{33885A07-27C1-2C49-AE56-F51AC9052CCA}"/>
    <dgm:cxn modelId="{02504026-6EF5-7A4A-BF37-1D37716CA0A3}" type="presOf" srcId="{5341E76B-B5B1-0446-A2D2-F0DE10823D3C}" destId="{DC1AF6EB-E4F0-A14F-9E69-14BC55600814}" srcOrd="0" destOrd="0" presId="urn:microsoft.com/office/officeart/2005/8/layout/venn1"/>
    <dgm:cxn modelId="{40AB1D2C-AA1D-4249-8A64-835783E36A7B}" type="presOf" srcId="{93E7455A-FA01-DC45-B5D0-988047DA502E}" destId="{E685115A-C3CE-704E-98AB-DDF46D2A3189}" srcOrd="1" destOrd="0" presId="urn:microsoft.com/office/officeart/2005/8/layout/venn1"/>
    <dgm:cxn modelId="{85B48037-22DE-1348-A6D9-1E781F13ADF0}" type="presOf" srcId="{B22BD684-762F-0B4F-AED9-5C24FA823609}" destId="{9CF23BC9-9250-8145-84C7-ABA95585BFB5}" srcOrd="0" destOrd="0" presId="urn:microsoft.com/office/officeart/2005/8/layout/venn1"/>
    <dgm:cxn modelId="{859C593F-034F-D041-98EB-C3A8ADE83932}" type="presOf" srcId="{B22BD684-762F-0B4F-AED9-5C24FA823609}" destId="{BCDBABC3-6F3E-FB41-BB98-AC30A9D712A8}" srcOrd="1" destOrd="0" presId="urn:microsoft.com/office/officeart/2005/8/layout/venn1"/>
    <dgm:cxn modelId="{1C4DB44F-523F-4A4D-BCA9-812EFEF60406}" srcId="{606F1579-FF8F-2D48-BED9-21168F94819B}" destId="{93E7455A-FA01-DC45-B5D0-988047DA502E}" srcOrd="2" destOrd="0" parTransId="{4BAA9C84-1184-DE42-9F9E-B67B0A0639D0}" sibTransId="{66F2ED1B-2B84-C345-A7F0-883113F44E9E}"/>
    <dgm:cxn modelId="{6B7D8C72-C901-BA44-88D5-2E5A4495D4FE}" type="presOf" srcId="{CC063925-4CF4-A649-B07B-D7744EB8CE0D}" destId="{196B38DB-A00B-6C4A-B5E3-EBEA88F5CBF1}" srcOrd="1" destOrd="0" presId="urn:microsoft.com/office/officeart/2005/8/layout/venn1"/>
    <dgm:cxn modelId="{05E2B275-8AC2-C34A-A271-0385C5A06532}" type="presOf" srcId="{606F1579-FF8F-2D48-BED9-21168F94819B}" destId="{21F07F56-F3CD-9644-96F6-EF018C7E9020}" srcOrd="0" destOrd="0" presId="urn:microsoft.com/office/officeart/2005/8/layout/venn1"/>
    <dgm:cxn modelId="{4BF41784-4F89-F04E-813C-D8240BF952AC}" type="presOf" srcId="{93E7455A-FA01-DC45-B5D0-988047DA502E}" destId="{01FA1328-E6CE-2D40-9C84-C2FB8FC94E5B}" srcOrd="0" destOrd="0" presId="urn:microsoft.com/office/officeart/2005/8/layout/venn1"/>
    <dgm:cxn modelId="{4E5152B3-9464-6F48-AA63-AB17D33515BB}" srcId="{606F1579-FF8F-2D48-BED9-21168F94819B}" destId="{B22BD684-762F-0B4F-AED9-5C24FA823609}" srcOrd="0" destOrd="0" parTransId="{838AF00F-CD19-274B-AFC1-B4A71015EDFA}" sibTransId="{CBBF61A5-1E4E-7440-8CC4-3AAD2ED03E42}"/>
    <dgm:cxn modelId="{B66BFBC6-C674-314A-9DF3-9D6C9F735393}" type="presOf" srcId="{CC063925-4CF4-A649-B07B-D7744EB8CE0D}" destId="{CC4BB52C-DCCC-0B4B-99EE-FEFC8FF40EFE}" srcOrd="0" destOrd="0" presId="urn:microsoft.com/office/officeart/2005/8/layout/venn1"/>
    <dgm:cxn modelId="{D84E4DB0-8C16-6048-8E83-3BF30F604275}" type="presParOf" srcId="{21F07F56-F3CD-9644-96F6-EF018C7E9020}" destId="{BCDBABC3-6F3E-FB41-BB98-AC30A9D712A8}" srcOrd="0" destOrd="0" presId="urn:microsoft.com/office/officeart/2005/8/layout/venn1"/>
    <dgm:cxn modelId="{4EFAA56B-0423-1D43-AC37-155B9B96892A}" type="presParOf" srcId="{21F07F56-F3CD-9644-96F6-EF018C7E9020}" destId="{9CF23BC9-9250-8145-84C7-ABA95585BFB5}" srcOrd="1" destOrd="0" presId="urn:microsoft.com/office/officeart/2005/8/layout/venn1"/>
    <dgm:cxn modelId="{AFA39C94-22E9-C040-9EFC-04391397A03C}" type="presParOf" srcId="{21F07F56-F3CD-9644-96F6-EF018C7E9020}" destId="{C93932E7-E86E-5841-9739-DD6CA7A3B191}" srcOrd="2" destOrd="0" presId="urn:microsoft.com/office/officeart/2005/8/layout/venn1"/>
    <dgm:cxn modelId="{93576F62-CF46-234D-8FCC-55D7C3F44B19}" type="presParOf" srcId="{21F07F56-F3CD-9644-96F6-EF018C7E9020}" destId="{DC1AF6EB-E4F0-A14F-9E69-14BC55600814}" srcOrd="3" destOrd="0" presId="urn:microsoft.com/office/officeart/2005/8/layout/venn1"/>
    <dgm:cxn modelId="{903E7412-BC7D-6A49-AEFF-E25AC9A1A8D4}" type="presParOf" srcId="{21F07F56-F3CD-9644-96F6-EF018C7E9020}" destId="{E685115A-C3CE-704E-98AB-DDF46D2A3189}" srcOrd="4" destOrd="0" presId="urn:microsoft.com/office/officeart/2005/8/layout/venn1"/>
    <dgm:cxn modelId="{DB4587E4-B2CD-A646-B7D4-85E09EBCAC07}" type="presParOf" srcId="{21F07F56-F3CD-9644-96F6-EF018C7E9020}" destId="{01FA1328-E6CE-2D40-9C84-C2FB8FC94E5B}" srcOrd="5" destOrd="0" presId="urn:microsoft.com/office/officeart/2005/8/layout/venn1"/>
    <dgm:cxn modelId="{6D7B53A8-857E-F743-829C-D86D8D441136}" type="presParOf" srcId="{21F07F56-F3CD-9644-96F6-EF018C7E9020}" destId="{196B38DB-A00B-6C4A-B5E3-EBEA88F5CBF1}" srcOrd="6" destOrd="0" presId="urn:microsoft.com/office/officeart/2005/8/layout/venn1"/>
    <dgm:cxn modelId="{98D8C2CB-09EB-0340-95D0-A59900237C2C}" type="presParOf" srcId="{21F07F56-F3CD-9644-96F6-EF018C7E9020}" destId="{CC4BB52C-DCCC-0B4B-99EE-FEFC8FF40EFE}"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6345E1-F5B3-4977-AC4E-BD1EC2561AA0}"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CE9E74A5-E3BE-4E2C-9A44-6F4F966496E6}">
      <dgm:prSet phldrT="[Text]" custT="1"/>
      <dgm:spPr/>
      <dgm:t>
        <a:bodyPr/>
        <a:lstStyle/>
        <a:p>
          <a:r>
            <a:rPr lang="en-US" sz="1400" b="1" dirty="0"/>
            <a:t>Information and Referral</a:t>
          </a:r>
        </a:p>
        <a:p>
          <a:endParaRPr lang="en-US" sz="800" dirty="0"/>
        </a:p>
      </dgm:t>
    </dgm:pt>
    <dgm:pt modelId="{A0BDC075-40F8-40BA-ACB6-FDE1F01D1054}" type="parTrans" cxnId="{14F3A686-5EB1-4AD6-B4BB-587FBEE2551E}">
      <dgm:prSet/>
      <dgm:spPr/>
      <dgm:t>
        <a:bodyPr/>
        <a:lstStyle/>
        <a:p>
          <a:endParaRPr lang="en-US"/>
        </a:p>
      </dgm:t>
    </dgm:pt>
    <dgm:pt modelId="{3C7209B9-1727-4E3A-946E-88E8F6EA7A4A}" type="sibTrans" cxnId="{14F3A686-5EB1-4AD6-B4BB-587FBEE2551E}">
      <dgm:prSet/>
      <dgm:spPr/>
      <dgm:t>
        <a:bodyPr/>
        <a:lstStyle/>
        <a:p>
          <a:endParaRPr lang="en-US"/>
        </a:p>
      </dgm:t>
    </dgm:pt>
    <dgm:pt modelId="{BF572ADD-EF2E-439F-82EC-456663706556}">
      <dgm:prSet phldrT="[Text]"/>
      <dgm:spPr/>
      <dgm:t>
        <a:bodyPr/>
        <a:lstStyle/>
        <a:p>
          <a:r>
            <a:rPr lang="en-US" b="1" dirty="0"/>
            <a:t>Navigation</a:t>
          </a:r>
        </a:p>
      </dgm:t>
    </dgm:pt>
    <dgm:pt modelId="{C59FC75F-DAD4-43FE-AE64-B2ED641ACF05}" type="parTrans" cxnId="{404F036C-F7AE-4429-ACE1-10E9594F7C9D}">
      <dgm:prSet/>
      <dgm:spPr/>
      <dgm:t>
        <a:bodyPr/>
        <a:lstStyle/>
        <a:p>
          <a:endParaRPr lang="en-US"/>
        </a:p>
      </dgm:t>
    </dgm:pt>
    <dgm:pt modelId="{77ABE2B6-70E9-4254-8C6E-B37A45B02D37}" type="sibTrans" cxnId="{404F036C-F7AE-4429-ACE1-10E9594F7C9D}">
      <dgm:prSet/>
      <dgm:spPr/>
      <dgm:t>
        <a:bodyPr/>
        <a:lstStyle/>
        <a:p>
          <a:endParaRPr lang="en-US"/>
        </a:p>
      </dgm:t>
    </dgm:pt>
    <dgm:pt modelId="{8D8393F0-B38B-4996-8DEA-41712E4BE37E}">
      <dgm:prSet phldrT="[Text]"/>
      <dgm:spPr/>
      <dgm:t>
        <a:bodyPr/>
        <a:lstStyle/>
        <a:p>
          <a:r>
            <a:rPr lang="en-US" b="1" dirty="0"/>
            <a:t>Family Leadership Development</a:t>
          </a:r>
        </a:p>
      </dgm:t>
    </dgm:pt>
    <dgm:pt modelId="{87FA5AD5-0D35-4926-A458-0FA0F26C1F7C}" type="parTrans" cxnId="{338D404D-E231-4DF6-9506-DD553C0C0E97}">
      <dgm:prSet/>
      <dgm:spPr/>
      <dgm:t>
        <a:bodyPr/>
        <a:lstStyle/>
        <a:p>
          <a:endParaRPr lang="en-US"/>
        </a:p>
      </dgm:t>
    </dgm:pt>
    <dgm:pt modelId="{F725B47A-411B-404A-943C-174FD76DA3E2}" type="sibTrans" cxnId="{338D404D-E231-4DF6-9506-DD553C0C0E97}">
      <dgm:prSet/>
      <dgm:spPr/>
      <dgm:t>
        <a:bodyPr/>
        <a:lstStyle/>
        <a:p>
          <a:endParaRPr lang="en-US"/>
        </a:p>
      </dgm:t>
    </dgm:pt>
    <dgm:pt modelId="{F60C2684-AF0D-457C-9B6A-5FDC85A48D6F}">
      <dgm:prSet phldrT="[Text]"/>
      <dgm:spPr/>
      <dgm:t>
        <a:bodyPr/>
        <a:lstStyle/>
        <a:p>
          <a:r>
            <a:rPr lang="en-US" b="1" dirty="0"/>
            <a:t>Peer to Peer  Match</a:t>
          </a:r>
        </a:p>
      </dgm:t>
    </dgm:pt>
    <dgm:pt modelId="{7F6CCC02-C504-4788-A2CE-8CE05E89F225}" type="parTrans" cxnId="{2D7497C7-F544-4159-8C97-DFF1F66A1CDC}">
      <dgm:prSet/>
      <dgm:spPr/>
      <dgm:t>
        <a:bodyPr/>
        <a:lstStyle/>
        <a:p>
          <a:endParaRPr lang="en-US"/>
        </a:p>
      </dgm:t>
    </dgm:pt>
    <dgm:pt modelId="{EB12C68B-74E0-4817-A17B-120414A08805}" type="sibTrans" cxnId="{2D7497C7-F544-4159-8C97-DFF1F66A1CDC}">
      <dgm:prSet/>
      <dgm:spPr/>
      <dgm:t>
        <a:bodyPr/>
        <a:lstStyle/>
        <a:p>
          <a:endParaRPr lang="en-US"/>
        </a:p>
      </dgm:t>
    </dgm:pt>
    <dgm:pt modelId="{66C40F31-3003-4A80-B756-8DAD37EEBB6D}">
      <dgm:prSet phldrT="[Text]"/>
      <dgm:spPr/>
      <dgm:t>
        <a:bodyPr/>
        <a:lstStyle/>
        <a:p>
          <a:r>
            <a:rPr lang="en-US" b="1" dirty="0"/>
            <a:t>Education and Communication</a:t>
          </a:r>
        </a:p>
      </dgm:t>
    </dgm:pt>
    <dgm:pt modelId="{2A01EE61-1A9F-4D8D-892B-278CF90CAD98}" type="parTrans" cxnId="{880AAD1C-F7AC-4AA7-860A-F75F7FD5C50B}">
      <dgm:prSet/>
      <dgm:spPr/>
      <dgm:t>
        <a:bodyPr/>
        <a:lstStyle/>
        <a:p>
          <a:endParaRPr lang="en-US"/>
        </a:p>
      </dgm:t>
    </dgm:pt>
    <dgm:pt modelId="{689A01FE-9F80-4980-A162-3694DE7CACEA}" type="sibTrans" cxnId="{880AAD1C-F7AC-4AA7-860A-F75F7FD5C50B}">
      <dgm:prSet/>
      <dgm:spPr/>
      <dgm:t>
        <a:bodyPr/>
        <a:lstStyle/>
        <a:p>
          <a:endParaRPr lang="en-US"/>
        </a:p>
      </dgm:t>
    </dgm:pt>
    <dgm:pt modelId="{1A9F977A-BE47-4223-B061-27187EC0A61A}">
      <dgm:prSet phldrT="[Text]" custT="1"/>
      <dgm:spPr/>
      <dgm:t>
        <a:bodyPr/>
        <a:lstStyle/>
        <a:p>
          <a:r>
            <a:rPr lang="en-US" sz="1200" dirty="0">
              <a:solidFill>
                <a:schemeClr val="bg1"/>
              </a:solidFill>
            </a:rPr>
            <a:t>Empowers individuals to tell their story and give back to the ID/DD community</a:t>
          </a:r>
        </a:p>
      </dgm:t>
    </dgm:pt>
    <dgm:pt modelId="{6AC9B91F-930F-4DD7-9162-5D6E7FB576F9}" type="sibTrans" cxnId="{E40AC62A-C154-426A-8EE4-DCE3D570D225}">
      <dgm:prSet/>
      <dgm:spPr/>
      <dgm:t>
        <a:bodyPr/>
        <a:lstStyle/>
        <a:p>
          <a:endParaRPr lang="en-US"/>
        </a:p>
      </dgm:t>
    </dgm:pt>
    <dgm:pt modelId="{C4CFAE4D-0094-4314-AAA6-44208111748E}" type="parTrans" cxnId="{E40AC62A-C154-426A-8EE4-DCE3D570D225}">
      <dgm:prSet/>
      <dgm:spPr/>
      <dgm:t>
        <a:bodyPr/>
        <a:lstStyle/>
        <a:p>
          <a:endParaRPr lang="en-US"/>
        </a:p>
      </dgm:t>
    </dgm:pt>
    <dgm:pt modelId="{A7EB20A7-78F7-432C-9137-BD932605D5FD}">
      <dgm:prSet phldrT="[Text]" custT="1"/>
      <dgm:spPr>
        <a:solidFill>
          <a:srgbClr val="92D050"/>
        </a:solidFill>
      </dgm:spPr>
      <dgm:t>
        <a:bodyPr/>
        <a:lstStyle/>
        <a:p>
          <a:r>
            <a:rPr lang="en-US" sz="1200" b="1" dirty="0">
              <a:solidFill>
                <a:schemeClr val="tx1"/>
              </a:solidFill>
            </a:rPr>
            <a:t>Emotional support from someone with a lived experience</a:t>
          </a:r>
        </a:p>
      </dgm:t>
    </dgm:pt>
    <dgm:pt modelId="{E9D2B8C5-1721-4DAB-A8BC-060419FB647B}" type="sibTrans" cxnId="{59C9F69B-E3A3-4653-8E1B-38718381C3C1}">
      <dgm:prSet/>
      <dgm:spPr/>
      <dgm:t>
        <a:bodyPr/>
        <a:lstStyle/>
        <a:p>
          <a:endParaRPr lang="en-US"/>
        </a:p>
      </dgm:t>
    </dgm:pt>
    <dgm:pt modelId="{BE785028-70D5-48BE-8A93-D5AB32291318}" type="parTrans" cxnId="{59C9F69B-E3A3-4653-8E1B-38718381C3C1}">
      <dgm:prSet/>
      <dgm:spPr/>
      <dgm:t>
        <a:bodyPr/>
        <a:lstStyle/>
        <a:p>
          <a:endParaRPr lang="en-US"/>
        </a:p>
      </dgm:t>
    </dgm:pt>
    <dgm:pt modelId="{28A774D2-A853-4C8A-8CA2-804DCDBEF046}">
      <dgm:prSet phldrT="[Text]" custT="1"/>
      <dgm:spPr>
        <a:solidFill>
          <a:srgbClr val="FFC000"/>
        </a:solidFill>
      </dgm:spPr>
      <dgm:t>
        <a:bodyPr/>
        <a:lstStyle/>
        <a:p>
          <a:r>
            <a:rPr lang="en-US" sz="1200" b="1" dirty="0">
              <a:solidFill>
                <a:schemeClr val="tx1"/>
              </a:solidFill>
            </a:rPr>
            <a:t>Directly matching real needs with available services</a:t>
          </a:r>
        </a:p>
      </dgm:t>
    </dgm:pt>
    <dgm:pt modelId="{9EB9113E-6A87-4458-966E-8F0C07FCF0BD}" type="sibTrans" cxnId="{29302A07-56FB-4DDD-835B-9BD956BD61A6}">
      <dgm:prSet/>
      <dgm:spPr/>
      <dgm:t>
        <a:bodyPr/>
        <a:lstStyle/>
        <a:p>
          <a:endParaRPr lang="en-US"/>
        </a:p>
      </dgm:t>
    </dgm:pt>
    <dgm:pt modelId="{E00F83E1-14A8-4841-8202-D936A11D5FAE}" type="parTrans" cxnId="{29302A07-56FB-4DDD-835B-9BD956BD61A6}">
      <dgm:prSet/>
      <dgm:spPr/>
      <dgm:t>
        <a:bodyPr/>
        <a:lstStyle/>
        <a:p>
          <a:endParaRPr lang="en-US"/>
        </a:p>
      </dgm:t>
    </dgm:pt>
    <dgm:pt modelId="{467F36CD-592F-4D5C-BBE9-2AA01C0DC058}">
      <dgm:prSet phldrT="[Text]" custT="1"/>
      <dgm:spPr>
        <a:solidFill>
          <a:srgbClr val="FFC000"/>
        </a:solidFill>
      </dgm:spPr>
      <dgm:t>
        <a:bodyPr/>
        <a:lstStyle/>
        <a:p>
          <a:r>
            <a:rPr lang="en-US" sz="1200" b="1" dirty="0">
              <a:solidFill>
                <a:schemeClr val="tx1"/>
              </a:solidFill>
            </a:rPr>
            <a:t>Direct Information</a:t>
          </a:r>
        </a:p>
      </dgm:t>
    </dgm:pt>
    <dgm:pt modelId="{7EC0C6AB-41A7-4576-A064-1066D8FF20B1}" type="parTrans" cxnId="{8CA52026-79AA-407B-9B32-33BD6391EB5D}">
      <dgm:prSet/>
      <dgm:spPr/>
      <dgm:t>
        <a:bodyPr/>
        <a:lstStyle/>
        <a:p>
          <a:endParaRPr lang="en-US"/>
        </a:p>
      </dgm:t>
    </dgm:pt>
    <dgm:pt modelId="{59FE77BA-B4EF-4841-829E-A297BD00BDB6}" type="sibTrans" cxnId="{8CA52026-79AA-407B-9B32-33BD6391EB5D}">
      <dgm:prSet/>
      <dgm:spPr/>
      <dgm:t>
        <a:bodyPr/>
        <a:lstStyle/>
        <a:p>
          <a:endParaRPr lang="en-US"/>
        </a:p>
      </dgm:t>
    </dgm:pt>
    <dgm:pt modelId="{A12B98BF-3F42-46D7-A4DC-74CBEBE8ED4C}">
      <dgm:prSet phldrT="[Text]" custT="1"/>
      <dgm:spPr>
        <a:solidFill>
          <a:srgbClr val="FFC000"/>
        </a:solidFill>
      </dgm:spPr>
      <dgm:t>
        <a:bodyPr/>
        <a:lstStyle/>
        <a:p>
          <a:r>
            <a:rPr lang="en-US" sz="1200" b="1" dirty="0">
              <a:solidFill>
                <a:schemeClr val="tx1"/>
              </a:solidFill>
            </a:rPr>
            <a:t>Immediate help</a:t>
          </a:r>
        </a:p>
      </dgm:t>
    </dgm:pt>
    <dgm:pt modelId="{A9ACD596-92E8-4B89-B283-EA277706D470}" type="parTrans" cxnId="{24E718CF-8290-4232-99F0-A255A9AE77DD}">
      <dgm:prSet/>
      <dgm:spPr/>
      <dgm:t>
        <a:bodyPr/>
        <a:lstStyle/>
        <a:p>
          <a:endParaRPr lang="en-US"/>
        </a:p>
      </dgm:t>
    </dgm:pt>
    <dgm:pt modelId="{1FDF87E1-0A53-4B15-B372-5BFC8A383C19}" type="sibTrans" cxnId="{24E718CF-8290-4232-99F0-A255A9AE77DD}">
      <dgm:prSet/>
      <dgm:spPr/>
      <dgm:t>
        <a:bodyPr/>
        <a:lstStyle/>
        <a:p>
          <a:endParaRPr lang="en-US"/>
        </a:p>
      </dgm:t>
    </dgm:pt>
    <dgm:pt modelId="{66C42F0F-3E94-483E-8F27-7F52095533A6}">
      <dgm:prSet phldrT="[Text]" custT="1"/>
      <dgm:spPr>
        <a:solidFill>
          <a:srgbClr val="FFC000"/>
        </a:solidFill>
      </dgm:spPr>
      <dgm:t>
        <a:bodyPr/>
        <a:lstStyle/>
        <a:p>
          <a:r>
            <a:rPr lang="en-US" sz="1200" b="1" dirty="0">
              <a:solidFill>
                <a:schemeClr val="tx1"/>
              </a:solidFill>
            </a:rPr>
            <a:t>Meets a “minor” crisis/need</a:t>
          </a:r>
        </a:p>
      </dgm:t>
    </dgm:pt>
    <dgm:pt modelId="{F52C462F-54C4-4840-8090-9F54BD15FE37}" type="parTrans" cxnId="{E3A6EDC8-43ED-4DF8-8713-E18DF4BD17B3}">
      <dgm:prSet/>
      <dgm:spPr/>
      <dgm:t>
        <a:bodyPr/>
        <a:lstStyle/>
        <a:p>
          <a:endParaRPr lang="en-US"/>
        </a:p>
      </dgm:t>
    </dgm:pt>
    <dgm:pt modelId="{152995B3-F00D-443B-B2E9-DDE124EC7657}" type="sibTrans" cxnId="{E3A6EDC8-43ED-4DF8-8713-E18DF4BD17B3}">
      <dgm:prSet/>
      <dgm:spPr/>
      <dgm:t>
        <a:bodyPr/>
        <a:lstStyle/>
        <a:p>
          <a:endParaRPr lang="en-US"/>
        </a:p>
      </dgm:t>
    </dgm:pt>
    <dgm:pt modelId="{94271A35-8159-479F-8558-1C9556ED3167}">
      <dgm:prSet phldrT="[Text]" custT="1"/>
      <dgm:spPr>
        <a:solidFill>
          <a:srgbClr val="FFC000"/>
        </a:solidFill>
      </dgm:spPr>
      <dgm:t>
        <a:bodyPr/>
        <a:lstStyle/>
        <a:p>
          <a:r>
            <a:rPr lang="en-US" sz="1200" b="1" dirty="0">
              <a:solidFill>
                <a:schemeClr val="tx1"/>
              </a:solidFill>
            </a:rPr>
            <a:t>Speak with trained empathetic peer</a:t>
          </a:r>
        </a:p>
      </dgm:t>
    </dgm:pt>
    <dgm:pt modelId="{D23D2375-A0B9-470E-A2C3-6C78DF5A2D95}" type="parTrans" cxnId="{C1514D4B-B453-479E-B79C-A5E6645693F7}">
      <dgm:prSet/>
      <dgm:spPr/>
      <dgm:t>
        <a:bodyPr/>
        <a:lstStyle/>
        <a:p>
          <a:endParaRPr lang="en-US"/>
        </a:p>
      </dgm:t>
    </dgm:pt>
    <dgm:pt modelId="{6B861B47-6721-44E7-9992-1F21226AAC5B}" type="sibTrans" cxnId="{C1514D4B-B453-479E-B79C-A5E6645693F7}">
      <dgm:prSet/>
      <dgm:spPr/>
      <dgm:t>
        <a:bodyPr/>
        <a:lstStyle/>
        <a:p>
          <a:endParaRPr lang="en-US"/>
        </a:p>
      </dgm:t>
    </dgm:pt>
    <dgm:pt modelId="{E8D5AB28-14F4-4C80-836D-879234C21E24}">
      <dgm:prSet phldrT="[Text]" custT="1"/>
      <dgm:spPr>
        <a:solidFill>
          <a:srgbClr val="92D050"/>
        </a:solidFill>
      </dgm:spPr>
      <dgm:t>
        <a:bodyPr/>
        <a:lstStyle/>
        <a:p>
          <a:r>
            <a:rPr lang="en-US" sz="1200" b="1" dirty="0">
              <a:solidFill>
                <a:schemeClr val="tx1"/>
              </a:solidFill>
            </a:rPr>
            <a:t>System navigation</a:t>
          </a:r>
        </a:p>
      </dgm:t>
    </dgm:pt>
    <dgm:pt modelId="{6BEC5980-14FC-4C67-9F36-44DE5EC4B37D}" type="parTrans" cxnId="{EF9B217B-45E9-4481-996C-B50FECF01A79}">
      <dgm:prSet/>
      <dgm:spPr/>
      <dgm:t>
        <a:bodyPr/>
        <a:lstStyle/>
        <a:p>
          <a:endParaRPr lang="en-US"/>
        </a:p>
      </dgm:t>
    </dgm:pt>
    <dgm:pt modelId="{B322B5E8-D592-4D7E-B130-A68DED0D691C}" type="sibTrans" cxnId="{EF9B217B-45E9-4481-996C-B50FECF01A79}">
      <dgm:prSet/>
      <dgm:spPr/>
      <dgm:t>
        <a:bodyPr/>
        <a:lstStyle/>
        <a:p>
          <a:endParaRPr lang="en-US"/>
        </a:p>
      </dgm:t>
    </dgm:pt>
    <dgm:pt modelId="{42FEDBF3-4CF9-4E69-8D1B-C17F9BAF73B5}">
      <dgm:prSet phldrT="[Text]" custT="1"/>
      <dgm:spPr>
        <a:solidFill>
          <a:srgbClr val="92D050"/>
        </a:solidFill>
      </dgm:spPr>
      <dgm:t>
        <a:bodyPr/>
        <a:lstStyle/>
        <a:p>
          <a:r>
            <a:rPr lang="en-US" sz="1200" b="1" dirty="0">
              <a:solidFill>
                <a:schemeClr val="tx1"/>
              </a:solidFill>
            </a:rPr>
            <a:t>Assist to prioritize, problem solve &amp; encourage next steps.</a:t>
          </a:r>
        </a:p>
      </dgm:t>
    </dgm:pt>
    <dgm:pt modelId="{F68EC202-F162-4EFE-9FB5-C0F1B8ADBE38}" type="parTrans" cxnId="{2DC66DD5-0945-414F-ACFF-B0ECEFA6F7E6}">
      <dgm:prSet/>
      <dgm:spPr/>
      <dgm:t>
        <a:bodyPr/>
        <a:lstStyle/>
        <a:p>
          <a:endParaRPr lang="en-US"/>
        </a:p>
      </dgm:t>
    </dgm:pt>
    <dgm:pt modelId="{6D96FAAD-8A21-43C5-BDC8-7A813AAC92BB}" type="sibTrans" cxnId="{2DC66DD5-0945-414F-ACFF-B0ECEFA6F7E6}">
      <dgm:prSet/>
      <dgm:spPr/>
      <dgm:t>
        <a:bodyPr/>
        <a:lstStyle/>
        <a:p>
          <a:endParaRPr lang="en-US"/>
        </a:p>
      </dgm:t>
    </dgm:pt>
    <dgm:pt modelId="{90289912-FB3F-466B-921E-6E3A2FB5F36A}">
      <dgm:prSet phldrT="[Text]" custT="1"/>
      <dgm:spPr>
        <a:solidFill>
          <a:srgbClr val="92D050"/>
        </a:solidFill>
      </dgm:spPr>
      <dgm:t>
        <a:bodyPr/>
        <a:lstStyle/>
        <a:p>
          <a:r>
            <a:rPr lang="en-US" sz="1200" b="1" dirty="0">
              <a:solidFill>
                <a:schemeClr val="tx1"/>
              </a:solidFill>
            </a:rPr>
            <a:t>Navigating barriers to services/resources for requestor</a:t>
          </a:r>
        </a:p>
      </dgm:t>
    </dgm:pt>
    <dgm:pt modelId="{894C3913-1BC6-4C63-BA3C-B900A730239E}" type="parTrans" cxnId="{FD079566-27D9-4E9C-9D38-891F6912D998}">
      <dgm:prSet/>
      <dgm:spPr/>
      <dgm:t>
        <a:bodyPr/>
        <a:lstStyle/>
        <a:p>
          <a:endParaRPr lang="en-US"/>
        </a:p>
      </dgm:t>
    </dgm:pt>
    <dgm:pt modelId="{CAEA7CC3-2A25-47C6-BF13-49967DAB3322}" type="sibTrans" cxnId="{FD079566-27D9-4E9C-9D38-891F6912D998}">
      <dgm:prSet/>
      <dgm:spPr/>
      <dgm:t>
        <a:bodyPr/>
        <a:lstStyle/>
        <a:p>
          <a:endParaRPr lang="en-US"/>
        </a:p>
      </dgm:t>
    </dgm:pt>
    <dgm:pt modelId="{09714E63-CB43-4FA2-A039-AD88DF0712D6}">
      <dgm:prSet phldrT="[Text]" custT="1"/>
      <dgm:spPr/>
      <dgm:t>
        <a:bodyPr/>
        <a:lstStyle/>
        <a:p>
          <a:r>
            <a:rPr lang="en-US" sz="1200" dirty="0">
              <a:solidFill>
                <a:schemeClr val="bg1"/>
              </a:solidFill>
            </a:rPr>
            <a:t>Brings authenticity, integrity and uniqueness</a:t>
          </a:r>
        </a:p>
      </dgm:t>
    </dgm:pt>
    <dgm:pt modelId="{D8D81FF9-2DB5-4EE3-BFCE-58783DB79B2F}" type="parTrans" cxnId="{BC65FAF3-7354-4A94-9827-399A62B7F54A}">
      <dgm:prSet/>
      <dgm:spPr/>
      <dgm:t>
        <a:bodyPr/>
        <a:lstStyle/>
        <a:p>
          <a:endParaRPr lang="en-US"/>
        </a:p>
      </dgm:t>
    </dgm:pt>
    <dgm:pt modelId="{9962A323-7570-4BF7-898B-CADDD41968E4}" type="sibTrans" cxnId="{BC65FAF3-7354-4A94-9827-399A62B7F54A}">
      <dgm:prSet/>
      <dgm:spPr/>
      <dgm:t>
        <a:bodyPr/>
        <a:lstStyle/>
        <a:p>
          <a:endParaRPr lang="en-US"/>
        </a:p>
      </dgm:t>
    </dgm:pt>
    <dgm:pt modelId="{50338C14-376A-4D7D-AAD4-E710C5C7FA8D}">
      <dgm:prSet phldrT="[Text]" custT="1"/>
      <dgm:spPr/>
      <dgm:t>
        <a:bodyPr/>
        <a:lstStyle/>
        <a:p>
          <a:r>
            <a:rPr lang="en-US" sz="1200" dirty="0">
              <a:solidFill>
                <a:schemeClr val="bg1"/>
              </a:solidFill>
            </a:rPr>
            <a:t>Added value</a:t>
          </a:r>
        </a:p>
      </dgm:t>
    </dgm:pt>
    <dgm:pt modelId="{A83584A1-8F46-46C4-8349-ED3C911E3BE0}" type="parTrans" cxnId="{2BF57A1C-802E-4FF6-A5DE-CFC95D641697}">
      <dgm:prSet/>
      <dgm:spPr/>
      <dgm:t>
        <a:bodyPr/>
        <a:lstStyle/>
        <a:p>
          <a:endParaRPr lang="en-US"/>
        </a:p>
      </dgm:t>
    </dgm:pt>
    <dgm:pt modelId="{BD07FFFD-22AA-4141-AACD-F295AFCBDCDB}" type="sibTrans" cxnId="{2BF57A1C-802E-4FF6-A5DE-CFC95D641697}">
      <dgm:prSet/>
      <dgm:spPr/>
      <dgm:t>
        <a:bodyPr/>
        <a:lstStyle/>
        <a:p>
          <a:endParaRPr lang="en-US"/>
        </a:p>
      </dgm:t>
    </dgm:pt>
    <dgm:pt modelId="{8AC25AD3-843F-4272-80BC-CF73074B2186}">
      <dgm:prSet phldrT="[Text]" custT="1"/>
      <dgm:spPr/>
      <dgm:t>
        <a:bodyPr/>
        <a:lstStyle/>
        <a:p>
          <a:r>
            <a:rPr lang="en-US" sz="1200" dirty="0">
              <a:solidFill>
                <a:schemeClr val="bg1"/>
              </a:solidFill>
            </a:rPr>
            <a:t>Presents different viewpoints, skills, competencies</a:t>
          </a:r>
        </a:p>
      </dgm:t>
    </dgm:pt>
    <dgm:pt modelId="{0799405A-8BE1-44F1-B00C-1DC68B1844A5}" type="parTrans" cxnId="{04AEA919-BD7B-403D-B1CA-B47D5FB18CF6}">
      <dgm:prSet/>
      <dgm:spPr/>
      <dgm:t>
        <a:bodyPr/>
        <a:lstStyle/>
        <a:p>
          <a:endParaRPr lang="en-US"/>
        </a:p>
      </dgm:t>
    </dgm:pt>
    <dgm:pt modelId="{B494EE8E-DC51-4040-94B2-2834D442AB73}" type="sibTrans" cxnId="{04AEA919-BD7B-403D-B1CA-B47D5FB18CF6}">
      <dgm:prSet/>
      <dgm:spPr/>
      <dgm:t>
        <a:bodyPr/>
        <a:lstStyle/>
        <a:p>
          <a:endParaRPr lang="en-US"/>
        </a:p>
      </dgm:t>
    </dgm:pt>
    <dgm:pt modelId="{4C1AA10B-0AE8-4E24-941C-1F449FED136A}">
      <dgm:prSet phldrT="[Text]" custT="1"/>
      <dgm:spPr/>
      <dgm:t>
        <a:bodyPr/>
        <a:lstStyle/>
        <a:p>
          <a:r>
            <a:rPr lang="en-US" sz="1200" dirty="0">
              <a:solidFill>
                <a:schemeClr val="bg1"/>
              </a:solidFill>
            </a:rPr>
            <a:t>Provide diversity, more inclusive perspective</a:t>
          </a:r>
        </a:p>
      </dgm:t>
    </dgm:pt>
    <dgm:pt modelId="{9145938C-1D7D-430F-AD60-4128418EA232}" type="parTrans" cxnId="{8EA54553-8C34-49B7-BCC0-50D6DFB13E09}">
      <dgm:prSet/>
      <dgm:spPr/>
      <dgm:t>
        <a:bodyPr/>
        <a:lstStyle/>
        <a:p>
          <a:endParaRPr lang="en-US"/>
        </a:p>
      </dgm:t>
    </dgm:pt>
    <dgm:pt modelId="{DD5FC254-E60F-4F34-8471-0AE8CCE9CE13}" type="sibTrans" cxnId="{8EA54553-8C34-49B7-BCC0-50D6DFB13E09}">
      <dgm:prSet/>
      <dgm:spPr/>
      <dgm:t>
        <a:bodyPr/>
        <a:lstStyle/>
        <a:p>
          <a:endParaRPr lang="en-US"/>
        </a:p>
      </dgm:t>
    </dgm:pt>
    <dgm:pt modelId="{A880D614-4E4B-493D-BAEC-305DAD44E30C}">
      <dgm:prSet custT="1"/>
      <dgm:spPr>
        <a:solidFill>
          <a:srgbClr val="7030A0"/>
        </a:solidFill>
      </dgm:spPr>
      <dgm:t>
        <a:bodyPr/>
        <a:lstStyle/>
        <a:p>
          <a:r>
            <a:rPr lang="en-US" sz="1200" dirty="0">
              <a:solidFill>
                <a:schemeClr val="bg1"/>
              </a:solidFill>
            </a:rPr>
            <a:t>Connect on a “like” journey with a peer based on a “match”</a:t>
          </a:r>
        </a:p>
      </dgm:t>
    </dgm:pt>
    <dgm:pt modelId="{4D25EED1-AB72-4870-9C7F-5ABA329EA662}" type="parTrans" cxnId="{CE54D894-CEB2-45AF-BFCB-E86521507697}">
      <dgm:prSet/>
      <dgm:spPr/>
      <dgm:t>
        <a:bodyPr/>
        <a:lstStyle/>
        <a:p>
          <a:endParaRPr lang="en-US"/>
        </a:p>
      </dgm:t>
    </dgm:pt>
    <dgm:pt modelId="{9ADA8645-CAD1-466E-AA85-84C068ACC1D1}" type="sibTrans" cxnId="{CE54D894-CEB2-45AF-BFCB-E86521507697}">
      <dgm:prSet/>
      <dgm:spPr/>
      <dgm:t>
        <a:bodyPr/>
        <a:lstStyle/>
        <a:p>
          <a:endParaRPr lang="en-US"/>
        </a:p>
      </dgm:t>
    </dgm:pt>
    <dgm:pt modelId="{587CDB8A-5DCF-4A24-A9BB-F33497381BFF}">
      <dgm:prSet custT="1"/>
      <dgm:spPr>
        <a:solidFill>
          <a:srgbClr val="7030A0"/>
        </a:solidFill>
      </dgm:spPr>
      <dgm:t>
        <a:bodyPr/>
        <a:lstStyle/>
        <a:p>
          <a:r>
            <a:rPr lang="en-US" sz="1200" dirty="0">
              <a:solidFill>
                <a:schemeClr val="bg1"/>
              </a:solidFill>
            </a:rPr>
            <a:t>Advice and problem solving</a:t>
          </a:r>
        </a:p>
      </dgm:t>
    </dgm:pt>
    <dgm:pt modelId="{CFD2F8EE-47D7-40C1-9099-5FC71C988C1F}" type="parTrans" cxnId="{5441E50F-5715-4BBF-A7A9-851B4856548A}">
      <dgm:prSet/>
      <dgm:spPr/>
      <dgm:t>
        <a:bodyPr/>
        <a:lstStyle/>
        <a:p>
          <a:endParaRPr lang="en-US"/>
        </a:p>
      </dgm:t>
    </dgm:pt>
    <dgm:pt modelId="{5224F6C1-C29E-403B-AE41-BB22A671E490}" type="sibTrans" cxnId="{5441E50F-5715-4BBF-A7A9-851B4856548A}">
      <dgm:prSet/>
      <dgm:spPr/>
      <dgm:t>
        <a:bodyPr/>
        <a:lstStyle/>
        <a:p>
          <a:endParaRPr lang="en-US"/>
        </a:p>
      </dgm:t>
    </dgm:pt>
    <dgm:pt modelId="{C6D83350-29D3-4C88-8B13-42B1B0D4AC06}">
      <dgm:prSet custT="1"/>
      <dgm:spPr>
        <a:solidFill>
          <a:srgbClr val="7030A0"/>
        </a:solidFill>
      </dgm:spPr>
      <dgm:t>
        <a:bodyPr/>
        <a:lstStyle/>
        <a:p>
          <a:r>
            <a:rPr lang="en-US" sz="1200" dirty="0">
              <a:solidFill>
                <a:schemeClr val="bg1"/>
              </a:solidFill>
            </a:rPr>
            <a:t>Help family build their strengths</a:t>
          </a:r>
        </a:p>
      </dgm:t>
    </dgm:pt>
    <dgm:pt modelId="{2977F0B5-368B-4CDB-9AC3-42397C1A58A9}" type="parTrans" cxnId="{FF5984FB-F7D0-45CC-B3EF-8B4B9E398107}">
      <dgm:prSet/>
      <dgm:spPr/>
      <dgm:t>
        <a:bodyPr/>
        <a:lstStyle/>
        <a:p>
          <a:endParaRPr lang="en-US"/>
        </a:p>
      </dgm:t>
    </dgm:pt>
    <dgm:pt modelId="{9E6561EA-9323-4F3D-A44B-B55DE05495EA}" type="sibTrans" cxnId="{FF5984FB-F7D0-45CC-B3EF-8B4B9E398107}">
      <dgm:prSet/>
      <dgm:spPr/>
      <dgm:t>
        <a:bodyPr/>
        <a:lstStyle/>
        <a:p>
          <a:endParaRPr lang="en-US"/>
        </a:p>
      </dgm:t>
    </dgm:pt>
    <dgm:pt modelId="{2DBAC42E-4092-4180-B00B-E70B2B3EEE61}">
      <dgm:prSet custT="1"/>
      <dgm:spPr>
        <a:solidFill>
          <a:srgbClr val="7030A0"/>
        </a:solidFill>
      </dgm:spPr>
      <dgm:t>
        <a:bodyPr/>
        <a:lstStyle/>
        <a:p>
          <a:r>
            <a:rPr lang="en-US" sz="1200" dirty="0">
              <a:solidFill>
                <a:schemeClr val="bg1"/>
              </a:solidFill>
            </a:rPr>
            <a:t>Build Natural supports</a:t>
          </a:r>
        </a:p>
      </dgm:t>
    </dgm:pt>
    <dgm:pt modelId="{FA3D2C9D-8EA9-4C8B-B15C-2574876B5760}" type="parTrans" cxnId="{DB1C5BDE-B2B7-447A-924C-A7D87524BFF6}">
      <dgm:prSet/>
      <dgm:spPr/>
      <dgm:t>
        <a:bodyPr/>
        <a:lstStyle/>
        <a:p>
          <a:endParaRPr lang="en-US"/>
        </a:p>
      </dgm:t>
    </dgm:pt>
    <dgm:pt modelId="{22C72113-D072-4E04-8EA3-F9658AF97CE0}" type="sibTrans" cxnId="{DB1C5BDE-B2B7-447A-924C-A7D87524BFF6}">
      <dgm:prSet/>
      <dgm:spPr/>
      <dgm:t>
        <a:bodyPr/>
        <a:lstStyle/>
        <a:p>
          <a:endParaRPr lang="en-US"/>
        </a:p>
      </dgm:t>
    </dgm:pt>
    <dgm:pt modelId="{EA26CDD2-44C1-4B50-B37B-2C290AA73E72}">
      <dgm:prSet custT="1"/>
      <dgm:spPr>
        <a:solidFill>
          <a:schemeClr val="accent2"/>
        </a:solidFill>
      </dgm:spPr>
      <dgm:t>
        <a:bodyPr/>
        <a:lstStyle/>
        <a:p>
          <a:r>
            <a:rPr lang="en-US" sz="1100" dirty="0">
              <a:solidFill>
                <a:schemeClr val="tx1"/>
              </a:solidFill>
            </a:rPr>
            <a:t>GLG – short time commitment/ rich learning</a:t>
          </a:r>
        </a:p>
      </dgm:t>
    </dgm:pt>
    <dgm:pt modelId="{61D1D7CF-7356-4148-9AAE-733150787C7D}" type="parTrans" cxnId="{01301B44-F2B6-4ECD-9686-1F76B0BCA828}">
      <dgm:prSet/>
      <dgm:spPr/>
      <dgm:t>
        <a:bodyPr/>
        <a:lstStyle/>
        <a:p>
          <a:endParaRPr lang="en-US"/>
        </a:p>
      </dgm:t>
    </dgm:pt>
    <dgm:pt modelId="{DD7C7A8E-3A72-40BB-B071-1F7A08EC7D67}" type="sibTrans" cxnId="{01301B44-F2B6-4ECD-9686-1F76B0BCA828}">
      <dgm:prSet/>
      <dgm:spPr/>
      <dgm:t>
        <a:bodyPr/>
        <a:lstStyle/>
        <a:p>
          <a:endParaRPr lang="en-US"/>
        </a:p>
      </dgm:t>
    </dgm:pt>
    <dgm:pt modelId="{2EE00595-835A-41DF-8122-CE235BCF9C30}">
      <dgm:prSet custT="1"/>
      <dgm:spPr>
        <a:solidFill>
          <a:schemeClr val="accent2"/>
        </a:solidFill>
      </dgm:spPr>
      <dgm:t>
        <a:bodyPr/>
        <a:lstStyle/>
        <a:p>
          <a:r>
            <a:rPr lang="en-US" sz="1100" dirty="0">
              <a:solidFill>
                <a:schemeClr val="tx1"/>
              </a:solidFill>
            </a:rPr>
            <a:t>Specific topics for planning for family member</a:t>
          </a:r>
        </a:p>
      </dgm:t>
    </dgm:pt>
    <dgm:pt modelId="{D257C401-FAE1-4F2C-8240-25BE2E819C2D}" type="parTrans" cxnId="{0CA26A90-9815-4677-BC71-FC001552F4BF}">
      <dgm:prSet/>
      <dgm:spPr/>
      <dgm:t>
        <a:bodyPr/>
        <a:lstStyle/>
        <a:p>
          <a:endParaRPr lang="en-US"/>
        </a:p>
      </dgm:t>
    </dgm:pt>
    <dgm:pt modelId="{A89F371F-1D94-4F8B-AC41-CCBB2B28A84A}" type="sibTrans" cxnId="{0CA26A90-9815-4677-BC71-FC001552F4BF}">
      <dgm:prSet/>
      <dgm:spPr/>
      <dgm:t>
        <a:bodyPr/>
        <a:lstStyle/>
        <a:p>
          <a:endParaRPr lang="en-US"/>
        </a:p>
      </dgm:t>
    </dgm:pt>
    <dgm:pt modelId="{EA019378-C5B7-490D-BAAE-91DF4EAA376B}">
      <dgm:prSet custT="1"/>
      <dgm:spPr>
        <a:solidFill>
          <a:schemeClr val="accent2"/>
        </a:solidFill>
      </dgm:spPr>
      <dgm:t>
        <a:bodyPr/>
        <a:lstStyle/>
        <a:p>
          <a:r>
            <a:rPr lang="en-US" sz="1100" dirty="0">
              <a:solidFill>
                <a:schemeClr val="tx1"/>
              </a:solidFill>
            </a:rPr>
            <a:t>Share learned experiences</a:t>
          </a:r>
        </a:p>
      </dgm:t>
    </dgm:pt>
    <dgm:pt modelId="{6B41EB49-ABAF-4B84-AE5B-E86460354645}" type="parTrans" cxnId="{31D83443-8EFA-499F-8623-FA6EC5B8F7D3}">
      <dgm:prSet/>
      <dgm:spPr/>
      <dgm:t>
        <a:bodyPr/>
        <a:lstStyle/>
        <a:p>
          <a:endParaRPr lang="en-US"/>
        </a:p>
      </dgm:t>
    </dgm:pt>
    <dgm:pt modelId="{5664B9C8-E6F8-4AB1-93EE-537E67AFB70E}" type="sibTrans" cxnId="{31D83443-8EFA-499F-8623-FA6EC5B8F7D3}">
      <dgm:prSet/>
      <dgm:spPr/>
      <dgm:t>
        <a:bodyPr/>
        <a:lstStyle/>
        <a:p>
          <a:endParaRPr lang="en-US"/>
        </a:p>
      </dgm:t>
    </dgm:pt>
    <dgm:pt modelId="{A9E5E84C-9D24-4DEE-9C55-A80630B23562}">
      <dgm:prSet custT="1"/>
      <dgm:spPr>
        <a:solidFill>
          <a:schemeClr val="accent2"/>
        </a:solidFill>
      </dgm:spPr>
      <dgm:t>
        <a:bodyPr/>
        <a:lstStyle/>
        <a:p>
          <a:r>
            <a:rPr lang="en-US" sz="1100" dirty="0">
              <a:solidFill>
                <a:schemeClr val="tx1"/>
              </a:solidFill>
            </a:rPr>
            <a:t>Gazette – relevant, informative, consistent, professional</a:t>
          </a:r>
        </a:p>
      </dgm:t>
    </dgm:pt>
    <dgm:pt modelId="{2CB7D47F-82AD-4B69-889B-1854B25A8EC3}" type="parTrans" cxnId="{F0F5C5F6-34FA-4C5A-9DA2-A71BBB67B40F}">
      <dgm:prSet/>
      <dgm:spPr/>
      <dgm:t>
        <a:bodyPr/>
        <a:lstStyle/>
        <a:p>
          <a:endParaRPr lang="en-US"/>
        </a:p>
      </dgm:t>
    </dgm:pt>
    <dgm:pt modelId="{318C247F-9BE8-4DCC-BDCC-31218EF2C808}" type="sibTrans" cxnId="{F0F5C5F6-34FA-4C5A-9DA2-A71BBB67B40F}">
      <dgm:prSet/>
      <dgm:spPr/>
      <dgm:t>
        <a:bodyPr/>
        <a:lstStyle/>
        <a:p>
          <a:endParaRPr lang="en-US"/>
        </a:p>
      </dgm:t>
    </dgm:pt>
    <dgm:pt modelId="{8592A21D-A186-48A5-9C41-D92F49C059FD}">
      <dgm:prSet custT="1"/>
      <dgm:spPr>
        <a:solidFill>
          <a:schemeClr val="accent2"/>
        </a:solidFill>
      </dgm:spPr>
      <dgm:t>
        <a:bodyPr/>
        <a:lstStyle/>
        <a:p>
          <a:r>
            <a:rPr lang="en-US" sz="1100" dirty="0">
              <a:solidFill>
                <a:schemeClr val="tx1"/>
              </a:solidFill>
            </a:rPr>
            <a:t>Website – educational tools</a:t>
          </a:r>
        </a:p>
      </dgm:t>
    </dgm:pt>
    <dgm:pt modelId="{5AB42826-5EA3-422C-A1B5-7C234911AD87}" type="parTrans" cxnId="{5243F815-8C04-408B-B6FE-7B0E361C7B06}">
      <dgm:prSet/>
      <dgm:spPr/>
      <dgm:t>
        <a:bodyPr/>
        <a:lstStyle/>
        <a:p>
          <a:endParaRPr lang="en-US"/>
        </a:p>
      </dgm:t>
    </dgm:pt>
    <dgm:pt modelId="{B23BAA14-A08C-41DA-9A56-7B5492EE362D}" type="sibTrans" cxnId="{5243F815-8C04-408B-B6FE-7B0E361C7B06}">
      <dgm:prSet/>
      <dgm:spPr/>
      <dgm:t>
        <a:bodyPr/>
        <a:lstStyle/>
        <a:p>
          <a:endParaRPr lang="en-US"/>
        </a:p>
      </dgm:t>
    </dgm:pt>
    <dgm:pt modelId="{D582ED3A-0D3D-40B4-AA0C-3CB15B7A817D}">
      <dgm:prSet custT="1"/>
      <dgm:spPr>
        <a:solidFill>
          <a:schemeClr val="accent2"/>
        </a:solidFill>
      </dgm:spPr>
      <dgm:t>
        <a:bodyPr/>
        <a:lstStyle/>
        <a:p>
          <a:r>
            <a:rPr lang="en-US" sz="1100" dirty="0">
              <a:solidFill>
                <a:schemeClr val="tx1"/>
              </a:solidFill>
            </a:rPr>
            <a:t>Informative</a:t>
          </a:r>
        </a:p>
      </dgm:t>
    </dgm:pt>
    <dgm:pt modelId="{E001318A-B72F-4D59-B1D9-C5C15B575AB6}" type="parTrans" cxnId="{1E04BEC1-1613-4994-98A5-F35330D42CB4}">
      <dgm:prSet/>
      <dgm:spPr/>
      <dgm:t>
        <a:bodyPr/>
        <a:lstStyle/>
        <a:p>
          <a:endParaRPr lang="en-US"/>
        </a:p>
      </dgm:t>
    </dgm:pt>
    <dgm:pt modelId="{5E8418EE-BB2A-47A6-97C4-9849E5D95BFC}" type="sibTrans" cxnId="{1E04BEC1-1613-4994-98A5-F35330D42CB4}">
      <dgm:prSet/>
      <dgm:spPr/>
      <dgm:t>
        <a:bodyPr/>
        <a:lstStyle/>
        <a:p>
          <a:endParaRPr lang="en-US"/>
        </a:p>
      </dgm:t>
    </dgm:pt>
    <dgm:pt modelId="{60661F4B-EF0E-471C-9343-2485B2440072}">
      <dgm:prSet custT="1"/>
      <dgm:spPr>
        <a:solidFill>
          <a:schemeClr val="accent2"/>
        </a:solidFill>
      </dgm:spPr>
      <dgm:t>
        <a:bodyPr/>
        <a:lstStyle/>
        <a:p>
          <a:r>
            <a:rPr lang="en-US" sz="1100" dirty="0">
              <a:solidFill>
                <a:schemeClr val="tx1"/>
              </a:solidFill>
            </a:rPr>
            <a:t>Linkage – current events, providers</a:t>
          </a:r>
        </a:p>
      </dgm:t>
    </dgm:pt>
    <dgm:pt modelId="{7D076FB7-69AB-488D-8019-77CC9730D446}" type="parTrans" cxnId="{879261C8-8209-437A-8C29-392FE1928ABD}">
      <dgm:prSet/>
      <dgm:spPr/>
      <dgm:t>
        <a:bodyPr/>
        <a:lstStyle/>
        <a:p>
          <a:endParaRPr lang="en-US"/>
        </a:p>
      </dgm:t>
    </dgm:pt>
    <dgm:pt modelId="{832928DB-3517-4ED7-B86A-534C2DC146ED}" type="sibTrans" cxnId="{879261C8-8209-437A-8C29-392FE1928ABD}">
      <dgm:prSet/>
      <dgm:spPr/>
      <dgm:t>
        <a:bodyPr/>
        <a:lstStyle/>
        <a:p>
          <a:endParaRPr lang="en-US"/>
        </a:p>
      </dgm:t>
    </dgm:pt>
    <dgm:pt modelId="{8830871D-6B78-4311-9787-0BCE4D04733E}">
      <dgm:prSet custT="1"/>
      <dgm:spPr>
        <a:solidFill>
          <a:schemeClr val="accent2"/>
        </a:solidFill>
      </dgm:spPr>
      <dgm:t>
        <a:bodyPr/>
        <a:lstStyle/>
        <a:p>
          <a:r>
            <a:rPr lang="en-US" sz="1100" dirty="0">
              <a:solidFill>
                <a:schemeClr val="tx1"/>
              </a:solidFill>
            </a:rPr>
            <a:t>LEAP</a:t>
          </a:r>
        </a:p>
      </dgm:t>
    </dgm:pt>
    <dgm:pt modelId="{9DE79DC9-B1E1-41FD-8E9E-16B282607718}" type="parTrans" cxnId="{1FB6B92C-7A65-4909-A9D6-D6F5BA2B1FE3}">
      <dgm:prSet/>
      <dgm:spPr/>
      <dgm:t>
        <a:bodyPr/>
        <a:lstStyle/>
        <a:p>
          <a:endParaRPr lang="en-US"/>
        </a:p>
      </dgm:t>
    </dgm:pt>
    <dgm:pt modelId="{77233D8A-36F5-47DB-862A-C29DB1249E70}" type="sibTrans" cxnId="{1FB6B92C-7A65-4909-A9D6-D6F5BA2B1FE3}">
      <dgm:prSet/>
      <dgm:spPr/>
      <dgm:t>
        <a:bodyPr/>
        <a:lstStyle/>
        <a:p>
          <a:endParaRPr lang="en-US"/>
        </a:p>
      </dgm:t>
    </dgm:pt>
    <dgm:pt modelId="{D9F84851-7C41-42C9-A5C2-E558A7F02C3F}">
      <dgm:prSet custT="1"/>
      <dgm:spPr>
        <a:solidFill>
          <a:schemeClr val="accent2"/>
        </a:solidFill>
      </dgm:spPr>
      <dgm:t>
        <a:bodyPr/>
        <a:lstStyle/>
        <a:p>
          <a:r>
            <a:rPr lang="en-US" sz="1100" dirty="0">
              <a:solidFill>
                <a:schemeClr val="tx1"/>
              </a:solidFill>
            </a:rPr>
            <a:t>Quillo</a:t>
          </a:r>
        </a:p>
      </dgm:t>
    </dgm:pt>
    <dgm:pt modelId="{C33F4F1D-DA8F-4A80-9400-DA2EF80E8768}" type="parTrans" cxnId="{75B3A506-06F2-482D-A779-8E4ED733FA47}">
      <dgm:prSet/>
      <dgm:spPr/>
      <dgm:t>
        <a:bodyPr/>
        <a:lstStyle/>
        <a:p>
          <a:endParaRPr lang="en-US"/>
        </a:p>
      </dgm:t>
    </dgm:pt>
    <dgm:pt modelId="{583BB26E-ADDD-4090-B579-8F5E6DDC08F3}" type="sibTrans" cxnId="{75B3A506-06F2-482D-A779-8E4ED733FA47}">
      <dgm:prSet/>
      <dgm:spPr/>
      <dgm:t>
        <a:bodyPr/>
        <a:lstStyle/>
        <a:p>
          <a:endParaRPr lang="en-US"/>
        </a:p>
      </dgm:t>
    </dgm:pt>
    <dgm:pt modelId="{41C4F8AB-506D-442D-A440-8F2659B51D73}">
      <dgm:prSet custT="1"/>
      <dgm:spPr>
        <a:solidFill>
          <a:schemeClr val="accent2"/>
        </a:solidFill>
      </dgm:spPr>
      <dgm:t>
        <a:bodyPr/>
        <a:lstStyle/>
        <a:p>
          <a:r>
            <a:rPr lang="en-US" sz="1100" dirty="0">
              <a:solidFill>
                <a:schemeClr val="tx1"/>
              </a:solidFill>
            </a:rPr>
            <a:t>LCC</a:t>
          </a:r>
        </a:p>
      </dgm:t>
    </dgm:pt>
    <dgm:pt modelId="{861D3CE7-7FD4-4E65-9A99-00A8EDDDF990}" type="parTrans" cxnId="{52ABACF2-67E8-4C65-86F5-520F20501DE4}">
      <dgm:prSet/>
      <dgm:spPr/>
      <dgm:t>
        <a:bodyPr/>
        <a:lstStyle/>
        <a:p>
          <a:endParaRPr lang="en-US"/>
        </a:p>
      </dgm:t>
    </dgm:pt>
    <dgm:pt modelId="{6FE4308E-0DA5-4F0E-A852-C21D28E00423}" type="sibTrans" cxnId="{52ABACF2-67E8-4C65-86F5-520F20501DE4}">
      <dgm:prSet/>
      <dgm:spPr/>
      <dgm:t>
        <a:bodyPr/>
        <a:lstStyle/>
        <a:p>
          <a:endParaRPr lang="en-US"/>
        </a:p>
      </dgm:t>
    </dgm:pt>
    <dgm:pt modelId="{B09C1D5E-DA1F-4183-B533-673E5DF9C7AE}">
      <dgm:prSet phldrT="[Text]" custT="1"/>
      <dgm:spPr>
        <a:solidFill>
          <a:srgbClr val="FFC000"/>
        </a:solidFill>
      </dgm:spPr>
      <dgm:t>
        <a:bodyPr/>
        <a:lstStyle/>
        <a:p>
          <a:r>
            <a:rPr lang="en-US" sz="1200" b="1" dirty="0">
              <a:solidFill>
                <a:schemeClr val="tx1"/>
              </a:solidFill>
            </a:rPr>
            <a:t>Can be “one and done” or repeated contact</a:t>
          </a:r>
        </a:p>
      </dgm:t>
    </dgm:pt>
    <dgm:pt modelId="{A6007D86-488A-43D6-BEC0-3E926B9B692B}" type="parTrans" cxnId="{51A50D5B-386F-4113-89B4-87E080888903}">
      <dgm:prSet/>
      <dgm:spPr/>
    </dgm:pt>
    <dgm:pt modelId="{718237D9-B694-43DB-81B6-11BB6889ACC5}" type="sibTrans" cxnId="{51A50D5B-386F-4113-89B4-87E080888903}">
      <dgm:prSet/>
      <dgm:spPr/>
    </dgm:pt>
    <dgm:pt modelId="{F26EAC46-D3BF-436A-9B16-32523F027FF7}">
      <dgm:prSet custT="1"/>
      <dgm:spPr>
        <a:solidFill>
          <a:srgbClr val="7030A0"/>
        </a:solidFill>
      </dgm:spPr>
      <dgm:t>
        <a:bodyPr/>
        <a:lstStyle/>
        <a:p>
          <a:r>
            <a:rPr lang="en-US" sz="1200" dirty="0">
              <a:solidFill>
                <a:schemeClr val="bg1"/>
              </a:solidFill>
            </a:rPr>
            <a:t>Listen to concerns, frustrations, and fears</a:t>
          </a:r>
        </a:p>
      </dgm:t>
    </dgm:pt>
    <dgm:pt modelId="{F27CFF40-5FCC-459D-98D2-C005E5D6751B}" type="parTrans" cxnId="{D3BFDDA0-0E52-4F51-9BE5-5F596E028BF0}">
      <dgm:prSet/>
      <dgm:spPr/>
    </dgm:pt>
    <dgm:pt modelId="{A920CE8F-C575-4783-916E-2BDD6C18717F}" type="sibTrans" cxnId="{D3BFDDA0-0E52-4F51-9BE5-5F596E028BF0}">
      <dgm:prSet/>
      <dgm:spPr/>
    </dgm:pt>
    <dgm:pt modelId="{3F8F6578-6019-430D-9BCC-86E76445E799}" type="pres">
      <dgm:prSet presAssocID="{3B6345E1-F5B3-4977-AC4E-BD1EC2561AA0}" presName="linearFlow" presStyleCnt="0">
        <dgm:presLayoutVars>
          <dgm:dir/>
          <dgm:animLvl val="lvl"/>
          <dgm:resizeHandles/>
        </dgm:presLayoutVars>
      </dgm:prSet>
      <dgm:spPr/>
    </dgm:pt>
    <dgm:pt modelId="{F6E22ABB-2BFE-4C44-9A96-DBAD10228CAC}" type="pres">
      <dgm:prSet presAssocID="{CE9E74A5-E3BE-4E2C-9A44-6F4F966496E6}" presName="compositeNode" presStyleCnt="0">
        <dgm:presLayoutVars>
          <dgm:bulletEnabled val="1"/>
        </dgm:presLayoutVars>
      </dgm:prSet>
      <dgm:spPr/>
    </dgm:pt>
    <dgm:pt modelId="{2200B1D5-3580-4543-B1B5-F336A6D0F333}" type="pres">
      <dgm:prSet presAssocID="{CE9E74A5-E3BE-4E2C-9A44-6F4F966496E6}" presName="image" presStyleLbl="fgImgPlace1" presStyleIdx="0" presStyleCnt="5" custScaleX="91106" custLinFactNeighborX="-34568" custLinFactNeighborY="-2605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roup of women with solid fill"/>
        </a:ext>
      </dgm:extLst>
    </dgm:pt>
    <dgm:pt modelId="{AEAFA89B-E754-4CF4-A86E-87D7803CA13C}" type="pres">
      <dgm:prSet presAssocID="{CE9E74A5-E3BE-4E2C-9A44-6F4F966496E6}" presName="childNode" presStyleLbl="node1" presStyleIdx="0" presStyleCnt="5" custScaleY="128205" custLinFactNeighborX="648" custLinFactNeighborY="842">
        <dgm:presLayoutVars>
          <dgm:bulletEnabled val="1"/>
        </dgm:presLayoutVars>
      </dgm:prSet>
      <dgm:spPr/>
    </dgm:pt>
    <dgm:pt modelId="{442601C9-D26F-4843-9206-14B19A9905C6}" type="pres">
      <dgm:prSet presAssocID="{CE9E74A5-E3BE-4E2C-9A44-6F4F966496E6}" presName="parentNode" presStyleLbl="revTx" presStyleIdx="0" presStyleCnt="5">
        <dgm:presLayoutVars>
          <dgm:chMax val="0"/>
          <dgm:bulletEnabled val="1"/>
        </dgm:presLayoutVars>
      </dgm:prSet>
      <dgm:spPr/>
    </dgm:pt>
    <dgm:pt modelId="{D852DB27-3593-4FC7-8578-A50C2F6FBC86}" type="pres">
      <dgm:prSet presAssocID="{3C7209B9-1727-4E3A-946E-88E8F6EA7A4A}" presName="sibTrans" presStyleCnt="0"/>
      <dgm:spPr/>
    </dgm:pt>
    <dgm:pt modelId="{F481D127-F1A8-4526-970A-E024F51344EF}" type="pres">
      <dgm:prSet presAssocID="{BF572ADD-EF2E-439F-82EC-456663706556}" presName="compositeNode" presStyleCnt="0">
        <dgm:presLayoutVars>
          <dgm:bulletEnabled val="1"/>
        </dgm:presLayoutVars>
      </dgm:prSet>
      <dgm:spPr/>
    </dgm:pt>
    <dgm:pt modelId="{3037BF94-1F0F-4A23-ABD8-942FBF40E797}" type="pres">
      <dgm:prSet presAssocID="{BF572ADD-EF2E-439F-82EC-456663706556}" presName="image" presStyleLbl="fgImgPlace1" presStyleIdx="1" presStyleCnt="5" custLinFactNeighborX="-33357" custLinFactNeighborY="-778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erson in wheelchair with solid fill"/>
        </a:ext>
      </dgm:extLst>
    </dgm:pt>
    <dgm:pt modelId="{AA3AFAB2-2CC4-4D67-B3AF-4D0E59C7DD16}" type="pres">
      <dgm:prSet presAssocID="{BF572ADD-EF2E-439F-82EC-456663706556}" presName="childNode" presStyleLbl="node1" presStyleIdx="1" presStyleCnt="5" custScaleY="128205" custLinFactNeighborX="-491">
        <dgm:presLayoutVars>
          <dgm:bulletEnabled val="1"/>
        </dgm:presLayoutVars>
      </dgm:prSet>
      <dgm:spPr/>
    </dgm:pt>
    <dgm:pt modelId="{2B061E23-9666-40E6-BFED-7D22A3C6CF84}" type="pres">
      <dgm:prSet presAssocID="{BF572ADD-EF2E-439F-82EC-456663706556}" presName="parentNode" presStyleLbl="revTx" presStyleIdx="1" presStyleCnt="5">
        <dgm:presLayoutVars>
          <dgm:chMax val="0"/>
          <dgm:bulletEnabled val="1"/>
        </dgm:presLayoutVars>
      </dgm:prSet>
      <dgm:spPr/>
    </dgm:pt>
    <dgm:pt modelId="{76959797-16BA-4623-9D2B-B4BAE30DB3CF}" type="pres">
      <dgm:prSet presAssocID="{77ABE2B6-70E9-4254-8C6E-B37A45B02D37}" presName="sibTrans" presStyleCnt="0"/>
      <dgm:spPr/>
    </dgm:pt>
    <dgm:pt modelId="{62C09B89-D26C-440F-80C1-DF92A5EE009A}" type="pres">
      <dgm:prSet presAssocID="{8D8393F0-B38B-4996-8DEA-41712E4BE37E}" presName="compositeNode" presStyleCnt="0">
        <dgm:presLayoutVars>
          <dgm:bulletEnabled val="1"/>
        </dgm:presLayoutVars>
      </dgm:prSet>
      <dgm:spPr/>
    </dgm:pt>
    <dgm:pt modelId="{44CB1880-BCD8-414C-8738-148CC6A6AB58}" type="pres">
      <dgm:prSet presAssocID="{8D8393F0-B38B-4996-8DEA-41712E4BE37E}" presName="image" presStyleLbl="fgImgPlace1" presStyleIdx="2" presStyleCnt="5" custLinFactNeighborX="-38986" custLinFactNeighborY="-4448"/>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Group success with solid fill"/>
        </a:ext>
      </dgm:extLst>
    </dgm:pt>
    <dgm:pt modelId="{1B0990E8-CE16-42C4-BBFB-6F6703F666BA}" type="pres">
      <dgm:prSet presAssocID="{8D8393F0-B38B-4996-8DEA-41712E4BE37E}" presName="childNode" presStyleLbl="node1" presStyleIdx="2" presStyleCnt="5" custScaleY="128205">
        <dgm:presLayoutVars>
          <dgm:bulletEnabled val="1"/>
        </dgm:presLayoutVars>
      </dgm:prSet>
      <dgm:spPr/>
    </dgm:pt>
    <dgm:pt modelId="{99DD4DD1-BADA-4D02-A7D7-8FE96A01619D}" type="pres">
      <dgm:prSet presAssocID="{8D8393F0-B38B-4996-8DEA-41712E4BE37E}" presName="parentNode" presStyleLbl="revTx" presStyleIdx="2" presStyleCnt="5">
        <dgm:presLayoutVars>
          <dgm:chMax val="0"/>
          <dgm:bulletEnabled val="1"/>
        </dgm:presLayoutVars>
      </dgm:prSet>
      <dgm:spPr/>
    </dgm:pt>
    <dgm:pt modelId="{37905232-0BEF-4129-B44B-391181951421}" type="pres">
      <dgm:prSet presAssocID="{F725B47A-411B-404A-943C-174FD76DA3E2}" presName="sibTrans" presStyleCnt="0"/>
      <dgm:spPr/>
    </dgm:pt>
    <dgm:pt modelId="{1C4D2DE3-6639-4C62-ACB8-B031C34DF0FB}" type="pres">
      <dgm:prSet presAssocID="{F60C2684-AF0D-457C-9B6A-5FDC85A48D6F}" presName="compositeNode" presStyleCnt="0">
        <dgm:presLayoutVars>
          <dgm:bulletEnabled val="1"/>
        </dgm:presLayoutVars>
      </dgm:prSet>
      <dgm:spPr/>
    </dgm:pt>
    <dgm:pt modelId="{945DED2C-7B5C-4CFF-AE92-6E52892B9784}" type="pres">
      <dgm:prSet presAssocID="{F60C2684-AF0D-457C-9B6A-5FDC85A48D6F}" presName="image" presStyleLbl="fgImgPlace1" presStyleIdx="3" presStyleCnt="5" custLinFactNeighborX="-43868" custLinFactNeighborY="5559"/>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ycle with people with solid fill"/>
        </a:ext>
      </dgm:extLst>
    </dgm:pt>
    <dgm:pt modelId="{D32B6E74-3A59-404D-BDFB-F579A7F6B33A}" type="pres">
      <dgm:prSet presAssocID="{F60C2684-AF0D-457C-9B6A-5FDC85A48D6F}" presName="childNode" presStyleLbl="node1" presStyleIdx="3" presStyleCnt="5" custScaleY="128205">
        <dgm:presLayoutVars>
          <dgm:bulletEnabled val="1"/>
        </dgm:presLayoutVars>
      </dgm:prSet>
      <dgm:spPr/>
    </dgm:pt>
    <dgm:pt modelId="{11F0CD14-2D57-493B-AFE1-D44B3D0BC54F}" type="pres">
      <dgm:prSet presAssocID="{F60C2684-AF0D-457C-9B6A-5FDC85A48D6F}" presName="parentNode" presStyleLbl="revTx" presStyleIdx="3" presStyleCnt="5">
        <dgm:presLayoutVars>
          <dgm:chMax val="0"/>
          <dgm:bulletEnabled val="1"/>
        </dgm:presLayoutVars>
      </dgm:prSet>
      <dgm:spPr/>
    </dgm:pt>
    <dgm:pt modelId="{7FAD615F-88BD-4B91-B7FB-9AFABDF0FD95}" type="pres">
      <dgm:prSet presAssocID="{EB12C68B-74E0-4817-A17B-120414A08805}" presName="sibTrans" presStyleCnt="0"/>
      <dgm:spPr/>
    </dgm:pt>
    <dgm:pt modelId="{25BB7746-B813-47A2-880E-8853C69C789B}" type="pres">
      <dgm:prSet presAssocID="{66C40F31-3003-4A80-B756-8DAD37EEBB6D}" presName="compositeNode" presStyleCnt="0">
        <dgm:presLayoutVars>
          <dgm:bulletEnabled val="1"/>
        </dgm:presLayoutVars>
      </dgm:prSet>
      <dgm:spPr/>
    </dgm:pt>
    <dgm:pt modelId="{61DFED98-16DC-40FF-B58D-2D5DE7D9D60B}" type="pres">
      <dgm:prSet presAssocID="{66C40F31-3003-4A80-B756-8DAD37EEBB6D}" presName="image" presStyleLbl="fgImgPlace1" presStyleIdx="4" presStyleCnt="5" custLinFactNeighborX="-35580" custLinFactNeighborY="-333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lassroom with solid fill"/>
        </a:ext>
      </dgm:extLst>
    </dgm:pt>
    <dgm:pt modelId="{4E472D43-57C9-4F8F-8D85-C9CE93494606}" type="pres">
      <dgm:prSet presAssocID="{66C40F31-3003-4A80-B756-8DAD37EEBB6D}" presName="childNode" presStyleLbl="node1" presStyleIdx="4" presStyleCnt="5" custScaleY="128205" custLinFactNeighborX="4336" custLinFactNeighborY="-709">
        <dgm:presLayoutVars>
          <dgm:bulletEnabled val="1"/>
        </dgm:presLayoutVars>
      </dgm:prSet>
      <dgm:spPr/>
    </dgm:pt>
    <dgm:pt modelId="{6D3409C8-20D7-4E74-BAF0-BE5D1B1E71CD}" type="pres">
      <dgm:prSet presAssocID="{66C40F31-3003-4A80-B756-8DAD37EEBB6D}" presName="parentNode" presStyleLbl="revTx" presStyleIdx="4" presStyleCnt="5">
        <dgm:presLayoutVars>
          <dgm:chMax val="0"/>
          <dgm:bulletEnabled val="1"/>
        </dgm:presLayoutVars>
      </dgm:prSet>
      <dgm:spPr/>
    </dgm:pt>
  </dgm:ptLst>
  <dgm:cxnLst>
    <dgm:cxn modelId="{75B3A506-06F2-482D-A779-8E4ED733FA47}" srcId="{66C40F31-3003-4A80-B756-8DAD37EEBB6D}" destId="{D9F84851-7C41-42C9-A5C2-E558A7F02C3F}" srcOrd="8" destOrd="0" parTransId="{C33F4F1D-DA8F-4A80-9400-DA2EF80E8768}" sibTransId="{583BB26E-ADDD-4090-B579-8F5E6DDC08F3}"/>
    <dgm:cxn modelId="{29302A07-56FB-4DDD-835B-9BD956BD61A6}" srcId="{CE9E74A5-E3BE-4E2C-9A44-6F4F966496E6}" destId="{28A774D2-A853-4C8A-8CA2-804DCDBEF046}" srcOrd="0" destOrd="0" parTransId="{E00F83E1-14A8-4841-8202-D936A11D5FAE}" sibTransId="{9EB9113E-6A87-4458-966E-8F0C07FCF0BD}"/>
    <dgm:cxn modelId="{50C42B0C-DC90-482A-8A07-DB6F7F2BA428}" type="presOf" srcId="{EA26CDD2-44C1-4B50-B37B-2C290AA73E72}" destId="{4E472D43-57C9-4F8F-8D85-C9CE93494606}" srcOrd="0" destOrd="0" presId="urn:microsoft.com/office/officeart/2005/8/layout/hList2"/>
    <dgm:cxn modelId="{5441E50F-5715-4BBF-A7A9-851B4856548A}" srcId="{F60C2684-AF0D-457C-9B6A-5FDC85A48D6F}" destId="{587CDB8A-5DCF-4A24-A9BB-F33497381BFF}" srcOrd="2" destOrd="0" parTransId="{CFD2F8EE-47D7-40C1-9099-5FC71C988C1F}" sibTransId="{5224F6C1-C29E-403B-AE41-BB22A671E490}"/>
    <dgm:cxn modelId="{F8D9FE0F-2EBB-4E37-B6C1-A4F2EBB845EC}" type="presOf" srcId="{8592A21D-A186-48A5-9C41-D92F49C059FD}" destId="{4E472D43-57C9-4F8F-8D85-C9CE93494606}" srcOrd="0" destOrd="4" presId="urn:microsoft.com/office/officeart/2005/8/layout/hList2"/>
    <dgm:cxn modelId="{1F9C9912-D9DB-4942-A272-F55C908247F8}" type="presOf" srcId="{B09C1D5E-DA1F-4183-B533-673E5DF9C7AE}" destId="{AEAFA89B-E754-4CF4-A86E-87D7803CA13C}" srcOrd="0" destOrd="5" presId="urn:microsoft.com/office/officeart/2005/8/layout/hList2"/>
    <dgm:cxn modelId="{5243F815-8C04-408B-B6FE-7B0E361C7B06}" srcId="{66C40F31-3003-4A80-B756-8DAD37EEBB6D}" destId="{8592A21D-A186-48A5-9C41-D92F49C059FD}" srcOrd="4" destOrd="0" parTransId="{5AB42826-5EA3-422C-A1B5-7C234911AD87}" sibTransId="{B23BAA14-A08C-41DA-9A56-7B5492EE362D}"/>
    <dgm:cxn modelId="{04AEA919-BD7B-403D-B1CA-B47D5FB18CF6}" srcId="{8D8393F0-B38B-4996-8DEA-41712E4BE37E}" destId="{8AC25AD3-843F-4272-80BC-CF73074B2186}" srcOrd="3" destOrd="0" parTransId="{0799405A-8BE1-44F1-B00C-1DC68B1844A5}" sibTransId="{B494EE8E-DC51-4040-94B2-2834D442AB73}"/>
    <dgm:cxn modelId="{2BF57A1C-802E-4FF6-A5DE-CFC95D641697}" srcId="{8D8393F0-B38B-4996-8DEA-41712E4BE37E}" destId="{50338C14-376A-4D7D-AAD4-E710C5C7FA8D}" srcOrd="2" destOrd="0" parTransId="{A83584A1-8F46-46C4-8349-ED3C911E3BE0}" sibTransId="{BD07FFFD-22AA-4141-AACD-F295AFCBDCDB}"/>
    <dgm:cxn modelId="{880AAD1C-F7AC-4AA7-860A-F75F7FD5C50B}" srcId="{3B6345E1-F5B3-4977-AC4E-BD1EC2561AA0}" destId="{66C40F31-3003-4A80-B756-8DAD37EEBB6D}" srcOrd="4" destOrd="0" parTransId="{2A01EE61-1A9F-4D8D-892B-278CF90CAD98}" sibTransId="{689A01FE-9F80-4980-A162-3694DE7CACEA}"/>
    <dgm:cxn modelId="{981AB11C-FD77-42DF-B67F-537A538AE43E}" type="presOf" srcId="{90289912-FB3F-466B-921E-6E3A2FB5F36A}" destId="{AA3AFAB2-2CC4-4D67-B3AF-4D0E59C7DD16}" srcOrd="0" destOrd="3" presId="urn:microsoft.com/office/officeart/2005/8/layout/hList2"/>
    <dgm:cxn modelId="{8E346122-A6B3-4817-8C79-CE2C6B6FCEC5}" type="presOf" srcId="{F60C2684-AF0D-457C-9B6A-5FDC85A48D6F}" destId="{11F0CD14-2D57-493B-AFE1-D44B3D0BC54F}" srcOrd="0" destOrd="0" presId="urn:microsoft.com/office/officeart/2005/8/layout/hList2"/>
    <dgm:cxn modelId="{19580723-A12F-4E41-A255-D01BE3F0657B}" type="presOf" srcId="{50338C14-376A-4D7D-AAD4-E710C5C7FA8D}" destId="{1B0990E8-CE16-42C4-BBFB-6F6703F666BA}" srcOrd="0" destOrd="2" presId="urn:microsoft.com/office/officeart/2005/8/layout/hList2"/>
    <dgm:cxn modelId="{8CA52026-79AA-407B-9B32-33BD6391EB5D}" srcId="{CE9E74A5-E3BE-4E2C-9A44-6F4F966496E6}" destId="{467F36CD-592F-4D5C-BBE9-2AA01C0DC058}" srcOrd="1" destOrd="0" parTransId="{7EC0C6AB-41A7-4576-A064-1066D8FF20B1}" sibTransId="{59FE77BA-B4EF-4841-829E-A297BD00BDB6}"/>
    <dgm:cxn modelId="{E40AC62A-C154-426A-8EE4-DCE3D570D225}" srcId="{8D8393F0-B38B-4996-8DEA-41712E4BE37E}" destId="{1A9F977A-BE47-4223-B061-27187EC0A61A}" srcOrd="0" destOrd="0" parTransId="{C4CFAE4D-0094-4314-AAA6-44208111748E}" sibTransId="{6AC9B91F-930F-4DD7-9162-5D6E7FB576F9}"/>
    <dgm:cxn modelId="{8A48862B-2B80-4CE2-96FE-696D1BC567C6}" type="presOf" srcId="{BF572ADD-EF2E-439F-82EC-456663706556}" destId="{2B061E23-9666-40E6-BFED-7D22A3C6CF84}" srcOrd="0" destOrd="0" presId="urn:microsoft.com/office/officeart/2005/8/layout/hList2"/>
    <dgm:cxn modelId="{1FB6B92C-7A65-4909-A9D6-D6F5BA2B1FE3}" srcId="{66C40F31-3003-4A80-B756-8DAD37EEBB6D}" destId="{8830871D-6B78-4311-9787-0BCE4D04733E}" srcOrd="7" destOrd="0" parTransId="{9DE79DC9-B1E1-41FD-8E9E-16B282607718}" sibTransId="{77233D8A-36F5-47DB-862A-C29DB1249E70}"/>
    <dgm:cxn modelId="{18C7992D-FC75-4623-AA20-B0ABF006162D}" type="presOf" srcId="{F26EAC46-D3BF-436A-9B16-32523F027FF7}" destId="{D32B6E74-3A59-404D-BDFB-F579A7F6B33A}" srcOrd="0" destOrd="1" presId="urn:microsoft.com/office/officeart/2005/8/layout/hList2"/>
    <dgm:cxn modelId="{F4BA0938-A083-4323-99D6-12F563D80ECA}" type="presOf" srcId="{28A774D2-A853-4C8A-8CA2-804DCDBEF046}" destId="{AEAFA89B-E754-4CF4-A86E-87D7803CA13C}" srcOrd="0" destOrd="0" presId="urn:microsoft.com/office/officeart/2005/8/layout/hList2"/>
    <dgm:cxn modelId="{F0F18E39-E73A-49AF-B1FD-3E5B58F05EAF}" type="presOf" srcId="{8D8393F0-B38B-4996-8DEA-41712E4BE37E}" destId="{99DD4DD1-BADA-4D02-A7D7-8FE96A01619D}" srcOrd="0" destOrd="0" presId="urn:microsoft.com/office/officeart/2005/8/layout/hList2"/>
    <dgm:cxn modelId="{0120A53B-ACA6-4E53-81FA-63C551417E55}" type="presOf" srcId="{467F36CD-592F-4D5C-BBE9-2AA01C0DC058}" destId="{AEAFA89B-E754-4CF4-A86E-87D7803CA13C}" srcOrd="0" destOrd="1" presId="urn:microsoft.com/office/officeart/2005/8/layout/hList2"/>
    <dgm:cxn modelId="{491BC33D-68CF-4B00-A379-D631FB913748}" type="presOf" srcId="{A12B98BF-3F42-46D7-A4DC-74CBEBE8ED4C}" destId="{AEAFA89B-E754-4CF4-A86E-87D7803CA13C}" srcOrd="0" destOrd="2" presId="urn:microsoft.com/office/officeart/2005/8/layout/hList2"/>
    <dgm:cxn modelId="{51A50D5B-386F-4113-89B4-87E080888903}" srcId="{CE9E74A5-E3BE-4E2C-9A44-6F4F966496E6}" destId="{B09C1D5E-DA1F-4183-B533-673E5DF9C7AE}" srcOrd="5" destOrd="0" parTransId="{A6007D86-488A-43D6-BEC0-3E926B9B692B}" sibTransId="{718237D9-B694-43DB-81B6-11BB6889ACC5}"/>
    <dgm:cxn modelId="{D8AC9760-DEBA-45B8-B7E5-5B2834A7EE67}" type="presOf" srcId="{A9E5E84C-9D24-4DEE-9C55-A80630B23562}" destId="{4E472D43-57C9-4F8F-8D85-C9CE93494606}" srcOrd="0" destOrd="3" presId="urn:microsoft.com/office/officeart/2005/8/layout/hList2"/>
    <dgm:cxn modelId="{31D83443-8EFA-499F-8623-FA6EC5B8F7D3}" srcId="{66C40F31-3003-4A80-B756-8DAD37EEBB6D}" destId="{EA019378-C5B7-490D-BAAE-91DF4EAA376B}" srcOrd="2" destOrd="0" parTransId="{6B41EB49-ABAF-4B84-AE5B-E86460354645}" sibTransId="{5664B9C8-E6F8-4AB1-93EE-537E67AFB70E}"/>
    <dgm:cxn modelId="{C1F6A863-2537-4B3B-828B-2F23B24AFBD4}" type="presOf" srcId="{8830871D-6B78-4311-9787-0BCE4D04733E}" destId="{4E472D43-57C9-4F8F-8D85-C9CE93494606}" srcOrd="0" destOrd="7" presId="urn:microsoft.com/office/officeart/2005/8/layout/hList2"/>
    <dgm:cxn modelId="{01301B44-F2B6-4ECD-9686-1F76B0BCA828}" srcId="{66C40F31-3003-4A80-B756-8DAD37EEBB6D}" destId="{EA26CDD2-44C1-4B50-B37B-2C290AA73E72}" srcOrd="0" destOrd="0" parTransId="{61D1D7CF-7356-4148-9AAE-733150787C7D}" sibTransId="{DD7C7A8E-3A72-40BB-B071-1F7A08EC7D67}"/>
    <dgm:cxn modelId="{FD079566-27D9-4E9C-9D38-891F6912D998}" srcId="{BF572ADD-EF2E-439F-82EC-456663706556}" destId="{90289912-FB3F-466B-921E-6E3A2FB5F36A}" srcOrd="3" destOrd="0" parTransId="{894C3913-1BC6-4C63-BA3C-B900A730239E}" sibTransId="{CAEA7CC3-2A25-47C6-BF13-49967DAB3322}"/>
    <dgm:cxn modelId="{C1514D4B-B453-479E-B79C-A5E6645693F7}" srcId="{CE9E74A5-E3BE-4E2C-9A44-6F4F966496E6}" destId="{94271A35-8159-479F-8558-1C9556ED3167}" srcOrd="4" destOrd="0" parTransId="{D23D2375-A0B9-470E-A2C3-6C78DF5A2D95}" sibTransId="{6B861B47-6721-44E7-9992-1F21226AAC5B}"/>
    <dgm:cxn modelId="{404F036C-F7AE-4429-ACE1-10E9594F7C9D}" srcId="{3B6345E1-F5B3-4977-AC4E-BD1EC2561AA0}" destId="{BF572ADD-EF2E-439F-82EC-456663706556}" srcOrd="1" destOrd="0" parTransId="{C59FC75F-DAD4-43FE-AE64-B2ED641ACF05}" sibTransId="{77ABE2B6-70E9-4254-8C6E-B37A45B02D37}"/>
    <dgm:cxn modelId="{338D404D-E231-4DF6-9506-DD553C0C0E97}" srcId="{3B6345E1-F5B3-4977-AC4E-BD1EC2561AA0}" destId="{8D8393F0-B38B-4996-8DEA-41712E4BE37E}" srcOrd="2" destOrd="0" parTransId="{87FA5AD5-0D35-4926-A458-0FA0F26C1F7C}" sibTransId="{F725B47A-411B-404A-943C-174FD76DA3E2}"/>
    <dgm:cxn modelId="{8C454370-F437-4C20-9DC4-182D2C8B96BE}" type="presOf" srcId="{66C40F31-3003-4A80-B756-8DAD37EEBB6D}" destId="{6D3409C8-20D7-4E74-BAF0-BE5D1B1E71CD}" srcOrd="0" destOrd="0" presId="urn:microsoft.com/office/officeart/2005/8/layout/hList2"/>
    <dgm:cxn modelId="{8EA54553-8C34-49B7-BCC0-50D6DFB13E09}" srcId="{8D8393F0-B38B-4996-8DEA-41712E4BE37E}" destId="{4C1AA10B-0AE8-4E24-941C-1F449FED136A}" srcOrd="4" destOrd="0" parTransId="{9145938C-1D7D-430F-AD60-4128418EA232}" sibTransId="{DD5FC254-E60F-4F34-8471-0AE8CCE9CE13}"/>
    <dgm:cxn modelId="{EF9B217B-45E9-4481-996C-B50FECF01A79}" srcId="{BF572ADD-EF2E-439F-82EC-456663706556}" destId="{E8D5AB28-14F4-4C80-836D-879234C21E24}" srcOrd="1" destOrd="0" parTransId="{6BEC5980-14FC-4C67-9F36-44DE5EC4B37D}" sibTransId="{B322B5E8-D592-4D7E-B130-A68DED0D691C}"/>
    <dgm:cxn modelId="{A7183B7E-A131-4A61-9473-F79DA63033BA}" type="presOf" srcId="{3B6345E1-F5B3-4977-AC4E-BD1EC2561AA0}" destId="{3F8F6578-6019-430D-9BCC-86E76445E799}" srcOrd="0" destOrd="0" presId="urn:microsoft.com/office/officeart/2005/8/layout/hList2"/>
    <dgm:cxn modelId="{7BD77F7E-2DE0-42BF-BDC0-B28CA6A2F69F}" type="presOf" srcId="{66C42F0F-3E94-483E-8F27-7F52095533A6}" destId="{AEAFA89B-E754-4CF4-A86E-87D7803CA13C}" srcOrd="0" destOrd="3" presId="urn:microsoft.com/office/officeart/2005/8/layout/hList2"/>
    <dgm:cxn modelId="{14F3A686-5EB1-4AD6-B4BB-587FBEE2551E}" srcId="{3B6345E1-F5B3-4977-AC4E-BD1EC2561AA0}" destId="{CE9E74A5-E3BE-4E2C-9A44-6F4F966496E6}" srcOrd="0" destOrd="0" parTransId="{A0BDC075-40F8-40BA-ACB6-FDE1F01D1054}" sibTransId="{3C7209B9-1727-4E3A-946E-88E8F6EA7A4A}"/>
    <dgm:cxn modelId="{0CA26A90-9815-4677-BC71-FC001552F4BF}" srcId="{66C40F31-3003-4A80-B756-8DAD37EEBB6D}" destId="{2EE00595-835A-41DF-8122-CE235BCF9C30}" srcOrd="1" destOrd="0" parTransId="{D257C401-FAE1-4F2C-8240-25BE2E819C2D}" sibTransId="{A89F371F-1D94-4F8B-AC41-CCBB2B28A84A}"/>
    <dgm:cxn modelId="{46B97793-D9DE-43DE-90E0-993B1445F5E2}" type="presOf" srcId="{D9F84851-7C41-42C9-A5C2-E558A7F02C3F}" destId="{4E472D43-57C9-4F8F-8D85-C9CE93494606}" srcOrd="0" destOrd="8" presId="urn:microsoft.com/office/officeart/2005/8/layout/hList2"/>
    <dgm:cxn modelId="{66475794-1281-43EA-9C9D-C9E2395F8F27}" type="presOf" srcId="{1A9F977A-BE47-4223-B061-27187EC0A61A}" destId="{1B0990E8-CE16-42C4-BBFB-6F6703F666BA}" srcOrd="0" destOrd="0" presId="urn:microsoft.com/office/officeart/2005/8/layout/hList2"/>
    <dgm:cxn modelId="{CE54D894-CEB2-45AF-BFCB-E86521507697}" srcId="{F60C2684-AF0D-457C-9B6A-5FDC85A48D6F}" destId="{A880D614-4E4B-493D-BAEC-305DAD44E30C}" srcOrd="0" destOrd="0" parTransId="{4D25EED1-AB72-4870-9C7F-5ABA329EA662}" sibTransId="{9ADA8645-CAD1-466E-AA85-84C068ACC1D1}"/>
    <dgm:cxn modelId="{C7544998-FB97-4752-A620-E7381842E0DD}" type="presOf" srcId="{A880D614-4E4B-493D-BAEC-305DAD44E30C}" destId="{D32B6E74-3A59-404D-BDFB-F579A7F6B33A}" srcOrd="0" destOrd="0" presId="urn:microsoft.com/office/officeart/2005/8/layout/hList2"/>
    <dgm:cxn modelId="{59C9F69B-E3A3-4653-8E1B-38718381C3C1}" srcId="{BF572ADD-EF2E-439F-82EC-456663706556}" destId="{A7EB20A7-78F7-432C-9137-BD932605D5FD}" srcOrd="0" destOrd="0" parTransId="{BE785028-70D5-48BE-8A93-D5AB32291318}" sibTransId="{E9D2B8C5-1721-4DAB-A8BC-060419FB647B}"/>
    <dgm:cxn modelId="{223B799C-45DC-4832-9997-BBE4D92E600B}" type="presOf" srcId="{60661F4B-EF0E-471C-9343-2485B2440072}" destId="{4E472D43-57C9-4F8F-8D85-C9CE93494606}" srcOrd="0" destOrd="6" presId="urn:microsoft.com/office/officeart/2005/8/layout/hList2"/>
    <dgm:cxn modelId="{7377869E-8C1A-498E-9001-4BD7E93D766E}" type="presOf" srcId="{41C4F8AB-506D-442D-A440-8F2659B51D73}" destId="{4E472D43-57C9-4F8F-8D85-C9CE93494606}" srcOrd="0" destOrd="9" presId="urn:microsoft.com/office/officeart/2005/8/layout/hList2"/>
    <dgm:cxn modelId="{D3BFDDA0-0E52-4F51-9BE5-5F596E028BF0}" srcId="{F60C2684-AF0D-457C-9B6A-5FDC85A48D6F}" destId="{F26EAC46-D3BF-436A-9B16-32523F027FF7}" srcOrd="1" destOrd="0" parTransId="{F27CFF40-5FCC-459D-98D2-C005E5D6751B}" sibTransId="{A920CE8F-C575-4783-916E-2BDD6C18717F}"/>
    <dgm:cxn modelId="{BE9627B6-D2E7-4B59-8545-E4E46F7C1A43}" type="presOf" srcId="{EA019378-C5B7-490D-BAAE-91DF4EAA376B}" destId="{4E472D43-57C9-4F8F-8D85-C9CE93494606}" srcOrd="0" destOrd="2" presId="urn:microsoft.com/office/officeart/2005/8/layout/hList2"/>
    <dgm:cxn modelId="{DC11C7B6-2466-458B-88E2-FD0CF2FC737B}" type="presOf" srcId="{2EE00595-835A-41DF-8122-CE235BCF9C30}" destId="{4E472D43-57C9-4F8F-8D85-C9CE93494606}" srcOrd="0" destOrd="1" presId="urn:microsoft.com/office/officeart/2005/8/layout/hList2"/>
    <dgm:cxn modelId="{C38521B9-922A-44D8-B07D-74592A796877}" type="presOf" srcId="{8AC25AD3-843F-4272-80BC-CF73074B2186}" destId="{1B0990E8-CE16-42C4-BBFB-6F6703F666BA}" srcOrd="0" destOrd="3" presId="urn:microsoft.com/office/officeart/2005/8/layout/hList2"/>
    <dgm:cxn modelId="{850759BB-D3F2-470B-954F-CF072D16ABBA}" type="presOf" srcId="{2DBAC42E-4092-4180-B00B-E70B2B3EEE61}" destId="{D32B6E74-3A59-404D-BDFB-F579A7F6B33A}" srcOrd="0" destOrd="4" presId="urn:microsoft.com/office/officeart/2005/8/layout/hList2"/>
    <dgm:cxn modelId="{C95288BD-940D-4C4F-82C1-1AFDD34E1813}" type="presOf" srcId="{C6D83350-29D3-4C88-8B13-42B1B0D4AC06}" destId="{D32B6E74-3A59-404D-BDFB-F579A7F6B33A}" srcOrd="0" destOrd="3" presId="urn:microsoft.com/office/officeart/2005/8/layout/hList2"/>
    <dgm:cxn modelId="{1E04BEC1-1613-4994-98A5-F35330D42CB4}" srcId="{66C40F31-3003-4A80-B756-8DAD37EEBB6D}" destId="{D582ED3A-0D3D-40B4-AA0C-3CB15B7A817D}" srcOrd="5" destOrd="0" parTransId="{E001318A-B72F-4D59-B1D9-C5C15B575AB6}" sibTransId="{5E8418EE-BB2A-47A6-97C4-9849E5D95BFC}"/>
    <dgm:cxn modelId="{2D7497C7-F544-4159-8C97-DFF1F66A1CDC}" srcId="{3B6345E1-F5B3-4977-AC4E-BD1EC2561AA0}" destId="{F60C2684-AF0D-457C-9B6A-5FDC85A48D6F}" srcOrd="3" destOrd="0" parTransId="{7F6CCC02-C504-4788-A2CE-8CE05E89F225}" sibTransId="{EB12C68B-74E0-4817-A17B-120414A08805}"/>
    <dgm:cxn modelId="{879261C8-8209-437A-8C29-392FE1928ABD}" srcId="{66C40F31-3003-4A80-B756-8DAD37EEBB6D}" destId="{60661F4B-EF0E-471C-9343-2485B2440072}" srcOrd="6" destOrd="0" parTransId="{7D076FB7-69AB-488D-8019-77CC9730D446}" sibTransId="{832928DB-3517-4ED7-B86A-534C2DC146ED}"/>
    <dgm:cxn modelId="{E3A6EDC8-43ED-4DF8-8713-E18DF4BD17B3}" srcId="{CE9E74A5-E3BE-4E2C-9A44-6F4F966496E6}" destId="{66C42F0F-3E94-483E-8F27-7F52095533A6}" srcOrd="3" destOrd="0" parTransId="{F52C462F-54C4-4840-8090-9F54BD15FE37}" sibTransId="{152995B3-F00D-443B-B2E9-DDE124EC7657}"/>
    <dgm:cxn modelId="{24E718CF-8290-4232-99F0-A255A9AE77DD}" srcId="{CE9E74A5-E3BE-4E2C-9A44-6F4F966496E6}" destId="{A12B98BF-3F42-46D7-A4DC-74CBEBE8ED4C}" srcOrd="2" destOrd="0" parTransId="{A9ACD596-92E8-4B89-B283-EA277706D470}" sibTransId="{1FDF87E1-0A53-4B15-B372-5BFC8A383C19}"/>
    <dgm:cxn modelId="{8C04B3CF-D3D0-480A-8F83-E46B090BC34F}" type="presOf" srcId="{CE9E74A5-E3BE-4E2C-9A44-6F4F966496E6}" destId="{442601C9-D26F-4843-9206-14B19A9905C6}" srcOrd="0" destOrd="0" presId="urn:microsoft.com/office/officeart/2005/8/layout/hList2"/>
    <dgm:cxn modelId="{424598D2-B844-4B38-9D55-338486A0514F}" type="presOf" srcId="{4C1AA10B-0AE8-4E24-941C-1F449FED136A}" destId="{1B0990E8-CE16-42C4-BBFB-6F6703F666BA}" srcOrd="0" destOrd="4" presId="urn:microsoft.com/office/officeart/2005/8/layout/hList2"/>
    <dgm:cxn modelId="{F1FCF7D3-CF8D-43B8-8F9A-1179191352E2}" type="presOf" srcId="{94271A35-8159-479F-8558-1C9556ED3167}" destId="{AEAFA89B-E754-4CF4-A86E-87D7803CA13C}" srcOrd="0" destOrd="4" presId="urn:microsoft.com/office/officeart/2005/8/layout/hList2"/>
    <dgm:cxn modelId="{2DC66DD5-0945-414F-ACFF-B0ECEFA6F7E6}" srcId="{BF572ADD-EF2E-439F-82EC-456663706556}" destId="{42FEDBF3-4CF9-4E69-8D1B-C17F9BAF73B5}" srcOrd="2" destOrd="0" parTransId="{F68EC202-F162-4EFE-9FB5-C0F1B8ADBE38}" sibTransId="{6D96FAAD-8A21-43C5-BDC8-7A813AAC92BB}"/>
    <dgm:cxn modelId="{958AEAD7-1737-46CD-B0FA-6994FC77CAA5}" type="presOf" srcId="{A7EB20A7-78F7-432C-9137-BD932605D5FD}" destId="{AA3AFAB2-2CC4-4D67-B3AF-4D0E59C7DD16}" srcOrd="0" destOrd="0" presId="urn:microsoft.com/office/officeart/2005/8/layout/hList2"/>
    <dgm:cxn modelId="{0C793ED9-9A82-4E34-8AC8-D875EB8AA5E4}" type="presOf" srcId="{E8D5AB28-14F4-4C80-836D-879234C21E24}" destId="{AA3AFAB2-2CC4-4D67-B3AF-4D0E59C7DD16}" srcOrd="0" destOrd="1" presId="urn:microsoft.com/office/officeart/2005/8/layout/hList2"/>
    <dgm:cxn modelId="{DB1C5BDE-B2B7-447A-924C-A7D87524BFF6}" srcId="{F60C2684-AF0D-457C-9B6A-5FDC85A48D6F}" destId="{2DBAC42E-4092-4180-B00B-E70B2B3EEE61}" srcOrd="4" destOrd="0" parTransId="{FA3D2C9D-8EA9-4C8B-B15C-2574876B5760}" sibTransId="{22C72113-D072-4E04-8EA3-F9658AF97CE0}"/>
    <dgm:cxn modelId="{ED3B02EA-D556-4CB9-A376-4DBC35481936}" type="presOf" srcId="{09714E63-CB43-4FA2-A039-AD88DF0712D6}" destId="{1B0990E8-CE16-42C4-BBFB-6F6703F666BA}" srcOrd="0" destOrd="1" presId="urn:microsoft.com/office/officeart/2005/8/layout/hList2"/>
    <dgm:cxn modelId="{52ABACF2-67E8-4C65-86F5-520F20501DE4}" srcId="{66C40F31-3003-4A80-B756-8DAD37EEBB6D}" destId="{41C4F8AB-506D-442D-A440-8F2659B51D73}" srcOrd="9" destOrd="0" parTransId="{861D3CE7-7FD4-4E65-9A99-00A8EDDDF990}" sibTransId="{6FE4308E-0DA5-4F0E-A852-C21D28E00423}"/>
    <dgm:cxn modelId="{BC65FAF3-7354-4A94-9827-399A62B7F54A}" srcId="{8D8393F0-B38B-4996-8DEA-41712E4BE37E}" destId="{09714E63-CB43-4FA2-A039-AD88DF0712D6}" srcOrd="1" destOrd="0" parTransId="{D8D81FF9-2DB5-4EE3-BFCE-58783DB79B2F}" sibTransId="{9962A323-7570-4BF7-898B-CADDD41968E4}"/>
    <dgm:cxn modelId="{F0F5C5F6-34FA-4C5A-9DA2-A71BBB67B40F}" srcId="{66C40F31-3003-4A80-B756-8DAD37EEBB6D}" destId="{A9E5E84C-9D24-4DEE-9C55-A80630B23562}" srcOrd="3" destOrd="0" parTransId="{2CB7D47F-82AD-4B69-889B-1854B25A8EC3}" sibTransId="{318C247F-9BE8-4DCC-BDCC-31218EF2C808}"/>
    <dgm:cxn modelId="{E71E64FB-3088-4FF7-9BAF-4E5C3916F592}" type="presOf" srcId="{42FEDBF3-4CF9-4E69-8D1B-C17F9BAF73B5}" destId="{AA3AFAB2-2CC4-4D67-B3AF-4D0E59C7DD16}" srcOrd="0" destOrd="2" presId="urn:microsoft.com/office/officeart/2005/8/layout/hList2"/>
    <dgm:cxn modelId="{FF5984FB-F7D0-45CC-B3EF-8B4B9E398107}" srcId="{F60C2684-AF0D-457C-9B6A-5FDC85A48D6F}" destId="{C6D83350-29D3-4C88-8B13-42B1B0D4AC06}" srcOrd="3" destOrd="0" parTransId="{2977F0B5-368B-4CDB-9AC3-42397C1A58A9}" sibTransId="{9E6561EA-9323-4F3D-A44B-B55DE05495EA}"/>
    <dgm:cxn modelId="{ADD043FF-F31D-4A82-A3F6-BF63EE52D293}" type="presOf" srcId="{587CDB8A-5DCF-4A24-A9BB-F33497381BFF}" destId="{D32B6E74-3A59-404D-BDFB-F579A7F6B33A}" srcOrd="0" destOrd="2" presId="urn:microsoft.com/office/officeart/2005/8/layout/hList2"/>
    <dgm:cxn modelId="{7775CDFF-43C3-4AF2-B0D3-439A1C17D8A3}" type="presOf" srcId="{D582ED3A-0D3D-40B4-AA0C-3CB15B7A817D}" destId="{4E472D43-57C9-4F8F-8D85-C9CE93494606}" srcOrd="0" destOrd="5" presId="urn:microsoft.com/office/officeart/2005/8/layout/hList2"/>
    <dgm:cxn modelId="{3636CD5C-D6E8-4891-B2AC-D366236875AA}" type="presParOf" srcId="{3F8F6578-6019-430D-9BCC-86E76445E799}" destId="{F6E22ABB-2BFE-4C44-9A96-DBAD10228CAC}" srcOrd="0" destOrd="0" presId="urn:microsoft.com/office/officeart/2005/8/layout/hList2"/>
    <dgm:cxn modelId="{A4ED0EBD-AE35-4B81-B221-02A8A4B901DA}" type="presParOf" srcId="{F6E22ABB-2BFE-4C44-9A96-DBAD10228CAC}" destId="{2200B1D5-3580-4543-B1B5-F336A6D0F333}" srcOrd="0" destOrd="0" presId="urn:microsoft.com/office/officeart/2005/8/layout/hList2"/>
    <dgm:cxn modelId="{0B3AAC27-52EF-469D-B14D-37ED472C6CEA}" type="presParOf" srcId="{F6E22ABB-2BFE-4C44-9A96-DBAD10228CAC}" destId="{AEAFA89B-E754-4CF4-A86E-87D7803CA13C}" srcOrd="1" destOrd="0" presId="urn:microsoft.com/office/officeart/2005/8/layout/hList2"/>
    <dgm:cxn modelId="{1C67CC97-8A0F-4A05-9492-82FC21C6BBB9}" type="presParOf" srcId="{F6E22ABB-2BFE-4C44-9A96-DBAD10228CAC}" destId="{442601C9-D26F-4843-9206-14B19A9905C6}" srcOrd="2" destOrd="0" presId="urn:microsoft.com/office/officeart/2005/8/layout/hList2"/>
    <dgm:cxn modelId="{BC6F2187-95F2-40EA-A9F5-57564835501E}" type="presParOf" srcId="{3F8F6578-6019-430D-9BCC-86E76445E799}" destId="{D852DB27-3593-4FC7-8578-A50C2F6FBC86}" srcOrd="1" destOrd="0" presId="urn:microsoft.com/office/officeart/2005/8/layout/hList2"/>
    <dgm:cxn modelId="{04305BE8-AD7A-4C5C-B19D-75CC352FE8CB}" type="presParOf" srcId="{3F8F6578-6019-430D-9BCC-86E76445E799}" destId="{F481D127-F1A8-4526-970A-E024F51344EF}" srcOrd="2" destOrd="0" presId="urn:microsoft.com/office/officeart/2005/8/layout/hList2"/>
    <dgm:cxn modelId="{F022D4B5-FED2-4D20-B1C6-AFAB433DF410}" type="presParOf" srcId="{F481D127-F1A8-4526-970A-E024F51344EF}" destId="{3037BF94-1F0F-4A23-ABD8-942FBF40E797}" srcOrd="0" destOrd="0" presId="urn:microsoft.com/office/officeart/2005/8/layout/hList2"/>
    <dgm:cxn modelId="{151594C1-1DE3-4F38-932D-0D6D2D8AE6B3}" type="presParOf" srcId="{F481D127-F1A8-4526-970A-E024F51344EF}" destId="{AA3AFAB2-2CC4-4D67-B3AF-4D0E59C7DD16}" srcOrd="1" destOrd="0" presId="urn:microsoft.com/office/officeart/2005/8/layout/hList2"/>
    <dgm:cxn modelId="{7423D73A-78E4-4D5C-95E8-6CB1D4F1A0C5}" type="presParOf" srcId="{F481D127-F1A8-4526-970A-E024F51344EF}" destId="{2B061E23-9666-40E6-BFED-7D22A3C6CF84}" srcOrd="2" destOrd="0" presId="urn:microsoft.com/office/officeart/2005/8/layout/hList2"/>
    <dgm:cxn modelId="{90699B93-76ED-4C55-89D4-52051B4DBA36}" type="presParOf" srcId="{3F8F6578-6019-430D-9BCC-86E76445E799}" destId="{76959797-16BA-4623-9D2B-B4BAE30DB3CF}" srcOrd="3" destOrd="0" presId="urn:microsoft.com/office/officeart/2005/8/layout/hList2"/>
    <dgm:cxn modelId="{B87C1CB1-BACB-4DCE-9135-314F65B6B9F2}" type="presParOf" srcId="{3F8F6578-6019-430D-9BCC-86E76445E799}" destId="{62C09B89-D26C-440F-80C1-DF92A5EE009A}" srcOrd="4" destOrd="0" presId="urn:microsoft.com/office/officeart/2005/8/layout/hList2"/>
    <dgm:cxn modelId="{6303E96E-713A-4E39-9347-1F366BBC4689}" type="presParOf" srcId="{62C09B89-D26C-440F-80C1-DF92A5EE009A}" destId="{44CB1880-BCD8-414C-8738-148CC6A6AB58}" srcOrd="0" destOrd="0" presId="urn:microsoft.com/office/officeart/2005/8/layout/hList2"/>
    <dgm:cxn modelId="{610B0399-B0C9-4494-A4A0-D03B7E79C484}" type="presParOf" srcId="{62C09B89-D26C-440F-80C1-DF92A5EE009A}" destId="{1B0990E8-CE16-42C4-BBFB-6F6703F666BA}" srcOrd="1" destOrd="0" presId="urn:microsoft.com/office/officeart/2005/8/layout/hList2"/>
    <dgm:cxn modelId="{F1A4413E-D644-4BF9-ADB0-FC9493AB99FA}" type="presParOf" srcId="{62C09B89-D26C-440F-80C1-DF92A5EE009A}" destId="{99DD4DD1-BADA-4D02-A7D7-8FE96A01619D}" srcOrd="2" destOrd="0" presId="urn:microsoft.com/office/officeart/2005/8/layout/hList2"/>
    <dgm:cxn modelId="{AD5CC5BB-1D13-4D0C-A4C1-F7966320DE02}" type="presParOf" srcId="{3F8F6578-6019-430D-9BCC-86E76445E799}" destId="{37905232-0BEF-4129-B44B-391181951421}" srcOrd="5" destOrd="0" presId="urn:microsoft.com/office/officeart/2005/8/layout/hList2"/>
    <dgm:cxn modelId="{C5B64F50-17B3-43B8-B52F-D39E8A74E42C}" type="presParOf" srcId="{3F8F6578-6019-430D-9BCC-86E76445E799}" destId="{1C4D2DE3-6639-4C62-ACB8-B031C34DF0FB}" srcOrd="6" destOrd="0" presId="urn:microsoft.com/office/officeart/2005/8/layout/hList2"/>
    <dgm:cxn modelId="{8ED6B910-3B7A-4D77-82EE-6316D1669420}" type="presParOf" srcId="{1C4D2DE3-6639-4C62-ACB8-B031C34DF0FB}" destId="{945DED2C-7B5C-4CFF-AE92-6E52892B9784}" srcOrd="0" destOrd="0" presId="urn:microsoft.com/office/officeart/2005/8/layout/hList2"/>
    <dgm:cxn modelId="{62F0A104-3482-4FA0-ABC9-C0D3D082FFEC}" type="presParOf" srcId="{1C4D2DE3-6639-4C62-ACB8-B031C34DF0FB}" destId="{D32B6E74-3A59-404D-BDFB-F579A7F6B33A}" srcOrd="1" destOrd="0" presId="urn:microsoft.com/office/officeart/2005/8/layout/hList2"/>
    <dgm:cxn modelId="{56E2FDB5-34AC-4E87-860B-56257260C475}" type="presParOf" srcId="{1C4D2DE3-6639-4C62-ACB8-B031C34DF0FB}" destId="{11F0CD14-2D57-493B-AFE1-D44B3D0BC54F}" srcOrd="2" destOrd="0" presId="urn:microsoft.com/office/officeart/2005/8/layout/hList2"/>
    <dgm:cxn modelId="{F03F5C7F-01AA-4F21-8FB6-140083E1EC03}" type="presParOf" srcId="{3F8F6578-6019-430D-9BCC-86E76445E799}" destId="{7FAD615F-88BD-4B91-B7FB-9AFABDF0FD95}" srcOrd="7" destOrd="0" presId="urn:microsoft.com/office/officeart/2005/8/layout/hList2"/>
    <dgm:cxn modelId="{5B13AB30-09E6-44E5-97E5-79AFF1F56037}" type="presParOf" srcId="{3F8F6578-6019-430D-9BCC-86E76445E799}" destId="{25BB7746-B813-47A2-880E-8853C69C789B}" srcOrd="8" destOrd="0" presId="urn:microsoft.com/office/officeart/2005/8/layout/hList2"/>
    <dgm:cxn modelId="{17BF76B9-3EA4-4018-801C-0EE99C0B43EF}" type="presParOf" srcId="{25BB7746-B813-47A2-880E-8853C69C789B}" destId="{61DFED98-16DC-40FF-B58D-2D5DE7D9D60B}" srcOrd="0" destOrd="0" presId="urn:microsoft.com/office/officeart/2005/8/layout/hList2"/>
    <dgm:cxn modelId="{0E52A4A2-BFAA-40F8-9E36-F714F3F49BBB}" type="presParOf" srcId="{25BB7746-B813-47A2-880E-8853C69C789B}" destId="{4E472D43-57C9-4F8F-8D85-C9CE93494606}" srcOrd="1" destOrd="0" presId="urn:microsoft.com/office/officeart/2005/8/layout/hList2"/>
    <dgm:cxn modelId="{D139236A-6307-4E15-B0B2-DDD11D131A13}" type="presParOf" srcId="{25BB7746-B813-47A2-880E-8853C69C789B}" destId="{6D3409C8-20D7-4E74-BAF0-BE5D1B1E71CD}"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BABC3-6F3E-FB41-BB98-AC30A9D712A8}">
      <dsp:nvSpPr>
        <dsp:cNvPr id="0" name=""/>
        <dsp:cNvSpPr/>
      </dsp:nvSpPr>
      <dsp:spPr>
        <a:xfrm>
          <a:off x="1960982" y="50779"/>
          <a:ext cx="2640554" cy="264055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Person with Disability </a:t>
          </a:r>
        </a:p>
      </dsp:txBody>
      <dsp:txXfrm>
        <a:off x="2265661" y="406239"/>
        <a:ext cx="2031195" cy="837868"/>
      </dsp:txXfrm>
    </dsp:sp>
    <dsp:sp modelId="{C93932E7-E86E-5841-9739-DD6CA7A3B191}">
      <dsp:nvSpPr>
        <dsp:cNvPr id="0" name=""/>
        <dsp:cNvSpPr/>
      </dsp:nvSpPr>
      <dsp:spPr>
        <a:xfrm>
          <a:off x="3044210" y="1207547"/>
          <a:ext cx="2640554" cy="264055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Professionals</a:t>
          </a:r>
        </a:p>
      </dsp:txBody>
      <dsp:txXfrm>
        <a:off x="4466047" y="1512227"/>
        <a:ext cx="1015597" cy="2031195"/>
      </dsp:txXfrm>
    </dsp:sp>
    <dsp:sp modelId="{E685115A-C3CE-704E-98AB-DDF46D2A3189}">
      <dsp:nvSpPr>
        <dsp:cNvPr id="0" name=""/>
        <dsp:cNvSpPr/>
      </dsp:nvSpPr>
      <dsp:spPr>
        <a:xfrm>
          <a:off x="1960982" y="2386654"/>
          <a:ext cx="2640554" cy="264055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Community</a:t>
          </a:r>
        </a:p>
        <a:p>
          <a:pPr marL="0" lvl="0" indent="0" algn="ctr" defTabSz="666750">
            <a:lnSpc>
              <a:spcPct val="90000"/>
            </a:lnSpc>
            <a:spcBef>
              <a:spcPct val="0"/>
            </a:spcBef>
            <a:spcAft>
              <a:spcPct val="35000"/>
            </a:spcAft>
            <a:buNone/>
          </a:pPr>
          <a:r>
            <a:rPr lang="en-US" sz="1500" kern="1200" dirty="0"/>
            <a:t>Members</a:t>
          </a:r>
        </a:p>
      </dsp:txBody>
      <dsp:txXfrm>
        <a:off x="2265661" y="3833881"/>
        <a:ext cx="2031195" cy="837868"/>
      </dsp:txXfrm>
    </dsp:sp>
    <dsp:sp modelId="{196B38DB-A00B-6C4A-B5E3-EBEA88F5CBF1}">
      <dsp:nvSpPr>
        <dsp:cNvPr id="0" name=""/>
        <dsp:cNvSpPr/>
      </dsp:nvSpPr>
      <dsp:spPr>
        <a:xfrm>
          <a:off x="793044" y="1218717"/>
          <a:ext cx="2640554" cy="264055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Family Members</a:t>
          </a:r>
        </a:p>
      </dsp:txBody>
      <dsp:txXfrm>
        <a:off x="996164" y="1523396"/>
        <a:ext cx="1015597" cy="20311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601C9-D26F-4843-9206-14B19A9905C6}">
      <dsp:nvSpPr>
        <dsp:cNvPr id="0" name=""/>
        <dsp:cNvSpPr/>
      </dsp:nvSpPr>
      <dsp:spPr>
        <a:xfrm rot="16200000">
          <a:off x="-1417394" y="1914536"/>
          <a:ext cx="3176457" cy="243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14586" bIns="0" numCol="1" spcCol="1270" anchor="t" anchorCtr="0">
          <a:noAutofit/>
        </a:bodyPr>
        <a:lstStyle/>
        <a:p>
          <a:pPr marL="0" lvl="0" indent="0" algn="r" defTabSz="622300">
            <a:lnSpc>
              <a:spcPct val="90000"/>
            </a:lnSpc>
            <a:spcBef>
              <a:spcPct val="0"/>
            </a:spcBef>
            <a:spcAft>
              <a:spcPct val="35000"/>
            </a:spcAft>
            <a:buNone/>
          </a:pPr>
          <a:r>
            <a:rPr lang="en-US" sz="1400" b="1" kern="1200" dirty="0"/>
            <a:t>Information and Referral</a:t>
          </a:r>
        </a:p>
        <a:p>
          <a:pPr marL="0" lvl="0" indent="0" algn="r" defTabSz="622300">
            <a:lnSpc>
              <a:spcPct val="90000"/>
            </a:lnSpc>
            <a:spcBef>
              <a:spcPct val="0"/>
            </a:spcBef>
            <a:spcAft>
              <a:spcPct val="35000"/>
            </a:spcAft>
            <a:buNone/>
          </a:pPr>
          <a:endParaRPr lang="en-US" sz="800" kern="1200" dirty="0"/>
        </a:p>
      </dsp:txBody>
      <dsp:txXfrm>
        <a:off x="-1417394" y="1914536"/>
        <a:ext cx="3176457" cy="243309"/>
      </dsp:txXfrm>
    </dsp:sp>
    <dsp:sp modelId="{AEAFA89B-E754-4CF4-A86E-87D7803CA13C}">
      <dsp:nvSpPr>
        <dsp:cNvPr id="0" name=""/>
        <dsp:cNvSpPr/>
      </dsp:nvSpPr>
      <dsp:spPr>
        <a:xfrm>
          <a:off x="300342" y="4"/>
          <a:ext cx="1211941" cy="4072377"/>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14586"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solidFill>
                <a:schemeClr val="tx1"/>
              </a:solidFill>
            </a:rPr>
            <a:t>Directly matching real needs with available services</a:t>
          </a:r>
        </a:p>
        <a:p>
          <a:pPr marL="114300" lvl="1" indent="-114300" algn="l" defTabSz="533400">
            <a:lnSpc>
              <a:spcPct val="90000"/>
            </a:lnSpc>
            <a:spcBef>
              <a:spcPct val="0"/>
            </a:spcBef>
            <a:spcAft>
              <a:spcPct val="15000"/>
            </a:spcAft>
            <a:buChar char="•"/>
          </a:pPr>
          <a:r>
            <a:rPr lang="en-US" sz="1200" b="1" kern="1200" dirty="0">
              <a:solidFill>
                <a:schemeClr val="tx1"/>
              </a:solidFill>
            </a:rPr>
            <a:t>Direct Information</a:t>
          </a:r>
        </a:p>
        <a:p>
          <a:pPr marL="114300" lvl="1" indent="-114300" algn="l" defTabSz="533400">
            <a:lnSpc>
              <a:spcPct val="90000"/>
            </a:lnSpc>
            <a:spcBef>
              <a:spcPct val="0"/>
            </a:spcBef>
            <a:spcAft>
              <a:spcPct val="15000"/>
            </a:spcAft>
            <a:buChar char="•"/>
          </a:pPr>
          <a:r>
            <a:rPr lang="en-US" sz="1200" b="1" kern="1200" dirty="0">
              <a:solidFill>
                <a:schemeClr val="tx1"/>
              </a:solidFill>
            </a:rPr>
            <a:t>Immediate help</a:t>
          </a:r>
        </a:p>
        <a:p>
          <a:pPr marL="114300" lvl="1" indent="-114300" algn="l" defTabSz="533400">
            <a:lnSpc>
              <a:spcPct val="90000"/>
            </a:lnSpc>
            <a:spcBef>
              <a:spcPct val="0"/>
            </a:spcBef>
            <a:spcAft>
              <a:spcPct val="15000"/>
            </a:spcAft>
            <a:buChar char="•"/>
          </a:pPr>
          <a:r>
            <a:rPr lang="en-US" sz="1200" b="1" kern="1200" dirty="0">
              <a:solidFill>
                <a:schemeClr val="tx1"/>
              </a:solidFill>
            </a:rPr>
            <a:t>Meets a “minor” crisis/need</a:t>
          </a:r>
        </a:p>
        <a:p>
          <a:pPr marL="114300" lvl="1" indent="-114300" algn="l" defTabSz="533400">
            <a:lnSpc>
              <a:spcPct val="90000"/>
            </a:lnSpc>
            <a:spcBef>
              <a:spcPct val="0"/>
            </a:spcBef>
            <a:spcAft>
              <a:spcPct val="15000"/>
            </a:spcAft>
            <a:buChar char="•"/>
          </a:pPr>
          <a:r>
            <a:rPr lang="en-US" sz="1200" b="1" kern="1200" dirty="0">
              <a:solidFill>
                <a:schemeClr val="tx1"/>
              </a:solidFill>
            </a:rPr>
            <a:t>Speak with trained empathetic peer</a:t>
          </a:r>
        </a:p>
        <a:p>
          <a:pPr marL="114300" lvl="1" indent="-114300" algn="l" defTabSz="533400">
            <a:lnSpc>
              <a:spcPct val="90000"/>
            </a:lnSpc>
            <a:spcBef>
              <a:spcPct val="0"/>
            </a:spcBef>
            <a:spcAft>
              <a:spcPct val="15000"/>
            </a:spcAft>
            <a:buChar char="•"/>
          </a:pPr>
          <a:r>
            <a:rPr lang="en-US" sz="1200" b="1" kern="1200" dirty="0">
              <a:solidFill>
                <a:schemeClr val="tx1"/>
              </a:solidFill>
            </a:rPr>
            <a:t>Can be “one and done” or repeated contact</a:t>
          </a:r>
        </a:p>
      </dsp:txBody>
      <dsp:txXfrm>
        <a:off x="300342" y="4"/>
        <a:ext cx="1211941" cy="4072377"/>
      </dsp:txXfrm>
    </dsp:sp>
    <dsp:sp modelId="{2200B1D5-3580-4543-B1B5-F336A6D0F333}">
      <dsp:nvSpPr>
        <dsp:cNvPr id="0" name=""/>
        <dsp:cNvSpPr/>
      </dsp:nvSpPr>
      <dsp:spPr>
        <a:xfrm>
          <a:off x="0" y="0"/>
          <a:ext cx="443340" cy="486619"/>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061E23-9666-40E6-BFED-7D22A3C6CF84}">
      <dsp:nvSpPr>
        <dsp:cNvPr id="0" name=""/>
        <dsp:cNvSpPr/>
      </dsp:nvSpPr>
      <dsp:spPr>
        <a:xfrm rot="16200000">
          <a:off x="355757" y="1914536"/>
          <a:ext cx="3176457" cy="243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14586" bIns="0" numCol="1" spcCol="1270" anchor="t" anchorCtr="0">
          <a:noAutofit/>
        </a:bodyPr>
        <a:lstStyle/>
        <a:p>
          <a:pPr marL="0" lvl="0" indent="0" algn="r" defTabSz="755650">
            <a:lnSpc>
              <a:spcPct val="90000"/>
            </a:lnSpc>
            <a:spcBef>
              <a:spcPct val="0"/>
            </a:spcBef>
            <a:spcAft>
              <a:spcPct val="35000"/>
            </a:spcAft>
            <a:buNone/>
          </a:pPr>
          <a:r>
            <a:rPr lang="en-US" sz="1700" b="1" kern="1200" dirty="0"/>
            <a:t>Navigation</a:t>
          </a:r>
        </a:p>
      </dsp:txBody>
      <dsp:txXfrm>
        <a:off x="355757" y="1914536"/>
        <a:ext cx="3176457" cy="243309"/>
      </dsp:txXfrm>
    </dsp:sp>
    <dsp:sp modelId="{AA3AFAB2-2CC4-4D67-B3AF-4D0E59C7DD16}">
      <dsp:nvSpPr>
        <dsp:cNvPr id="0" name=""/>
        <dsp:cNvSpPr/>
      </dsp:nvSpPr>
      <dsp:spPr>
        <a:xfrm>
          <a:off x="2059691" y="2"/>
          <a:ext cx="1211941" cy="4072377"/>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14586"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solidFill>
                <a:schemeClr val="tx1"/>
              </a:solidFill>
            </a:rPr>
            <a:t>Emotional support from someone with a lived experience</a:t>
          </a:r>
        </a:p>
        <a:p>
          <a:pPr marL="114300" lvl="1" indent="-114300" algn="l" defTabSz="533400">
            <a:lnSpc>
              <a:spcPct val="90000"/>
            </a:lnSpc>
            <a:spcBef>
              <a:spcPct val="0"/>
            </a:spcBef>
            <a:spcAft>
              <a:spcPct val="15000"/>
            </a:spcAft>
            <a:buChar char="•"/>
          </a:pPr>
          <a:r>
            <a:rPr lang="en-US" sz="1200" b="1" kern="1200" dirty="0">
              <a:solidFill>
                <a:schemeClr val="tx1"/>
              </a:solidFill>
            </a:rPr>
            <a:t>System navigation</a:t>
          </a:r>
        </a:p>
        <a:p>
          <a:pPr marL="114300" lvl="1" indent="-114300" algn="l" defTabSz="533400">
            <a:lnSpc>
              <a:spcPct val="90000"/>
            </a:lnSpc>
            <a:spcBef>
              <a:spcPct val="0"/>
            </a:spcBef>
            <a:spcAft>
              <a:spcPct val="15000"/>
            </a:spcAft>
            <a:buChar char="•"/>
          </a:pPr>
          <a:r>
            <a:rPr lang="en-US" sz="1200" b="1" kern="1200" dirty="0">
              <a:solidFill>
                <a:schemeClr val="tx1"/>
              </a:solidFill>
            </a:rPr>
            <a:t>Assist to prioritize, problem solve &amp; encourage next steps.</a:t>
          </a:r>
        </a:p>
        <a:p>
          <a:pPr marL="114300" lvl="1" indent="-114300" algn="l" defTabSz="533400">
            <a:lnSpc>
              <a:spcPct val="90000"/>
            </a:lnSpc>
            <a:spcBef>
              <a:spcPct val="0"/>
            </a:spcBef>
            <a:spcAft>
              <a:spcPct val="15000"/>
            </a:spcAft>
            <a:buChar char="•"/>
          </a:pPr>
          <a:r>
            <a:rPr lang="en-US" sz="1200" b="1" kern="1200" dirty="0">
              <a:solidFill>
                <a:schemeClr val="tx1"/>
              </a:solidFill>
            </a:rPr>
            <a:t>Navigating barriers to services/resources for requestor</a:t>
          </a:r>
        </a:p>
      </dsp:txBody>
      <dsp:txXfrm>
        <a:off x="2059691" y="2"/>
        <a:ext cx="1211941" cy="4072377"/>
      </dsp:txXfrm>
    </dsp:sp>
    <dsp:sp modelId="{3037BF94-1F0F-4A23-ABD8-942FBF40E797}">
      <dsp:nvSpPr>
        <dsp:cNvPr id="0" name=""/>
        <dsp:cNvSpPr/>
      </dsp:nvSpPr>
      <dsp:spPr>
        <a:xfrm>
          <a:off x="1660009" y="88919"/>
          <a:ext cx="486619" cy="48661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DD4DD1-BADA-4D02-A7D7-8FE96A01619D}">
      <dsp:nvSpPr>
        <dsp:cNvPr id="0" name=""/>
        <dsp:cNvSpPr/>
      </dsp:nvSpPr>
      <dsp:spPr>
        <a:xfrm rot="16200000">
          <a:off x="2128910" y="1914536"/>
          <a:ext cx="3176457" cy="243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14586" bIns="0" numCol="1" spcCol="1270" anchor="t" anchorCtr="0">
          <a:noAutofit/>
        </a:bodyPr>
        <a:lstStyle/>
        <a:p>
          <a:pPr marL="0" lvl="0" indent="0" algn="r" defTabSz="755650">
            <a:lnSpc>
              <a:spcPct val="90000"/>
            </a:lnSpc>
            <a:spcBef>
              <a:spcPct val="0"/>
            </a:spcBef>
            <a:spcAft>
              <a:spcPct val="35000"/>
            </a:spcAft>
            <a:buNone/>
          </a:pPr>
          <a:r>
            <a:rPr lang="en-US" sz="1700" b="1" kern="1200" dirty="0"/>
            <a:t>Family Leadership Development</a:t>
          </a:r>
        </a:p>
      </dsp:txBody>
      <dsp:txXfrm>
        <a:off x="2128910" y="1914536"/>
        <a:ext cx="3176457" cy="243309"/>
      </dsp:txXfrm>
    </dsp:sp>
    <dsp:sp modelId="{1B0990E8-CE16-42C4-BBFB-6F6703F666BA}">
      <dsp:nvSpPr>
        <dsp:cNvPr id="0" name=""/>
        <dsp:cNvSpPr/>
      </dsp:nvSpPr>
      <dsp:spPr>
        <a:xfrm>
          <a:off x="3838794" y="2"/>
          <a:ext cx="1211941" cy="40723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14586"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solidFill>
                <a:schemeClr val="bg1"/>
              </a:solidFill>
            </a:rPr>
            <a:t>Empowers individuals to tell their story and give back to the ID/DD community</a:t>
          </a:r>
        </a:p>
        <a:p>
          <a:pPr marL="114300" lvl="1" indent="-114300" algn="l" defTabSz="533400">
            <a:lnSpc>
              <a:spcPct val="90000"/>
            </a:lnSpc>
            <a:spcBef>
              <a:spcPct val="0"/>
            </a:spcBef>
            <a:spcAft>
              <a:spcPct val="15000"/>
            </a:spcAft>
            <a:buChar char="•"/>
          </a:pPr>
          <a:r>
            <a:rPr lang="en-US" sz="1200" kern="1200" dirty="0">
              <a:solidFill>
                <a:schemeClr val="bg1"/>
              </a:solidFill>
            </a:rPr>
            <a:t>Brings authenticity, integrity and uniqueness</a:t>
          </a:r>
        </a:p>
        <a:p>
          <a:pPr marL="114300" lvl="1" indent="-114300" algn="l" defTabSz="533400">
            <a:lnSpc>
              <a:spcPct val="90000"/>
            </a:lnSpc>
            <a:spcBef>
              <a:spcPct val="0"/>
            </a:spcBef>
            <a:spcAft>
              <a:spcPct val="15000"/>
            </a:spcAft>
            <a:buChar char="•"/>
          </a:pPr>
          <a:r>
            <a:rPr lang="en-US" sz="1200" kern="1200" dirty="0">
              <a:solidFill>
                <a:schemeClr val="bg1"/>
              </a:solidFill>
            </a:rPr>
            <a:t>Added value</a:t>
          </a:r>
        </a:p>
        <a:p>
          <a:pPr marL="114300" lvl="1" indent="-114300" algn="l" defTabSz="533400">
            <a:lnSpc>
              <a:spcPct val="90000"/>
            </a:lnSpc>
            <a:spcBef>
              <a:spcPct val="0"/>
            </a:spcBef>
            <a:spcAft>
              <a:spcPct val="15000"/>
            </a:spcAft>
            <a:buChar char="•"/>
          </a:pPr>
          <a:r>
            <a:rPr lang="en-US" sz="1200" kern="1200" dirty="0">
              <a:solidFill>
                <a:schemeClr val="bg1"/>
              </a:solidFill>
            </a:rPr>
            <a:t>Presents different viewpoints, skills, competencies</a:t>
          </a:r>
        </a:p>
        <a:p>
          <a:pPr marL="114300" lvl="1" indent="-114300" algn="l" defTabSz="533400">
            <a:lnSpc>
              <a:spcPct val="90000"/>
            </a:lnSpc>
            <a:spcBef>
              <a:spcPct val="0"/>
            </a:spcBef>
            <a:spcAft>
              <a:spcPct val="15000"/>
            </a:spcAft>
            <a:buChar char="•"/>
          </a:pPr>
          <a:r>
            <a:rPr lang="en-US" sz="1200" kern="1200" dirty="0">
              <a:solidFill>
                <a:schemeClr val="bg1"/>
              </a:solidFill>
            </a:rPr>
            <a:t>Provide diversity, more inclusive perspective</a:t>
          </a:r>
        </a:p>
      </dsp:txBody>
      <dsp:txXfrm>
        <a:off x="3838794" y="2"/>
        <a:ext cx="1211941" cy="4072377"/>
      </dsp:txXfrm>
    </dsp:sp>
    <dsp:sp modelId="{44CB1880-BCD8-414C-8738-148CC6A6AB58}">
      <dsp:nvSpPr>
        <dsp:cNvPr id="0" name=""/>
        <dsp:cNvSpPr/>
      </dsp:nvSpPr>
      <dsp:spPr>
        <a:xfrm>
          <a:off x="3405770" y="105147"/>
          <a:ext cx="486619" cy="48661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F0CD14-2D57-493B-AFE1-D44B3D0BC54F}">
      <dsp:nvSpPr>
        <dsp:cNvPr id="0" name=""/>
        <dsp:cNvSpPr/>
      </dsp:nvSpPr>
      <dsp:spPr>
        <a:xfrm rot="16200000">
          <a:off x="3902062" y="1914536"/>
          <a:ext cx="3176457" cy="243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14586" bIns="0" numCol="1" spcCol="1270" anchor="t" anchorCtr="0">
          <a:noAutofit/>
        </a:bodyPr>
        <a:lstStyle/>
        <a:p>
          <a:pPr marL="0" lvl="0" indent="0" algn="r" defTabSz="755650">
            <a:lnSpc>
              <a:spcPct val="90000"/>
            </a:lnSpc>
            <a:spcBef>
              <a:spcPct val="0"/>
            </a:spcBef>
            <a:spcAft>
              <a:spcPct val="35000"/>
            </a:spcAft>
            <a:buNone/>
          </a:pPr>
          <a:r>
            <a:rPr lang="en-US" sz="1700" b="1" kern="1200" dirty="0"/>
            <a:t>Peer to Peer  Match</a:t>
          </a:r>
        </a:p>
      </dsp:txBody>
      <dsp:txXfrm>
        <a:off x="3902062" y="1914536"/>
        <a:ext cx="3176457" cy="243309"/>
      </dsp:txXfrm>
    </dsp:sp>
    <dsp:sp modelId="{D32B6E74-3A59-404D-BDFB-F579A7F6B33A}">
      <dsp:nvSpPr>
        <dsp:cNvPr id="0" name=""/>
        <dsp:cNvSpPr/>
      </dsp:nvSpPr>
      <dsp:spPr>
        <a:xfrm>
          <a:off x="5611946" y="2"/>
          <a:ext cx="1211941" cy="4072377"/>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14586"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solidFill>
                <a:schemeClr val="bg1"/>
              </a:solidFill>
            </a:rPr>
            <a:t>Connect on a “like” journey with a peer based on a “match”</a:t>
          </a:r>
        </a:p>
        <a:p>
          <a:pPr marL="114300" lvl="1" indent="-114300" algn="l" defTabSz="533400">
            <a:lnSpc>
              <a:spcPct val="90000"/>
            </a:lnSpc>
            <a:spcBef>
              <a:spcPct val="0"/>
            </a:spcBef>
            <a:spcAft>
              <a:spcPct val="15000"/>
            </a:spcAft>
            <a:buChar char="•"/>
          </a:pPr>
          <a:r>
            <a:rPr lang="en-US" sz="1200" kern="1200" dirty="0">
              <a:solidFill>
                <a:schemeClr val="bg1"/>
              </a:solidFill>
            </a:rPr>
            <a:t>Listen to concerns, frustrations, and fears</a:t>
          </a:r>
        </a:p>
        <a:p>
          <a:pPr marL="114300" lvl="1" indent="-114300" algn="l" defTabSz="533400">
            <a:lnSpc>
              <a:spcPct val="90000"/>
            </a:lnSpc>
            <a:spcBef>
              <a:spcPct val="0"/>
            </a:spcBef>
            <a:spcAft>
              <a:spcPct val="15000"/>
            </a:spcAft>
            <a:buChar char="•"/>
          </a:pPr>
          <a:r>
            <a:rPr lang="en-US" sz="1200" kern="1200" dirty="0">
              <a:solidFill>
                <a:schemeClr val="bg1"/>
              </a:solidFill>
            </a:rPr>
            <a:t>Advice and problem solving</a:t>
          </a:r>
        </a:p>
        <a:p>
          <a:pPr marL="114300" lvl="1" indent="-114300" algn="l" defTabSz="533400">
            <a:lnSpc>
              <a:spcPct val="90000"/>
            </a:lnSpc>
            <a:spcBef>
              <a:spcPct val="0"/>
            </a:spcBef>
            <a:spcAft>
              <a:spcPct val="15000"/>
            </a:spcAft>
            <a:buChar char="•"/>
          </a:pPr>
          <a:r>
            <a:rPr lang="en-US" sz="1200" kern="1200" dirty="0">
              <a:solidFill>
                <a:schemeClr val="bg1"/>
              </a:solidFill>
            </a:rPr>
            <a:t>Help family build their strengths</a:t>
          </a:r>
        </a:p>
        <a:p>
          <a:pPr marL="114300" lvl="1" indent="-114300" algn="l" defTabSz="533400">
            <a:lnSpc>
              <a:spcPct val="90000"/>
            </a:lnSpc>
            <a:spcBef>
              <a:spcPct val="0"/>
            </a:spcBef>
            <a:spcAft>
              <a:spcPct val="15000"/>
            </a:spcAft>
            <a:buChar char="•"/>
          </a:pPr>
          <a:r>
            <a:rPr lang="en-US" sz="1200" kern="1200" dirty="0">
              <a:solidFill>
                <a:schemeClr val="bg1"/>
              </a:solidFill>
            </a:rPr>
            <a:t>Build Natural supports</a:t>
          </a:r>
        </a:p>
      </dsp:txBody>
      <dsp:txXfrm>
        <a:off x="5611946" y="2"/>
        <a:ext cx="1211941" cy="4072377"/>
      </dsp:txXfrm>
    </dsp:sp>
    <dsp:sp modelId="{945DED2C-7B5C-4CFF-AE92-6E52892B9784}">
      <dsp:nvSpPr>
        <dsp:cNvPr id="0" name=""/>
        <dsp:cNvSpPr/>
      </dsp:nvSpPr>
      <dsp:spPr>
        <a:xfrm>
          <a:off x="5155166" y="153844"/>
          <a:ext cx="486619" cy="486619"/>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3409C8-20D7-4E74-BAF0-BE5D1B1E71CD}">
      <dsp:nvSpPr>
        <dsp:cNvPr id="0" name=""/>
        <dsp:cNvSpPr/>
      </dsp:nvSpPr>
      <dsp:spPr>
        <a:xfrm rot="16200000">
          <a:off x="5675214" y="1914536"/>
          <a:ext cx="3176457" cy="243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14586" bIns="0" numCol="1" spcCol="1270" anchor="t" anchorCtr="0">
          <a:noAutofit/>
        </a:bodyPr>
        <a:lstStyle/>
        <a:p>
          <a:pPr marL="0" lvl="0" indent="0" algn="r" defTabSz="755650">
            <a:lnSpc>
              <a:spcPct val="90000"/>
            </a:lnSpc>
            <a:spcBef>
              <a:spcPct val="0"/>
            </a:spcBef>
            <a:spcAft>
              <a:spcPct val="35000"/>
            </a:spcAft>
            <a:buNone/>
          </a:pPr>
          <a:r>
            <a:rPr lang="en-US" sz="1700" b="1" kern="1200" dirty="0"/>
            <a:t>Education and Communication</a:t>
          </a:r>
        </a:p>
      </dsp:txBody>
      <dsp:txXfrm>
        <a:off x="5675214" y="1914536"/>
        <a:ext cx="3176457" cy="243309"/>
      </dsp:txXfrm>
    </dsp:sp>
    <dsp:sp modelId="{4E472D43-57C9-4F8F-8D85-C9CE93494606}">
      <dsp:nvSpPr>
        <dsp:cNvPr id="0" name=""/>
        <dsp:cNvSpPr/>
      </dsp:nvSpPr>
      <dsp:spPr>
        <a:xfrm>
          <a:off x="7434278" y="0"/>
          <a:ext cx="1211941" cy="4072377"/>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214586"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solidFill>
                <a:schemeClr val="tx1"/>
              </a:solidFill>
            </a:rPr>
            <a:t>GLG – short time commitment/ rich learning</a:t>
          </a:r>
        </a:p>
        <a:p>
          <a:pPr marL="57150" lvl="1" indent="-57150" algn="l" defTabSz="488950">
            <a:lnSpc>
              <a:spcPct val="90000"/>
            </a:lnSpc>
            <a:spcBef>
              <a:spcPct val="0"/>
            </a:spcBef>
            <a:spcAft>
              <a:spcPct val="15000"/>
            </a:spcAft>
            <a:buChar char="•"/>
          </a:pPr>
          <a:r>
            <a:rPr lang="en-US" sz="1100" kern="1200" dirty="0">
              <a:solidFill>
                <a:schemeClr val="tx1"/>
              </a:solidFill>
            </a:rPr>
            <a:t>Specific topics for planning for family member</a:t>
          </a:r>
        </a:p>
        <a:p>
          <a:pPr marL="57150" lvl="1" indent="-57150" algn="l" defTabSz="488950">
            <a:lnSpc>
              <a:spcPct val="90000"/>
            </a:lnSpc>
            <a:spcBef>
              <a:spcPct val="0"/>
            </a:spcBef>
            <a:spcAft>
              <a:spcPct val="15000"/>
            </a:spcAft>
            <a:buChar char="•"/>
          </a:pPr>
          <a:r>
            <a:rPr lang="en-US" sz="1100" kern="1200" dirty="0">
              <a:solidFill>
                <a:schemeClr val="tx1"/>
              </a:solidFill>
            </a:rPr>
            <a:t>Share learned experiences</a:t>
          </a:r>
        </a:p>
        <a:p>
          <a:pPr marL="57150" lvl="1" indent="-57150" algn="l" defTabSz="488950">
            <a:lnSpc>
              <a:spcPct val="90000"/>
            </a:lnSpc>
            <a:spcBef>
              <a:spcPct val="0"/>
            </a:spcBef>
            <a:spcAft>
              <a:spcPct val="15000"/>
            </a:spcAft>
            <a:buChar char="•"/>
          </a:pPr>
          <a:r>
            <a:rPr lang="en-US" sz="1100" kern="1200" dirty="0">
              <a:solidFill>
                <a:schemeClr val="tx1"/>
              </a:solidFill>
            </a:rPr>
            <a:t>Gazette – relevant, informative, consistent, professional</a:t>
          </a:r>
        </a:p>
        <a:p>
          <a:pPr marL="57150" lvl="1" indent="-57150" algn="l" defTabSz="488950">
            <a:lnSpc>
              <a:spcPct val="90000"/>
            </a:lnSpc>
            <a:spcBef>
              <a:spcPct val="0"/>
            </a:spcBef>
            <a:spcAft>
              <a:spcPct val="15000"/>
            </a:spcAft>
            <a:buChar char="•"/>
          </a:pPr>
          <a:r>
            <a:rPr lang="en-US" sz="1100" kern="1200" dirty="0">
              <a:solidFill>
                <a:schemeClr val="tx1"/>
              </a:solidFill>
            </a:rPr>
            <a:t>Website – educational tools</a:t>
          </a:r>
        </a:p>
        <a:p>
          <a:pPr marL="57150" lvl="1" indent="-57150" algn="l" defTabSz="488950">
            <a:lnSpc>
              <a:spcPct val="90000"/>
            </a:lnSpc>
            <a:spcBef>
              <a:spcPct val="0"/>
            </a:spcBef>
            <a:spcAft>
              <a:spcPct val="15000"/>
            </a:spcAft>
            <a:buChar char="•"/>
          </a:pPr>
          <a:r>
            <a:rPr lang="en-US" sz="1100" kern="1200" dirty="0">
              <a:solidFill>
                <a:schemeClr val="tx1"/>
              </a:solidFill>
            </a:rPr>
            <a:t>Informative</a:t>
          </a:r>
        </a:p>
        <a:p>
          <a:pPr marL="57150" lvl="1" indent="-57150" algn="l" defTabSz="488950">
            <a:lnSpc>
              <a:spcPct val="90000"/>
            </a:lnSpc>
            <a:spcBef>
              <a:spcPct val="0"/>
            </a:spcBef>
            <a:spcAft>
              <a:spcPct val="15000"/>
            </a:spcAft>
            <a:buChar char="•"/>
          </a:pPr>
          <a:r>
            <a:rPr lang="en-US" sz="1100" kern="1200" dirty="0">
              <a:solidFill>
                <a:schemeClr val="tx1"/>
              </a:solidFill>
            </a:rPr>
            <a:t>Linkage – current events, providers</a:t>
          </a:r>
        </a:p>
        <a:p>
          <a:pPr marL="57150" lvl="1" indent="-57150" algn="l" defTabSz="488950">
            <a:lnSpc>
              <a:spcPct val="90000"/>
            </a:lnSpc>
            <a:spcBef>
              <a:spcPct val="0"/>
            </a:spcBef>
            <a:spcAft>
              <a:spcPct val="15000"/>
            </a:spcAft>
            <a:buChar char="•"/>
          </a:pPr>
          <a:r>
            <a:rPr lang="en-US" sz="1100" kern="1200" dirty="0">
              <a:solidFill>
                <a:schemeClr val="tx1"/>
              </a:solidFill>
            </a:rPr>
            <a:t>LEAP</a:t>
          </a:r>
        </a:p>
        <a:p>
          <a:pPr marL="57150" lvl="1" indent="-57150" algn="l" defTabSz="488950">
            <a:lnSpc>
              <a:spcPct val="90000"/>
            </a:lnSpc>
            <a:spcBef>
              <a:spcPct val="0"/>
            </a:spcBef>
            <a:spcAft>
              <a:spcPct val="15000"/>
            </a:spcAft>
            <a:buChar char="•"/>
          </a:pPr>
          <a:r>
            <a:rPr lang="en-US" sz="1100" kern="1200" dirty="0">
              <a:solidFill>
                <a:schemeClr val="tx1"/>
              </a:solidFill>
            </a:rPr>
            <a:t>Quillo</a:t>
          </a:r>
        </a:p>
        <a:p>
          <a:pPr marL="57150" lvl="1" indent="-57150" algn="l" defTabSz="488950">
            <a:lnSpc>
              <a:spcPct val="90000"/>
            </a:lnSpc>
            <a:spcBef>
              <a:spcPct val="0"/>
            </a:spcBef>
            <a:spcAft>
              <a:spcPct val="15000"/>
            </a:spcAft>
            <a:buChar char="•"/>
          </a:pPr>
          <a:r>
            <a:rPr lang="en-US" sz="1100" kern="1200" dirty="0">
              <a:solidFill>
                <a:schemeClr val="tx1"/>
              </a:solidFill>
            </a:rPr>
            <a:t>LCC</a:t>
          </a:r>
        </a:p>
      </dsp:txBody>
      <dsp:txXfrm>
        <a:off x="7434278" y="0"/>
        <a:ext cx="1211941" cy="4072377"/>
      </dsp:txXfrm>
    </dsp:sp>
    <dsp:sp modelId="{61DFED98-16DC-40FF-B58D-2D5DE7D9D60B}">
      <dsp:nvSpPr>
        <dsp:cNvPr id="0" name=""/>
        <dsp:cNvSpPr/>
      </dsp:nvSpPr>
      <dsp:spPr>
        <a:xfrm>
          <a:off x="6968649" y="110559"/>
          <a:ext cx="486619" cy="486619"/>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E2E063-D8C7-1248-9B36-9400E03C7B63}" type="datetimeFigureOut">
              <a:rPr lang="en-US" smtClean="0"/>
              <a:t>5/4/2022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F1380-B097-6941-B402-FA3545B84EE0}" type="slidenum">
              <a:rPr lang="en-US" smtClean="0"/>
              <a:t>‹#›</a:t>
            </a:fld>
            <a:endParaRPr lang="en-US"/>
          </a:p>
        </p:txBody>
      </p:sp>
    </p:spTree>
    <p:extLst>
      <p:ext uri="{BB962C8B-B14F-4D97-AF65-F5344CB8AC3E}">
        <p14:creationId xmlns:p14="http://schemas.microsoft.com/office/powerpoint/2010/main" val="2684313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FD34BF-7DC6-B649-A87D-B867787E2D88}" type="slidenum">
              <a:rPr lang="en-US" smtClean="0"/>
              <a:t>2</a:t>
            </a:fld>
            <a:endParaRPr lang="en-US" dirty="0"/>
          </a:p>
        </p:txBody>
      </p:sp>
    </p:spTree>
    <p:extLst>
      <p:ext uri="{BB962C8B-B14F-4D97-AF65-F5344CB8AC3E}">
        <p14:creationId xmlns:p14="http://schemas.microsoft.com/office/powerpoint/2010/main" val="2920050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30.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32.emf"/></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Master" Target="../slideMasters/slideMaster2.xml"/><Relationship Id="rId4" Type="http://schemas.openxmlformats.org/officeDocument/2006/relationships/image" Target="../media/image39.emf"/></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4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6F9916F-FFBB-BE4F-BD9E-7CCD3789BAF6}"/>
              </a:ext>
            </a:extLst>
          </p:cNvPr>
          <p:cNvSpPr>
            <a:spLocks noGrp="1"/>
          </p:cNvSpPr>
          <p:nvPr>
            <p:ph type="title"/>
          </p:nvPr>
        </p:nvSpPr>
        <p:spPr>
          <a:xfrm>
            <a:off x="831850" y="2970312"/>
            <a:ext cx="10515600" cy="1508492"/>
          </a:xfrm>
        </p:spPr>
        <p:txBody>
          <a:bodyPr anchor="b">
            <a:normAutofit/>
          </a:bodyPr>
          <a:lstStyle>
            <a:lvl1pPr>
              <a:defRPr sz="3600" b="1">
                <a:solidFill>
                  <a:schemeClr val="bg1"/>
                </a:solidFill>
                <a:latin typeface="+mn-lt"/>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09154837-7162-C24A-B785-1DAABA4227FB}"/>
              </a:ext>
            </a:extLst>
          </p:cNvPr>
          <p:cNvSpPr>
            <a:spLocks noGrp="1"/>
          </p:cNvSpPr>
          <p:nvPr>
            <p:ph type="body" idx="1"/>
          </p:nvPr>
        </p:nvSpPr>
        <p:spPr>
          <a:xfrm>
            <a:off x="831850" y="4589464"/>
            <a:ext cx="10515600" cy="944748"/>
          </a:xfrm>
        </p:spPr>
        <p:txBody>
          <a:bodyPr>
            <a:normAutofit/>
          </a:bodyPr>
          <a:lstStyle>
            <a:lvl1pPr marL="0" indent="0">
              <a:buNone/>
              <a:defRPr sz="18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3" name="Straight Connector 2">
            <a:extLst>
              <a:ext uri="{FF2B5EF4-FFF2-40B4-BE49-F238E27FC236}">
                <a16:creationId xmlns:a16="http://schemas.microsoft.com/office/drawing/2014/main" id="{D298A7A7-B728-4F4D-AE8B-6B7F13A6F72A}"/>
              </a:ext>
            </a:extLst>
          </p:cNvPr>
          <p:cNvCxnSpPr/>
          <p:nvPr/>
        </p:nvCxnSpPr>
        <p:spPr>
          <a:xfrm>
            <a:off x="831850" y="4535678"/>
            <a:ext cx="10515600" cy="0"/>
          </a:xfrm>
          <a:prstGeom prst="line">
            <a:avLst/>
          </a:prstGeom>
          <a:ln w="25400" cap="rnd" cmpd="sng">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557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6F9916F-FFBB-BE4F-BD9E-7CCD3789BAF6}"/>
              </a:ext>
            </a:extLst>
          </p:cNvPr>
          <p:cNvSpPr>
            <a:spLocks noGrp="1"/>
          </p:cNvSpPr>
          <p:nvPr>
            <p:ph type="title"/>
          </p:nvPr>
        </p:nvSpPr>
        <p:spPr>
          <a:xfrm>
            <a:off x="831850" y="2970312"/>
            <a:ext cx="10515600" cy="1508492"/>
          </a:xfrm>
        </p:spPr>
        <p:txBody>
          <a:bodyPr anchor="b">
            <a:normAutofit/>
          </a:bodyPr>
          <a:lstStyle>
            <a:lvl1pPr>
              <a:defRPr sz="3600" b="1">
                <a:solidFill>
                  <a:schemeClr val="bg1"/>
                </a:solidFill>
                <a:latin typeface="+mn-lt"/>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09154837-7162-C24A-B785-1DAABA4227FB}"/>
              </a:ext>
            </a:extLst>
          </p:cNvPr>
          <p:cNvSpPr>
            <a:spLocks noGrp="1"/>
          </p:cNvSpPr>
          <p:nvPr>
            <p:ph type="body" idx="1"/>
          </p:nvPr>
        </p:nvSpPr>
        <p:spPr>
          <a:xfrm>
            <a:off x="831850" y="4589464"/>
            <a:ext cx="10515600" cy="944748"/>
          </a:xfrm>
        </p:spPr>
        <p:txBody>
          <a:bodyPr>
            <a:normAutofit/>
          </a:bodyPr>
          <a:lstStyle>
            <a:lvl1pPr marL="0" indent="0">
              <a:buNone/>
              <a:defRPr sz="18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3" name="Straight Connector 2">
            <a:extLst>
              <a:ext uri="{FF2B5EF4-FFF2-40B4-BE49-F238E27FC236}">
                <a16:creationId xmlns:a16="http://schemas.microsoft.com/office/drawing/2014/main" id="{D298A7A7-B728-4F4D-AE8B-6B7F13A6F72A}"/>
              </a:ext>
            </a:extLst>
          </p:cNvPr>
          <p:cNvCxnSpPr/>
          <p:nvPr/>
        </p:nvCxnSpPr>
        <p:spPr>
          <a:xfrm>
            <a:off x="831850" y="4535678"/>
            <a:ext cx="10515600" cy="0"/>
          </a:xfrm>
          <a:prstGeom prst="line">
            <a:avLst/>
          </a:prstGeom>
          <a:ln w="25400" cap="rnd" cmpd="sng">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6378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800" b="1">
                <a:solidFill>
                  <a:schemeClr val="bg1"/>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200" y="1610797"/>
            <a:ext cx="10515600" cy="4341886"/>
          </a:xfrm>
        </p:spPr>
        <p:txBody>
          <a:bodyPr>
            <a:norm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800" b="0"/>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3955524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800" b="1">
                <a:solidFill>
                  <a:schemeClr val="bg1"/>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199" y="1610797"/>
            <a:ext cx="5029705" cy="4341886"/>
          </a:xfrm>
        </p:spPr>
        <p:txBody>
          <a:bodyPr>
            <a:norm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800" b="0"/>
            </a:lvl1pPr>
            <a:lvl2pPr marL="457200" indent="0">
              <a:buNone/>
              <a:defRPr/>
            </a:lvl2pPr>
          </a:lstStyle>
          <a:p>
            <a:pPr lvl="0"/>
            <a:r>
              <a:rPr lang="en-US"/>
              <a:t>Click to edit Master text styles</a:t>
            </a:r>
          </a:p>
        </p:txBody>
      </p:sp>
      <p:sp>
        <p:nvSpPr>
          <p:cNvPr id="6" name="Content Placeholder 2">
            <a:extLst>
              <a:ext uri="{FF2B5EF4-FFF2-40B4-BE49-F238E27FC236}">
                <a16:creationId xmlns:a16="http://schemas.microsoft.com/office/drawing/2014/main" id="{DD0ACD09-8AFA-1443-9A3B-E4D6B9CACDD2}"/>
              </a:ext>
            </a:extLst>
          </p:cNvPr>
          <p:cNvSpPr>
            <a:spLocks noGrp="1"/>
          </p:cNvSpPr>
          <p:nvPr>
            <p:ph idx="11"/>
          </p:nvPr>
        </p:nvSpPr>
        <p:spPr>
          <a:xfrm>
            <a:off x="6324096" y="1610797"/>
            <a:ext cx="5029706" cy="4341886"/>
          </a:xfrm>
        </p:spPr>
        <p:txBody>
          <a:bodyPr>
            <a:norm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2793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4803588" cy="458072"/>
          </a:xfrm>
        </p:spPr>
        <p:txBody>
          <a:bodyPr>
            <a:normAutofit/>
          </a:bodyPr>
          <a:lstStyle>
            <a:lvl1pPr>
              <a:defRPr sz="2800" b="1">
                <a:solidFill>
                  <a:srgbClr val="0066A4"/>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199" y="1610797"/>
            <a:ext cx="4803589" cy="4341886"/>
          </a:xfrm>
        </p:spPr>
        <p:txBody>
          <a:bodyPr>
            <a:norm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4803588" cy="366366"/>
          </a:xfrm>
        </p:spPr>
        <p:txBody>
          <a:bodyPr>
            <a:normAutofit/>
          </a:bodyPr>
          <a:lstStyle>
            <a:lvl1pPr marL="0" indent="0">
              <a:buNone/>
              <a:defRPr sz="1800" b="0"/>
            </a:lvl1pPr>
            <a:lvl2pPr marL="457200" indent="0">
              <a:buNone/>
              <a:defRPr/>
            </a:lvl2pPr>
          </a:lstStyle>
          <a:p>
            <a:pPr lvl="0"/>
            <a:r>
              <a:rPr lang="en-US"/>
              <a:t>Click to edit Master text styles</a:t>
            </a:r>
          </a:p>
        </p:txBody>
      </p:sp>
      <p:sp>
        <p:nvSpPr>
          <p:cNvPr id="6" name="Content Placeholder 2">
            <a:extLst>
              <a:ext uri="{FF2B5EF4-FFF2-40B4-BE49-F238E27FC236}">
                <a16:creationId xmlns:a16="http://schemas.microsoft.com/office/drawing/2014/main" id="{DD0ACD09-8AFA-1443-9A3B-E4D6B9CACDD2}"/>
              </a:ext>
            </a:extLst>
          </p:cNvPr>
          <p:cNvSpPr>
            <a:spLocks noGrp="1"/>
          </p:cNvSpPr>
          <p:nvPr>
            <p:ph idx="11"/>
          </p:nvPr>
        </p:nvSpPr>
        <p:spPr>
          <a:xfrm>
            <a:off x="6550212" y="1610797"/>
            <a:ext cx="4803589" cy="4341886"/>
          </a:xfrm>
        </p:spPr>
        <p:txBody>
          <a:bodyPr>
            <a:normAutofit/>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9923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6853518" cy="458072"/>
          </a:xfrm>
        </p:spPr>
        <p:txBody>
          <a:bodyPr>
            <a:normAutofit/>
          </a:bodyPr>
          <a:lstStyle>
            <a:lvl1pPr>
              <a:defRPr sz="2800" b="1">
                <a:solidFill>
                  <a:srgbClr val="0066A4"/>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199" y="1610797"/>
            <a:ext cx="6853519" cy="4341886"/>
          </a:xfrm>
        </p:spPr>
        <p:txBody>
          <a:bodyPr>
            <a:norm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6853518" cy="366366"/>
          </a:xfrm>
        </p:spPr>
        <p:txBody>
          <a:bodyPr>
            <a:normAutofit/>
          </a:bodyPr>
          <a:lstStyle>
            <a:lvl1pPr marL="0" indent="0">
              <a:buNone/>
              <a:defRPr sz="1800" b="0"/>
            </a:lvl1pPr>
            <a:lvl2pPr marL="457200" indent="0">
              <a:buNone/>
              <a:defRPr/>
            </a:lvl2pPr>
          </a:lstStyle>
          <a:p>
            <a:pPr lvl="0"/>
            <a:r>
              <a:rPr lang="en-US"/>
              <a:t>Click to edit Master text styles</a:t>
            </a:r>
          </a:p>
        </p:txBody>
      </p:sp>
      <p:sp>
        <p:nvSpPr>
          <p:cNvPr id="6" name="Content Placeholder 2">
            <a:extLst>
              <a:ext uri="{FF2B5EF4-FFF2-40B4-BE49-F238E27FC236}">
                <a16:creationId xmlns:a16="http://schemas.microsoft.com/office/drawing/2014/main" id="{DD0ACD09-8AFA-1443-9A3B-E4D6B9CACDD2}"/>
              </a:ext>
            </a:extLst>
          </p:cNvPr>
          <p:cNvSpPr>
            <a:spLocks noGrp="1"/>
          </p:cNvSpPr>
          <p:nvPr>
            <p:ph idx="11"/>
          </p:nvPr>
        </p:nvSpPr>
        <p:spPr>
          <a:xfrm>
            <a:off x="8474635" y="1610797"/>
            <a:ext cx="2879166" cy="4341886"/>
          </a:xfrm>
        </p:spPr>
        <p:txBody>
          <a:bodyPr>
            <a:normAutofit/>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2281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800" b="1">
                <a:solidFill>
                  <a:srgbClr val="0066A4"/>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200" y="1610797"/>
            <a:ext cx="10515600" cy="4341886"/>
          </a:xfrm>
        </p:spPr>
        <p:txBody>
          <a:bodyPr>
            <a:normAutofit/>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800" b="0">
                <a:solidFill>
                  <a:schemeClr val="bg1"/>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439068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800" b="1">
                <a:solidFill>
                  <a:srgbClr val="0066A4"/>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199" y="1610797"/>
            <a:ext cx="5029705" cy="4341886"/>
          </a:xfrm>
        </p:spPr>
        <p:txBody>
          <a:bodyPr>
            <a:normAutofit/>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800" b="0">
                <a:solidFill>
                  <a:schemeClr val="bg1"/>
                </a:solidFill>
              </a:defRPr>
            </a:lvl1pPr>
            <a:lvl2pPr marL="457200" indent="0">
              <a:buNone/>
              <a:defRPr/>
            </a:lvl2pPr>
          </a:lstStyle>
          <a:p>
            <a:pPr lvl="0"/>
            <a:r>
              <a:rPr lang="en-US"/>
              <a:t>Click to edit Master text styles</a:t>
            </a:r>
          </a:p>
        </p:txBody>
      </p:sp>
      <p:sp>
        <p:nvSpPr>
          <p:cNvPr id="6" name="Content Placeholder 2">
            <a:extLst>
              <a:ext uri="{FF2B5EF4-FFF2-40B4-BE49-F238E27FC236}">
                <a16:creationId xmlns:a16="http://schemas.microsoft.com/office/drawing/2014/main" id="{DD0ACD09-8AFA-1443-9A3B-E4D6B9CACDD2}"/>
              </a:ext>
            </a:extLst>
          </p:cNvPr>
          <p:cNvSpPr>
            <a:spLocks noGrp="1"/>
          </p:cNvSpPr>
          <p:nvPr>
            <p:ph idx="11"/>
          </p:nvPr>
        </p:nvSpPr>
        <p:spPr>
          <a:xfrm>
            <a:off x="6324096" y="1610797"/>
            <a:ext cx="5029706" cy="4341886"/>
          </a:xfrm>
        </p:spPr>
        <p:txBody>
          <a:bodyPr>
            <a:normAutofit/>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528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26323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31802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26409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57956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33039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6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055289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7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60753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8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77493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9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73695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10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840831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1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0260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1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328146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1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4" y="1039597"/>
            <a:ext cx="6406056" cy="1370543"/>
          </a:xfrm>
        </p:spPr>
        <p:txBody>
          <a:bodyPr anchor="b">
            <a:normAutofit/>
          </a:bodyPr>
          <a:lstStyle>
            <a:lvl1pPr>
              <a:defRPr sz="24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3" y="2537310"/>
            <a:ext cx="6406057" cy="2882200"/>
          </a:xfrm>
        </p:spPr>
        <p:txBody>
          <a:bodyPr>
            <a:normAutofit/>
          </a:bodyPr>
          <a:lstStyle>
            <a:lvl1pPr marL="0" indent="0">
              <a:buNone/>
              <a:defRPr sz="16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91726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238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2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5189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3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0908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4520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6839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31936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ection Header">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533037-A79A-934F-B618-0B791CA5F6FC}"/>
              </a:ext>
            </a:extLst>
          </p:cNvPr>
          <p:cNvSpPr>
            <a:spLocks noGrp="1"/>
          </p:cNvSpPr>
          <p:nvPr>
            <p:ph type="ctrTitle"/>
          </p:nvPr>
        </p:nvSpPr>
        <p:spPr>
          <a:xfrm>
            <a:off x="1828800" y="3429000"/>
            <a:ext cx="9144000" cy="1156230"/>
          </a:xfrm>
        </p:spPr>
        <p:txBody>
          <a:bodyPr anchor="b">
            <a:noAutofit/>
          </a:bodyPr>
          <a:lstStyle>
            <a:lvl1pPr algn="l">
              <a:defRPr sz="4400">
                <a:solidFill>
                  <a:schemeClr val="bg1"/>
                </a:solidFill>
                <a:latin typeface="+mn-lt"/>
              </a:defRPr>
            </a:lvl1pPr>
          </a:lstStyle>
          <a:p>
            <a:r>
              <a:rPr lang="en-US"/>
              <a:t>Click to edit Master title style</a:t>
            </a:r>
            <a:endParaRPr lang="en-US" dirty="0"/>
          </a:p>
        </p:txBody>
      </p:sp>
      <p:sp>
        <p:nvSpPr>
          <p:cNvPr id="5" name="Subtitle 2">
            <a:extLst>
              <a:ext uri="{FF2B5EF4-FFF2-40B4-BE49-F238E27FC236}">
                <a16:creationId xmlns:a16="http://schemas.microsoft.com/office/drawing/2014/main" id="{6A8A4AA3-78B0-4E46-9244-82E14FA4A071}"/>
              </a:ext>
            </a:extLst>
          </p:cNvPr>
          <p:cNvSpPr>
            <a:spLocks noGrp="1"/>
          </p:cNvSpPr>
          <p:nvPr>
            <p:ph type="subTitle" idx="1"/>
          </p:nvPr>
        </p:nvSpPr>
        <p:spPr>
          <a:xfrm>
            <a:off x="1828797" y="4602163"/>
            <a:ext cx="9144000" cy="651051"/>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115109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6_Title and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1"/>
            <a:ext cx="10359437" cy="763763"/>
          </a:xfrm>
        </p:spPr>
        <p:txBody>
          <a:bodyPr>
            <a:normAutofit/>
          </a:bodyPr>
          <a:lstStyle>
            <a:lvl1pPr>
              <a:defRPr sz="3600">
                <a:solidFill>
                  <a:schemeClr val="bg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914400" y="1600201"/>
            <a:ext cx="10359437" cy="411197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2477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wo Conten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600200"/>
            <a:ext cx="48805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97040" y="1600200"/>
            <a:ext cx="48805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id="{BC898B51-5B32-D84E-B0C4-26FA45EB4C1F}"/>
              </a:ext>
            </a:extLst>
          </p:cNvPr>
          <p:cNvSpPr>
            <a:spLocks noGrp="1"/>
          </p:cNvSpPr>
          <p:nvPr>
            <p:ph type="title"/>
          </p:nvPr>
        </p:nvSpPr>
        <p:spPr>
          <a:xfrm>
            <a:off x="914400" y="457201"/>
            <a:ext cx="10363203" cy="763763"/>
          </a:xfrm>
        </p:spPr>
        <p:txBody>
          <a:bodyPr>
            <a:normAutofit/>
          </a:bodyPr>
          <a:lstStyle>
            <a:lvl1pPr>
              <a:defRPr sz="3600">
                <a:solidFill>
                  <a:schemeClr val="bg1"/>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2923002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cSld name="Content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7231" y="457200"/>
            <a:ext cx="4876800" cy="1600200"/>
          </a:xfrm>
        </p:spPr>
        <p:txBody>
          <a:bodyPr anchor="b"/>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6667969" y="987427"/>
            <a:ext cx="48768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7230" y="2057400"/>
            <a:ext cx="4876799"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906910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56A368-CA04-4078-9DD9-54875E4ACAAA}" type="datetimeFigureOut">
              <a:rPr lang="en-US" smtClean="0"/>
              <a:t>5/4/2022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480060" y="798973"/>
            <a:ext cx="811019" cy="503578"/>
          </a:xfrm>
          <a:prstGeom prst="rect">
            <a:avLst/>
          </a:prstGeom>
        </p:spPr>
        <p:txBody>
          <a:bodyPr/>
          <a:lstStyle/>
          <a:p>
            <a:fld id="{75F40B49-98EA-4121-8968-8CB5478944F1}"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9299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134044"/>
            <a:ext cx="10363200" cy="1732597"/>
          </a:xfrm>
        </p:spPr>
        <p:txBody>
          <a:bodyPr anchor="b">
            <a:normAutofit/>
          </a:bodyPr>
          <a:lstStyle>
            <a:lvl1pPr algn="ctr">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914400" y="4866640"/>
            <a:ext cx="10363200" cy="965200"/>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113885C8-2719-0142-8B30-42E9EE8D176D}" type="datetimeFigureOut">
              <a:rPr lang="en-US" smtClean="0"/>
              <a:t>5/4/2022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0800F-756F-844C-8673-BF9A0C74FD82}" type="slidenum">
              <a:rPr lang="en-US" smtClean="0"/>
              <a:t>‹#›</a:t>
            </a:fld>
            <a:endParaRPr lang="en-US"/>
          </a:p>
        </p:txBody>
      </p:sp>
      <p:pic>
        <p:nvPicPr>
          <p:cNvPr id="8" name="Picture 7">
            <a:extLst>
              <a:ext uri="{FF2B5EF4-FFF2-40B4-BE49-F238E27FC236}">
                <a16:creationId xmlns:a16="http://schemas.microsoft.com/office/drawing/2014/main" id="{0D08BE04-4549-8B48-92B3-3ACA0B2C1E70}"/>
              </a:ext>
            </a:extLst>
          </p:cNvPr>
          <p:cNvPicPr>
            <a:picLocks noChangeAspect="1"/>
          </p:cNvPicPr>
          <p:nvPr userDrawn="1"/>
        </p:nvPicPr>
        <p:blipFill>
          <a:blip r:embed="rId3"/>
          <a:stretch>
            <a:fillRect/>
          </a:stretch>
        </p:blipFill>
        <p:spPr>
          <a:xfrm>
            <a:off x="914401" y="350298"/>
            <a:ext cx="2865175" cy="782764"/>
          </a:xfrm>
          <a:prstGeom prst="rect">
            <a:avLst/>
          </a:prstGeom>
        </p:spPr>
      </p:pic>
      <p:sp>
        <p:nvSpPr>
          <p:cNvPr id="9" name="TextBox 8">
            <a:extLst>
              <a:ext uri="{FF2B5EF4-FFF2-40B4-BE49-F238E27FC236}">
                <a16:creationId xmlns:a16="http://schemas.microsoft.com/office/drawing/2014/main" id="{97BA9847-6BBF-4341-BA5A-05E16E8BF364}"/>
              </a:ext>
            </a:extLst>
          </p:cNvPr>
          <p:cNvSpPr txBox="1"/>
          <p:nvPr userDrawn="1"/>
        </p:nvSpPr>
        <p:spPr>
          <a:xfrm>
            <a:off x="13583479" y="2196548"/>
            <a:ext cx="184731" cy="369332"/>
          </a:xfrm>
          <a:prstGeom prst="rect">
            <a:avLst/>
          </a:prstGeom>
          <a:noFill/>
        </p:spPr>
        <p:txBody>
          <a:bodyPr wrap="none" rtlCol="0">
            <a:spAutoFit/>
          </a:bodyPr>
          <a:lstStyle/>
          <a:p>
            <a:endParaRPr lang="en-US" sz="1800"/>
          </a:p>
        </p:txBody>
      </p:sp>
      <p:pic>
        <p:nvPicPr>
          <p:cNvPr id="10" name="Picture 9">
            <a:extLst>
              <a:ext uri="{FF2B5EF4-FFF2-40B4-BE49-F238E27FC236}">
                <a16:creationId xmlns:a16="http://schemas.microsoft.com/office/drawing/2014/main" id="{B4AE3550-2CBC-CB45-A9A5-511247C936B6}"/>
              </a:ext>
            </a:extLst>
          </p:cNvPr>
          <p:cNvPicPr>
            <a:picLocks noChangeAspect="1"/>
          </p:cNvPicPr>
          <p:nvPr userDrawn="1"/>
        </p:nvPicPr>
        <p:blipFill>
          <a:blip r:embed="rId4"/>
          <a:stretch>
            <a:fillRect/>
          </a:stretch>
        </p:blipFill>
        <p:spPr>
          <a:xfrm>
            <a:off x="8610601" y="6064555"/>
            <a:ext cx="2477361" cy="397013"/>
          </a:xfrm>
          <a:prstGeom prst="rect">
            <a:avLst/>
          </a:prstGeom>
        </p:spPr>
      </p:pic>
    </p:spTree>
    <p:extLst>
      <p:ext uri="{BB962C8B-B14F-4D97-AF65-F5344CB8AC3E}">
        <p14:creationId xmlns:p14="http://schemas.microsoft.com/office/powerpoint/2010/main" val="41998026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3111062"/>
            <a:ext cx="10515600" cy="1451414"/>
          </a:xfrm>
        </p:spPr>
        <p:txBody>
          <a:bodyPr anchor="b">
            <a:normAutofit/>
          </a:bodyPr>
          <a:lstStyle>
            <a:lvl1pPr>
              <a:defRPr sz="40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831851" y="4589465"/>
            <a:ext cx="10515600" cy="1212246"/>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113885C8-2719-0142-8B30-42E9EE8D176D}" type="datetimeFigureOut">
              <a:rPr lang="en-US" smtClean="0"/>
              <a:t>5/4/2022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0800F-756F-844C-8673-BF9A0C74FD82}" type="slidenum">
              <a:rPr lang="en-US" smtClean="0"/>
              <a:t>‹#›</a:t>
            </a:fld>
            <a:endParaRPr lang="en-US"/>
          </a:p>
        </p:txBody>
      </p:sp>
      <p:pic>
        <p:nvPicPr>
          <p:cNvPr id="9" name="Picture 8">
            <a:extLst>
              <a:ext uri="{FF2B5EF4-FFF2-40B4-BE49-F238E27FC236}">
                <a16:creationId xmlns:a16="http://schemas.microsoft.com/office/drawing/2014/main" id="{1144CA0F-64A6-7A46-9E81-77C9BE860205}"/>
              </a:ext>
            </a:extLst>
          </p:cNvPr>
          <p:cNvPicPr>
            <a:picLocks noChangeAspect="1"/>
          </p:cNvPicPr>
          <p:nvPr userDrawn="1"/>
        </p:nvPicPr>
        <p:blipFill>
          <a:blip r:embed="rId3"/>
          <a:stretch>
            <a:fillRect/>
          </a:stretch>
        </p:blipFill>
        <p:spPr>
          <a:xfrm>
            <a:off x="6910231" y="1649824"/>
            <a:ext cx="4437220" cy="1212246"/>
          </a:xfrm>
          <a:prstGeom prst="rect">
            <a:avLst/>
          </a:prstGeom>
        </p:spPr>
      </p:pic>
      <p:pic>
        <p:nvPicPr>
          <p:cNvPr id="10" name="Picture 9">
            <a:extLst>
              <a:ext uri="{FF2B5EF4-FFF2-40B4-BE49-F238E27FC236}">
                <a16:creationId xmlns:a16="http://schemas.microsoft.com/office/drawing/2014/main" id="{BE866238-8BF3-4440-BBB6-88CCBC03B685}"/>
              </a:ext>
            </a:extLst>
          </p:cNvPr>
          <p:cNvPicPr>
            <a:picLocks noChangeAspect="1"/>
          </p:cNvPicPr>
          <p:nvPr userDrawn="1"/>
        </p:nvPicPr>
        <p:blipFill>
          <a:blip r:embed="rId4"/>
          <a:stretch>
            <a:fillRect/>
          </a:stretch>
        </p:blipFill>
        <p:spPr>
          <a:xfrm>
            <a:off x="8610601" y="6064555"/>
            <a:ext cx="2477361" cy="397013"/>
          </a:xfrm>
          <a:prstGeom prst="rect">
            <a:avLst/>
          </a:prstGeom>
        </p:spPr>
      </p:pic>
    </p:spTree>
    <p:extLst>
      <p:ext uri="{BB962C8B-B14F-4D97-AF65-F5344CB8AC3E}">
        <p14:creationId xmlns:p14="http://schemas.microsoft.com/office/powerpoint/2010/main" val="17476617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976805"/>
          </a:xfrm>
        </p:spPr>
        <p:txBody>
          <a:bodyPr>
            <a:normAutofit/>
          </a:bodyPr>
          <a:lstStyle>
            <a:lvl1pPr>
              <a:defRPr sz="40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838200" y="1366345"/>
            <a:ext cx="10515600" cy="48106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13885C8-2719-0142-8B30-42E9EE8D176D}" type="datetimeFigureOut">
              <a:rPr lang="en-US" smtClean="0"/>
              <a:t>5/4/2022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0800F-756F-844C-8673-BF9A0C74FD82}" type="slidenum">
              <a:rPr lang="en-US" smtClean="0"/>
              <a:t>‹#›</a:t>
            </a:fld>
            <a:endParaRPr lang="en-US"/>
          </a:p>
        </p:txBody>
      </p:sp>
    </p:spTree>
    <p:extLst>
      <p:ext uri="{BB962C8B-B14F-4D97-AF65-F5344CB8AC3E}">
        <p14:creationId xmlns:p14="http://schemas.microsoft.com/office/powerpoint/2010/main" val="8182294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96164"/>
            <a:ext cx="10515600" cy="907083"/>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838200" y="1441175"/>
            <a:ext cx="5181600" cy="47357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441175"/>
            <a:ext cx="5181600" cy="47357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13885C8-2719-0142-8B30-42E9EE8D176D}" type="datetimeFigureOut">
              <a:rPr lang="en-US" smtClean="0"/>
              <a:t>5/4/2022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0800F-756F-844C-8673-BF9A0C74FD82}" type="slidenum">
              <a:rPr lang="en-US" smtClean="0"/>
              <a:t>‹#›</a:t>
            </a:fld>
            <a:endParaRPr lang="en-US"/>
          </a:p>
        </p:txBody>
      </p:sp>
    </p:spTree>
    <p:extLst>
      <p:ext uri="{BB962C8B-B14F-4D97-AF65-F5344CB8AC3E}">
        <p14:creationId xmlns:p14="http://schemas.microsoft.com/office/powerpoint/2010/main" val="871816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6342"/>
            <a:ext cx="10515600" cy="926963"/>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838200" y="1421297"/>
            <a:ext cx="5181600" cy="47556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421297"/>
            <a:ext cx="5181600" cy="47556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13885C8-2719-0142-8B30-42E9EE8D176D}" type="datetimeFigureOut">
              <a:rPr lang="en-US" smtClean="0"/>
              <a:t>5/4/2022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0800F-756F-844C-8673-BF9A0C74FD82}" type="slidenum">
              <a:rPr lang="en-US" smtClean="0"/>
              <a:t>‹#›</a:t>
            </a:fld>
            <a:endParaRPr lang="en-US"/>
          </a:p>
        </p:txBody>
      </p:sp>
    </p:spTree>
    <p:extLst>
      <p:ext uri="{BB962C8B-B14F-4D97-AF65-F5344CB8AC3E}">
        <p14:creationId xmlns:p14="http://schemas.microsoft.com/office/powerpoint/2010/main" val="5331489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92447" y="347870"/>
            <a:ext cx="5499651"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299903" y="347870"/>
            <a:ext cx="5478045" cy="617220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392447" y="1948070"/>
            <a:ext cx="5499651" cy="4562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8805745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1549" y="337930"/>
            <a:ext cx="5486400" cy="171947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6414052" y="337930"/>
            <a:ext cx="5486400" cy="618214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91548" y="2057400"/>
            <a:ext cx="5486400" cy="44626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094285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3885C8-2719-0142-8B30-42E9EE8D176D}" type="datetimeFigureOut">
              <a:rPr lang="en-US" smtClean="0"/>
              <a:t>5/4/2022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00800F-756F-844C-8673-BF9A0C74FD82}" type="slidenum">
              <a:rPr lang="en-US" smtClean="0"/>
              <a:t>‹#›</a:t>
            </a:fld>
            <a:endParaRPr lang="en-US"/>
          </a:p>
        </p:txBody>
      </p:sp>
      <p:pic>
        <p:nvPicPr>
          <p:cNvPr id="6" name="Picture 5">
            <a:extLst>
              <a:ext uri="{FF2B5EF4-FFF2-40B4-BE49-F238E27FC236}">
                <a16:creationId xmlns:a16="http://schemas.microsoft.com/office/drawing/2014/main" id="{A8044C7A-6A9E-D94F-9677-93A68C513371}"/>
              </a:ext>
            </a:extLst>
          </p:cNvPr>
          <p:cNvPicPr>
            <a:picLocks noChangeAspect="1"/>
          </p:cNvPicPr>
          <p:nvPr userDrawn="1"/>
        </p:nvPicPr>
        <p:blipFill>
          <a:blip r:embed="rId3"/>
          <a:stretch>
            <a:fillRect/>
          </a:stretch>
        </p:blipFill>
        <p:spPr>
          <a:xfrm>
            <a:off x="781879" y="523508"/>
            <a:ext cx="4022309" cy="1098893"/>
          </a:xfrm>
          <a:prstGeom prst="rect">
            <a:avLst/>
          </a:prstGeom>
        </p:spPr>
      </p:pic>
      <p:pic>
        <p:nvPicPr>
          <p:cNvPr id="8" name="Picture 7">
            <a:extLst>
              <a:ext uri="{FF2B5EF4-FFF2-40B4-BE49-F238E27FC236}">
                <a16:creationId xmlns:a16="http://schemas.microsoft.com/office/drawing/2014/main" id="{B9D2F1D1-D631-084C-8569-12108A174CF2}"/>
              </a:ext>
            </a:extLst>
          </p:cNvPr>
          <p:cNvPicPr>
            <a:picLocks noChangeAspect="1"/>
          </p:cNvPicPr>
          <p:nvPr userDrawn="1"/>
        </p:nvPicPr>
        <p:blipFill>
          <a:blip r:embed="rId4"/>
          <a:stretch>
            <a:fillRect/>
          </a:stretch>
        </p:blipFill>
        <p:spPr>
          <a:xfrm>
            <a:off x="4645818" y="5800366"/>
            <a:ext cx="2900364" cy="464802"/>
          </a:xfrm>
          <a:prstGeom prst="rect">
            <a:avLst/>
          </a:prstGeom>
        </p:spPr>
      </p:pic>
    </p:spTree>
    <p:extLst>
      <p:ext uri="{BB962C8B-B14F-4D97-AF65-F5344CB8AC3E}">
        <p14:creationId xmlns:p14="http://schemas.microsoft.com/office/powerpoint/2010/main" val="29084074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3885C8-2719-0142-8B30-42E9EE8D176D}" type="datetimeFigureOut">
              <a:rPr lang="en-US" smtClean="0"/>
              <a:t>5/4/2022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00800F-756F-844C-8673-BF9A0C74FD82}" type="slidenum">
              <a:rPr lang="en-US" smtClean="0"/>
              <a:t>‹#›</a:t>
            </a:fld>
            <a:endParaRPr lang="en-US"/>
          </a:p>
        </p:txBody>
      </p:sp>
      <p:pic>
        <p:nvPicPr>
          <p:cNvPr id="6" name="Picture 5">
            <a:extLst>
              <a:ext uri="{FF2B5EF4-FFF2-40B4-BE49-F238E27FC236}">
                <a16:creationId xmlns:a16="http://schemas.microsoft.com/office/drawing/2014/main" id="{A8044C7A-6A9E-D94F-9677-93A68C513371}"/>
              </a:ext>
            </a:extLst>
          </p:cNvPr>
          <p:cNvPicPr>
            <a:picLocks noChangeAspect="1"/>
          </p:cNvPicPr>
          <p:nvPr userDrawn="1"/>
        </p:nvPicPr>
        <p:blipFill>
          <a:blip r:embed="rId3"/>
          <a:stretch>
            <a:fillRect/>
          </a:stretch>
        </p:blipFill>
        <p:spPr>
          <a:xfrm>
            <a:off x="4084843" y="1398151"/>
            <a:ext cx="4022309" cy="1098893"/>
          </a:xfrm>
          <a:prstGeom prst="rect">
            <a:avLst/>
          </a:prstGeom>
        </p:spPr>
      </p:pic>
      <p:pic>
        <p:nvPicPr>
          <p:cNvPr id="8" name="Picture 7">
            <a:extLst>
              <a:ext uri="{FF2B5EF4-FFF2-40B4-BE49-F238E27FC236}">
                <a16:creationId xmlns:a16="http://schemas.microsoft.com/office/drawing/2014/main" id="{B9D2F1D1-D631-084C-8569-12108A174CF2}"/>
              </a:ext>
            </a:extLst>
          </p:cNvPr>
          <p:cNvPicPr>
            <a:picLocks noChangeAspect="1"/>
          </p:cNvPicPr>
          <p:nvPr userDrawn="1"/>
        </p:nvPicPr>
        <p:blipFill>
          <a:blip r:embed="rId4"/>
          <a:stretch>
            <a:fillRect/>
          </a:stretch>
        </p:blipFill>
        <p:spPr>
          <a:xfrm>
            <a:off x="4645817" y="5817374"/>
            <a:ext cx="2900364" cy="464802"/>
          </a:xfrm>
          <a:prstGeom prst="rect">
            <a:avLst/>
          </a:prstGeom>
        </p:spPr>
      </p:pic>
    </p:spTree>
    <p:extLst>
      <p:ext uri="{BB962C8B-B14F-4D97-AF65-F5344CB8AC3E}">
        <p14:creationId xmlns:p14="http://schemas.microsoft.com/office/powerpoint/2010/main" val="118681443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10" Type="http://schemas.openxmlformats.org/officeDocument/2006/relationships/theme" Target="../theme/theme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FA7582-0E47-994F-AAE3-0F08103EAF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CF771A-BFAD-BB49-A0E2-889522F55A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1559E3-5B49-B54D-BBA4-935BE6843B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7BA1F-2254-4344-9C6E-D92922D4561C}" type="datetimeFigureOut">
              <a:rPr lang="en-US" smtClean="0"/>
              <a:t>5/4/2022</a:t>
            </a:fld>
            <a:endParaRPr lang="en-US"/>
          </a:p>
        </p:txBody>
      </p:sp>
      <p:sp>
        <p:nvSpPr>
          <p:cNvPr id="5" name="Footer Placeholder 4">
            <a:extLst>
              <a:ext uri="{FF2B5EF4-FFF2-40B4-BE49-F238E27FC236}">
                <a16:creationId xmlns:a16="http://schemas.microsoft.com/office/drawing/2014/main" id="{ABDC6C5C-63F0-344F-9502-57817A3732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F9BF8D-8BBA-434B-B69A-3B13A29D33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327043-F7FF-439B-9B3A-8130E24A5896}" type="slidenum">
              <a:rPr lang="en-US" smtClean="0"/>
              <a:t>‹#›</a:t>
            </a:fld>
            <a:endParaRPr lang="en-US"/>
          </a:p>
        </p:txBody>
      </p:sp>
    </p:spTree>
    <p:extLst>
      <p:ext uri="{BB962C8B-B14F-4D97-AF65-F5344CB8AC3E}">
        <p14:creationId xmlns:p14="http://schemas.microsoft.com/office/powerpoint/2010/main" val="15734018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95" r:id="rId28"/>
    <p:sldLayoutId id="2147483696" r:id="rId29"/>
    <p:sldLayoutId id="2147483697" r:id="rId30"/>
    <p:sldLayoutId id="2147483703" r:id="rId31"/>
    <p:sldLayoutId id="2147483746"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3885C8-2719-0142-8B30-42E9EE8D176D}" type="datetimeFigureOut">
              <a:rPr lang="en-US" smtClean="0"/>
              <a:t>5/4/2022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0800F-756F-844C-8673-BF9A0C74FD82}" type="slidenum">
              <a:rPr lang="en-US" smtClean="0"/>
              <a:t>‹#›</a:t>
            </a:fld>
            <a:endParaRPr lang="en-US"/>
          </a:p>
        </p:txBody>
      </p:sp>
    </p:spTree>
    <p:extLst>
      <p:ext uri="{BB962C8B-B14F-4D97-AF65-F5344CB8AC3E}">
        <p14:creationId xmlns:p14="http://schemas.microsoft.com/office/powerpoint/2010/main" val="167492398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43.png"/></Relationships>
</file>

<file path=ppt/slides/_rels/slide3.xml.rels><?xml version="1.0" encoding="UTF-8" standalone="yes"?>
<Relationships xmlns="http://schemas.openxmlformats.org/package/2006/relationships"><Relationship Id="rId2" Type="http://schemas.openxmlformats.org/officeDocument/2006/relationships/hyperlink" Target="https://nwd.acl.gov/" TargetMode="Externa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cebook.com/missouriclaim" TargetMode="External"/><Relationship Id="rId2" Type="http://schemas.openxmlformats.org/officeDocument/2006/relationships/hyperlink" Target="https://www.missouriclaim.org/" TargetMode="Externa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image" Target="../media/image46.png"/><Relationship Id="rId1" Type="http://schemas.openxmlformats.org/officeDocument/2006/relationships/slideLayout" Target="../slideLayouts/slideLayout3.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0.png"/><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hyperlink" Target="mailto:stjohnj@umkc.edu"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mofamilytofamily.org/" TargetMode="External"/><Relationship Id="rId2" Type="http://schemas.openxmlformats.org/officeDocument/2006/relationships/hyperlink" Target="https://linktr.ee/mofamilytofamily" TargetMode="External"/><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mailto:lamarchem@umkc.edu"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hyperlink" Target="https://www.moleapnetwork.org/" TargetMode="External"/><Relationship Id="rId2" Type="http://schemas.openxmlformats.org/officeDocument/2006/relationships/hyperlink" Target="https://umkc-lifelong-learning.thinkific.com/bundles/leap-lay-educational-advocacy-program-series" TargetMode="External"/><Relationship Id="rId1" Type="http://schemas.openxmlformats.org/officeDocument/2006/relationships/slideLayout" Target="../slideLayouts/slideLayout3.xml"/><Relationship Id="rId4" Type="http://schemas.openxmlformats.org/officeDocument/2006/relationships/image" Target="../media/image76.jpg"/></Relationships>
</file>

<file path=ppt/slides/_rels/slide32.xml.rels><?xml version="1.0" encoding="UTF-8" standalone="yes"?>
<Relationships xmlns="http://schemas.openxmlformats.org/package/2006/relationships"><Relationship Id="rId3" Type="http://schemas.openxmlformats.org/officeDocument/2006/relationships/hyperlink" Target="mailto:mcturner@umkc.edu" TargetMode="External"/><Relationship Id="rId2" Type="http://schemas.openxmlformats.org/officeDocument/2006/relationships/hyperlink" Target="mailto:MoFamilytoFamily@umkc.edu" TargetMode="Externa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ABA0E-B7EE-4737-9F3B-C5115CD381A4}"/>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A56349D-0808-4D8E-BDEF-787F7A3ADAE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45530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subTitle" idx="1"/>
          </p:nvPr>
        </p:nvSpPr>
        <p:spPr>
          <a:xfrm>
            <a:off x="2164162" y="2340651"/>
            <a:ext cx="8265918" cy="651051"/>
          </a:xfrm>
        </p:spPr>
        <p:txBody>
          <a:bodyPr>
            <a:noAutofit/>
          </a:bodyPr>
          <a:lstStyle/>
          <a:p>
            <a:pPr algn="ctr"/>
            <a:r>
              <a:rPr lang="en-US" sz="3600" b="1" dirty="0"/>
              <a:t>Missouri No Wrong Door </a:t>
            </a:r>
          </a:p>
          <a:p>
            <a:r>
              <a:rPr lang="en-US" i="1" dirty="0"/>
              <a:t>Transforming the way people access services in the community</a:t>
            </a:r>
          </a:p>
          <a:p>
            <a:pPr algn="ctr"/>
            <a:r>
              <a:rPr lang="en-US" dirty="0"/>
              <a:t>Support individuals and caregivers to make decisions on complete and accurate information about their options for anyone seeking long term services and supports regardless of age, income or disability.</a:t>
            </a:r>
          </a:p>
          <a:p>
            <a:pPr algn="ctr"/>
            <a:endParaRPr lang="en-US" dirty="0"/>
          </a:p>
          <a:p>
            <a:endParaRPr lang="en-US" dirty="0"/>
          </a:p>
        </p:txBody>
      </p:sp>
      <p:pic>
        <p:nvPicPr>
          <p:cNvPr id="5" name="Picture 4">
            <a:extLst>
              <a:ext uri="{FF2B5EF4-FFF2-40B4-BE49-F238E27FC236}">
                <a16:creationId xmlns:a16="http://schemas.microsoft.com/office/drawing/2014/main" id="{937EC434-2E3E-1646-BD3C-3609FD99AB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2870" y="322153"/>
            <a:ext cx="2208503" cy="2208503"/>
          </a:xfrm>
          <a:prstGeom prst="rect">
            <a:avLst/>
          </a:prstGeom>
        </p:spPr>
      </p:pic>
      <p:sp>
        <p:nvSpPr>
          <p:cNvPr id="11" name="Rounded Rectangle 10">
            <a:extLst>
              <a:ext uri="{FF2B5EF4-FFF2-40B4-BE49-F238E27FC236}">
                <a16:creationId xmlns:a16="http://schemas.microsoft.com/office/drawing/2014/main" id="{BCCB7D50-2812-724C-8D83-5E3CECAB19BE}"/>
              </a:ext>
            </a:extLst>
          </p:cNvPr>
          <p:cNvSpPr/>
          <p:nvPr/>
        </p:nvSpPr>
        <p:spPr>
          <a:xfrm>
            <a:off x="8215857" y="5840028"/>
            <a:ext cx="1919347" cy="65105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bject 7">
            <a:extLst>
              <a:ext uri="{FF2B5EF4-FFF2-40B4-BE49-F238E27FC236}">
                <a16:creationId xmlns:a16="http://schemas.microsoft.com/office/drawing/2014/main" id="{4A1F26EA-04A1-D04F-A0AD-8CD251007897}"/>
              </a:ext>
            </a:extLst>
          </p:cNvPr>
          <p:cNvSpPr/>
          <p:nvPr/>
        </p:nvSpPr>
        <p:spPr>
          <a:xfrm>
            <a:off x="8549914" y="5840027"/>
            <a:ext cx="1315654" cy="651051"/>
          </a:xfrm>
          <a:prstGeom prst="rect">
            <a:avLst/>
          </a:prstGeom>
          <a:blipFill>
            <a:blip r:embed="rId4" cstate="print"/>
            <a:stretch>
              <a:fillRect/>
            </a:stretch>
          </a:blipFill>
        </p:spPr>
        <p:txBody>
          <a:bodyPr wrap="square" lIns="0" tIns="0" rIns="0" bIns="0" rtlCol="0"/>
          <a:lstStyle/>
          <a:p>
            <a:endParaRPr sz="1349" dirty="0"/>
          </a:p>
        </p:txBody>
      </p:sp>
    </p:spTree>
    <p:extLst>
      <p:ext uri="{BB962C8B-B14F-4D97-AF65-F5344CB8AC3E}">
        <p14:creationId xmlns:p14="http://schemas.microsoft.com/office/powerpoint/2010/main" val="23460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0E6B7A-EE4D-0B4E-A409-8750293BF7C1}"/>
              </a:ext>
            </a:extLst>
          </p:cNvPr>
          <p:cNvSpPr>
            <a:spLocks noGrp="1"/>
          </p:cNvSpPr>
          <p:nvPr>
            <p:ph type="title"/>
          </p:nvPr>
        </p:nvSpPr>
        <p:spPr>
          <a:xfrm>
            <a:off x="1453288" y="222141"/>
            <a:ext cx="9605635" cy="1059305"/>
          </a:xfrm>
        </p:spPr>
        <p:txBody>
          <a:bodyPr>
            <a:normAutofit fontScale="90000"/>
          </a:bodyPr>
          <a:lstStyle/>
          <a:p>
            <a:br>
              <a:rPr lang="en-US" i="1" dirty="0"/>
            </a:br>
            <a:r>
              <a:rPr lang="en-US" dirty="0"/>
              <a:t>A powerful network built to support individuals needing long-term care</a:t>
            </a:r>
            <a:br>
              <a:rPr lang="en-US" dirty="0"/>
            </a:br>
            <a:endParaRPr lang="en-US" dirty="0"/>
          </a:p>
        </p:txBody>
      </p:sp>
      <p:sp>
        <p:nvSpPr>
          <p:cNvPr id="5" name="Content Placeholder 4">
            <a:extLst>
              <a:ext uri="{FF2B5EF4-FFF2-40B4-BE49-F238E27FC236}">
                <a16:creationId xmlns:a16="http://schemas.microsoft.com/office/drawing/2014/main" id="{2A3980F2-0D8F-114D-8042-D8DD11F2CA77}"/>
              </a:ext>
            </a:extLst>
          </p:cNvPr>
          <p:cNvSpPr>
            <a:spLocks noGrp="1"/>
          </p:cNvSpPr>
          <p:nvPr>
            <p:ph sz="half" idx="1"/>
          </p:nvPr>
        </p:nvSpPr>
        <p:spPr/>
        <p:txBody>
          <a:bodyPr>
            <a:normAutofit/>
          </a:bodyPr>
          <a:lstStyle/>
          <a:p>
            <a:r>
              <a:rPr lang="en-US" b="1" dirty="0"/>
              <a:t>FACT:  </a:t>
            </a:r>
            <a:r>
              <a:rPr lang="en-US" dirty="0"/>
              <a:t>Approximately 39.8 million caregivers provide care to adults with a disability</a:t>
            </a:r>
          </a:p>
          <a:p>
            <a:r>
              <a:rPr lang="en-US" b="1" dirty="0"/>
              <a:t>FACT:  </a:t>
            </a:r>
            <a:r>
              <a:rPr lang="en-US" dirty="0"/>
              <a:t>7 out of 10 Americans 65 years of age or older will need long term services for an average of 3 years</a:t>
            </a:r>
          </a:p>
        </p:txBody>
      </p:sp>
      <p:sp>
        <p:nvSpPr>
          <p:cNvPr id="6" name="Content Placeholder 5">
            <a:extLst>
              <a:ext uri="{FF2B5EF4-FFF2-40B4-BE49-F238E27FC236}">
                <a16:creationId xmlns:a16="http://schemas.microsoft.com/office/drawing/2014/main" id="{B07552D9-BC23-FC47-B015-8D535887EBF1}"/>
              </a:ext>
            </a:extLst>
          </p:cNvPr>
          <p:cNvSpPr>
            <a:spLocks noGrp="1"/>
          </p:cNvSpPr>
          <p:nvPr>
            <p:ph sz="half" idx="2"/>
          </p:nvPr>
        </p:nvSpPr>
        <p:spPr>
          <a:xfrm>
            <a:off x="6092483" y="2017343"/>
            <a:ext cx="4966440" cy="3441520"/>
          </a:xfrm>
        </p:spPr>
        <p:txBody>
          <a:bodyPr>
            <a:normAutofit fontScale="92500" lnSpcReduction="20000"/>
          </a:bodyPr>
          <a:lstStyle/>
          <a:p>
            <a:r>
              <a:rPr lang="en-US" b="1" dirty="0"/>
              <a:t>WHY NEEDED?  </a:t>
            </a:r>
            <a:r>
              <a:rPr lang="en-US" dirty="0"/>
              <a:t>Individuals and their caregivers make decisions based on incomplete and sometimes inaccurate information about their options</a:t>
            </a:r>
          </a:p>
          <a:p>
            <a:r>
              <a:rPr lang="en-US" b="1" dirty="0"/>
              <a:t>WHO?  </a:t>
            </a:r>
            <a:r>
              <a:rPr lang="en-US" dirty="0"/>
              <a:t>NWD serves anyone seeking long term services and support, regardless, age, income and disability </a:t>
            </a:r>
          </a:p>
          <a:p>
            <a:pPr marL="0" indent="0" algn="r">
              <a:buNone/>
            </a:pPr>
            <a:r>
              <a:rPr lang="en-US" dirty="0">
                <a:hlinkClick r:id="rId2"/>
              </a:rPr>
              <a:t>https://nwd.acl.gov</a:t>
            </a:r>
            <a:endParaRPr lang="en-US" dirty="0"/>
          </a:p>
          <a:p>
            <a:pPr marL="0" indent="0" algn="r">
              <a:buNone/>
            </a:pPr>
            <a:endParaRPr lang="en-US" dirty="0"/>
          </a:p>
        </p:txBody>
      </p:sp>
    </p:spTree>
    <p:extLst>
      <p:ext uri="{BB962C8B-B14F-4D97-AF65-F5344CB8AC3E}">
        <p14:creationId xmlns:p14="http://schemas.microsoft.com/office/powerpoint/2010/main" val="4218382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80390" y="455799"/>
            <a:ext cx="9605635" cy="718720"/>
          </a:xfrm>
          <a:prstGeom prst="rect">
            <a:avLst/>
          </a:prstGeom>
        </p:spPr>
        <p:txBody>
          <a:bodyPr vert="horz" wrap="square" lIns="0" tIns="124330" rIns="0" bIns="0" rtlCol="0" anchor="ctr">
            <a:spAutoFit/>
          </a:bodyPr>
          <a:lstStyle/>
          <a:p>
            <a:pPr marL="12687" marR="5075">
              <a:lnSpc>
                <a:spcPts val="4895"/>
              </a:lnSpc>
              <a:spcBef>
                <a:spcPts val="979"/>
              </a:spcBef>
            </a:pPr>
            <a:r>
              <a:rPr spc="-35" dirty="0"/>
              <a:t>NWD </a:t>
            </a:r>
            <a:r>
              <a:rPr spc="-25" dirty="0"/>
              <a:t>is</a:t>
            </a:r>
            <a:r>
              <a:rPr lang="en-US" spc="-25" dirty="0"/>
              <a:t> a Framework</a:t>
            </a:r>
            <a:endParaRPr spc="-70" dirty="0"/>
          </a:p>
        </p:txBody>
      </p:sp>
      <p:sp>
        <p:nvSpPr>
          <p:cNvPr id="9" name="Content Placeholder 8">
            <a:extLst>
              <a:ext uri="{FF2B5EF4-FFF2-40B4-BE49-F238E27FC236}">
                <a16:creationId xmlns:a16="http://schemas.microsoft.com/office/drawing/2014/main" id="{5CFC5436-79AC-D740-BCB3-549E7C37118B}"/>
              </a:ext>
            </a:extLst>
          </p:cNvPr>
          <p:cNvSpPr>
            <a:spLocks noGrp="1"/>
          </p:cNvSpPr>
          <p:nvPr>
            <p:ph sz="half" idx="1"/>
          </p:nvPr>
        </p:nvSpPr>
        <p:spPr/>
        <p:txBody>
          <a:bodyPr/>
          <a:lstStyle/>
          <a:p>
            <a:pPr marL="0" indent="0">
              <a:buNone/>
            </a:pPr>
            <a:r>
              <a:rPr lang="en-US" b="1" i="1" dirty="0"/>
              <a:t>Transforming the way people access services in the community</a:t>
            </a:r>
          </a:p>
          <a:p>
            <a:pPr marL="0" indent="0">
              <a:buNone/>
            </a:pPr>
            <a:r>
              <a:rPr lang="en-US" i="1" dirty="0"/>
              <a:t>Goal:  Support individuals and caregivers to make decisions on complete and accurate information about their options for anyone seeking long term services and supports regardless of age, income or disability </a:t>
            </a:r>
          </a:p>
          <a:p>
            <a:pPr marL="0" indent="0">
              <a:buNone/>
            </a:pPr>
            <a:endParaRPr lang="en-US" dirty="0"/>
          </a:p>
        </p:txBody>
      </p:sp>
      <p:sp>
        <p:nvSpPr>
          <p:cNvPr id="11" name="Content Placeholder 10">
            <a:extLst>
              <a:ext uri="{FF2B5EF4-FFF2-40B4-BE49-F238E27FC236}">
                <a16:creationId xmlns:a16="http://schemas.microsoft.com/office/drawing/2014/main" id="{8870A8D2-79D3-5343-81B6-0E7D00280464}"/>
              </a:ext>
            </a:extLst>
          </p:cNvPr>
          <p:cNvSpPr>
            <a:spLocks noGrp="1"/>
          </p:cNvSpPr>
          <p:nvPr>
            <p:ph sz="half" idx="2"/>
          </p:nvPr>
        </p:nvSpPr>
        <p:spPr>
          <a:xfrm>
            <a:off x="5986464" y="2017343"/>
            <a:ext cx="5386386" cy="3441520"/>
          </a:xfrm>
        </p:spPr>
        <p:txBody>
          <a:bodyPr>
            <a:normAutofit lnSpcReduction="10000"/>
          </a:bodyPr>
          <a:lstStyle/>
          <a:p>
            <a:r>
              <a:rPr lang="en-US" dirty="0"/>
              <a:t>It is a </a:t>
            </a:r>
            <a:r>
              <a:rPr lang="en-US" i="1" spc="-25" dirty="0">
                <a:solidFill>
                  <a:srgbClr val="404040"/>
                </a:solidFill>
                <a:latin typeface="Calibri"/>
                <a:cs typeface="Calibri"/>
              </a:rPr>
              <a:t>system </a:t>
            </a:r>
            <a:r>
              <a:rPr lang="en-US" i="1" spc="-5" dirty="0">
                <a:solidFill>
                  <a:srgbClr val="404040"/>
                </a:solidFill>
                <a:latin typeface="Calibri"/>
                <a:cs typeface="Calibri"/>
              </a:rPr>
              <a:t>change </a:t>
            </a:r>
            <a:r>
              <a:rPr lang="en-US" spc="-25" dirty="0">
                <a:solidFill>
                  <a:srgbClr val="404040"/>
                </a:solidFill>
                <a:latin typeface="Calibri"/>
                <a:cs typeface="Calibri"/>
              </a:rPr>
              <a:t>effort </a:t>
            </a:r>
            <a:r>
              <a:rPr lang="en-US" spc="-15" dirty="0">
                <a:solidFill>
                  <a:srgbClr val="404040"/>
                </a:solidFill>
                <a:latin typeface="Calibri"/>
                <a:cs typeface="Calibri"/>
              </a:rPr>
              <a:t>to  </a:t>
            </a:r>
            <a:r>
              <a:rPr lang="en-US" spc="-20" dirty="0">
                <a:solidFill>
                  <a:srgbClr val="404040"/>
                </a:solidFill>
                <a:latin typeface="Calibri"/>
                <a:cs typeface="Calibri"/>
              </a:rPr>
              <a:t>leverage </a:t>
            </a:r>
            <a:r>
              <a:rPr lang="en-US" spc="-5" dirty="0">
                <a:solidFill>
                  <a:srgbClr val="404040"/>
                </a:solidFill>
                <a:latin typeface="Calibri"/>
                <a:cs typeface="Calibri"/>
              </a:rPr>
              <a:t>an </a:t>
            </a:r>
            <a:r>
              <a:rPr lang="en-US" b="1" spc="-15" dirty="0">
                <a:solidFill>
                  <a:srgbClr val="404040"/>
                </a:solidFill>
                <a:latin typeface="Calibri"/>
                <a:cs typeface="Calibri"/>
              </a:rPr>
              <a:t>infrastructure</a:t>
            </a:r>
            <a:r>
              <a:rPr lang="en-US" spc="-15" dirty="0">
                <a:solidFill>
                  <a:srgbClr val="404040"/>
                </a:solidFill>
                <a:latin typeface="Calibri"/>
                <a:cs typeface="Calibri"/>
              </a:rPr>
              <a:t> to  </a:t>
            </a:r>
            <a:r>
              <a:rPr lang="en-US" spc="-20" dirty="0">
                <a:solidFill>
                  <a:srgbClr val="404040"/>
                </a:solidFill>
                <a:latin typeface="Calibri"/>
                <a:cs typeface="Calibri"/>
              </a:rPr>
              <a:t>improve </a:t>
            </a:r>
            <a:r>
              <a:rPr lang="en-US" spc="-5" dirty="0">
                <a:solidFill>
                  <a:srgbClr val="404040"/>
                </a:solidFill>
                <a:latin typeface="Calibri"/>
                <a:cs typeface="Calibri"/>
              </a:rPr>
              <a:t>access </a:t>
            </a:r>
            <a:r>
              <a:rPr lang="en-US" spc="-15" dirty="0">
                <a:solidFill>
                  <a:srgbClr val="404040"/>
                </a:solidFill>
                <a:latin typeface="Calibri"/>
                <a:cs typeface="Calibri"/>
              </a:rPr>
              <a:t>to </a:t>
            </a:r>
            <a:r>
              <a:rPr lang="en-US" spc="-5" dirty="0">
                <a:solidFill>
                  <a:srgbClr val="404040"/>
                </a:solidFill>
                <a:latin typeface="Calibri"/>
                <a:cs typeface="Calibri"/>
              </a:rPr>
              <a:t>social services  </a:t>
            </a:r>
            <a:r>
              <a:rPr lang="en-US" spc="-10" dirty="0">
                <a:solidFill>
                  <a:srgbClr val="404040"/>
                </a:solidFill>
                <a:latin typeface="Calibri"/>
                <a:cs typeface="Calibri"/>
              </a:rPr>
              <a:t>across </a:t>
            </a:r>
            <a:r>
              <a:rPr lang="en-US" spc="-5" dirty="0">
                <a:solidFill>
                  <a:srgbClr val="404040"/>
                </a:solidFill>
                <a:latin typeface="Calibri"/>
                <a:cs typeface="Calibri"/>
              </a:rPr>
              <a:t>all </a:t>
            </a:r>
            <a:r>
              <a:rPr lang="en-US" spc="-10" dirty="0">
                <a:solidFill>
                  <a:srgbClr val="404040"/>
                </a:solidFill>
                <a:latin typeface="Calibri"/>
                <a:cs typeface="Calibri"/>
              </a:rPr>
              <a:t>populations </a:t>
            </a:r>
            <a:r>
              <a:rPr lang="en-US" spc="-5" dirty="0">
                <a:solidFill>
                  <a:srgbClr val="404040"/>
                </a:solidFill>
                <a:latin typeface="Calibri"/>
                <a:cs typeface="Calibri"/>
              </a:rPr>
              <a:t>and all</a:t>
            </a:r>
            <a:r>
              <a:rPr lang="en-US" spc="35" dirty="0">
                <a:solidFill>
                  <a:srgbClr val="404040"/>
                </a:solidFill>
                <a:latin typeface="Calibri"/>
                <a:cs typeface="Calibri"/>
              </a:rPr>
              <a:t> </a:t>
            </a:r>
            <a:r>
              <a:rPr lang="en-US" spc="-30" dirty="0">
                <a:solidFill>
                  <a:srgbClr val="404040"/>
                </a:solidFill>
                <a:latin typeface="Calibri"/>
                <a:cs typeface="Calibri"/>
              </a:rPr>
              <a:t>payers</a:t>
            </a:r>
          </a:p>
          <a:p>
            <a:r>
              <a:rPr lang="en-US" spc="-10" dirty="0">
                <a:solidFill>
                  <a:srgbClr val="353131"/>
                </a:solidFill>
                <a:latin typeface="Calibri"/>
                <a:cs typeface="Calibri"/>
              </a:rPr>
              <a:t>Purpose </a:t>
            </a:r>
            <a:r>
              <a:rPr lang="en-US" spc="-5" dirty="0">
                <a:solidFill>
                  <a:srgbClr val="353131"/>
                </a:solidFill>
                <a:latin typeface="Calibri"/>
                <a:cs typeface="Calibri"/>
              </a:rPr>
              <a:t>is </a:t>
            </a:r>
            <a:r>
              <a:rPr lang="en-US" spc="-15" dirty="0">
                <a:solidFill>
                  <a:srgbClr val="353131"/>
                </a:solidFill>
                <a:latin typeface="Calibri"/>
                <a:cs typeface="Calibri"/>
              </a:rPr>
              <a:t>to coordinate </a:t>
            </a:r>
            <a:r>
              <a:rPr lang="en-US" spc="-5" dirty="0">
                <a:solidFill>
                  <a:srgbClr val="353131"/>
                </a:solidFill>
                <a:latin typeface="Calibri"/>
                <a:cs typeface="Calibri"/>
              </a:rPr>
              <a:t>and  enhance the </a:t>
            </a:r>
            <a:r>
              <a:rPr lang="en-US" spc="-20" dirty="0">
                <a:solidFill>
                  <a:srgbClr val="353131"/>
                </a:solidFill>
                <a:latin typeface="Calibri"/>
                <a:cs typeface="Calibri"/>
              </a:rPr>
              <a:t>existing </a:t>
            </a:r>
            <a:r>
              <a:rPr lang="en-US" spc="-15" dirty="0">
                <a:solidFill>
                  <a:srgbClr val="353131"/>
                </a:solidFill>
                <a:latin typeface="Calibri"/>
                <a:cs typeface="Calibri"/>
              </a:rPr>
              <a:t>infrastructure  </a:t>
            </a:r>
            <a:r>
              <a:rPr lang="en-US" spc="-5" dirty="0">
                <a:solidFill>
                  <a:srgbClr val="353131"/>
                </a:solidFill>
                <a:latin typeface="Calibri"/>
                <a:cs typeface="Calibri"/>
              </a:rPr>
              <a:t>within </a:t>
            </a:r>
            <a:r>
              <a:rPr lang="en-US" dirty="0">
                <a:solidFill>
                  <a:srgbClr val="353131"/>
                </a:solidFill>
                <a:latin typeface="Calibri"/>
                <a:cs typeface="Calibri"/>
              </a:rPr>
              <a:t>a </a:t>
            </a:r>
            <a:r>
              <a:rPr lang="en-US" spc="-30" dirty="0">
                <a:solidFill>
                  <a:srgbClr val="353131"/>
                </a:solidFill>
                <a:latin typeface="Calibri"/>
                <a:cs typeface="Calibri"/>
              </a:rPr>
              <a:t>state </a:t>
            </a:r>
            <a:r>
              <a:rPr lang="en-US" spc="-15" dirty="0">
                <a:solidFill>
                  <a:srgbClr val="353131"/>
                </a:solidFill>
                <a:latin typeface="Calibri"/>
                <a:cs typeface="Calibri"/>
              </a:rPr>
              <a:t>to </a:t>
            </a:r>
            <a:r>
              <a:rPr lang="en-US" spc="-20" dirty="0">
                <a:solidFill>
                  <a:srgbClr val="353131"/>
                </a:solidFill>
                <a:latin typeface="Calibri"/>
                <a:cs typeface="Calibri"/>
              </a:rPr>
              <a:t>improve </a:t>
            </a:r>
            <a:r>
              <a:rPr lang="en-US" spc="-5" dirty="0">
                <a:solidFill>
                  <a:srgbClr val="353131"/>
                </a:solidFill>
                <a:latin typeface="Calibri"/>
                <a:cs typeface="Calibri"/>
              </a:rPr>
              <a:t>access  </a:t>
            </a:r>
            <a:r>
              <a:rPr lang="en-US" spc="-10" dirty="0">
                <a:solidFill>
                  <a:srgbClr val="353131"/>
                </a:solidFill>
                <a:latin typeface="Calibri"/>
                <a:cs typeface="Calibri"/>
              </a:rPr>
              <a:t>functions</a:t>
            </a:r>
            <a:endParaRPr lang="en-US" dirty="0">
              <a:latin typeface="Calibri"/>
              <a:cs typeface="Calibri"/>
            </a:endParaRPr>
          </a:p>
          <a:p>
            <a:endParaRPr lang="en-US" dirty="0"/>
          </a:p>
        </p:txBody>
      </p:sp>
      <p:sp>
        <p:nvSpPr>
          <p:cNvPr id="6" name="object 6"/>
          <p:cNvSpPr txBox="1"/>
          <p:nvPr/>
        </p:nvSpPr>
        <p:spPr>
          <a:xfrm>
            <a:off x="10959225" y="6540179"/>
            <a:ext cx="161757" cy="174738"/>
          </a:xfrm>
          <a:prstGeom prst="rect">
            <a:avLst/>
          </a:prstGeom>
        </p:spPr>
        <p:txBody>
          <a:bodyPr vert="horz" wrap="square" lIns="0" tIns="13321" rIns="0" bIns="0" rtlCol="0">
            <a:spAutoFit/>
          </a:bodyPr>
          <a:lstStyle/>
          <a:p>
            <a:pPr marL="12687">
              <a:spcBef>
                <a:spcPts val="105"/>
              </a:spcBef>
            </a:pPr>
            <a:r>
              <a:rPr sz="1049" dirty="0">
                <a:solidFill>
                  <a:srgbClr val="FFFFFF"/>
                </a:solidFill>
                <a:latin typeface="Calibri"/>
                <a:cs typeface="Calibri"/>
              </a:rPr>
              <a:t>10</a:t>
            </a:r>
            <a:endParaRPr sz="1049">
              <a:latin typeface="Calibri"/>
              <a:cs typeface="Calibri"/>
            </a:endParaRPr>
          </a:p>
        </p:txBody>
      </p:sp>
    </p:spTree>
    <p:extLst>
      <p:ext uri="{BB962C8B-B14F-4D97-AF65-F5344CB8AC3E}">
        <p14:creationId xmlns:p14="http://schemas.microsoft.com/office/powerpoint/2010/main" val="1328327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BA6145-B009-4246-A3CF-D3FAE7FC8CB0}"/>
              </a:ext>
            </a:extLst>
          </p:cNvPr>
          <p:cNvSpPr>
            <a:spLocks noGrp="1"/>
          </p:cNvSpPr>
          <p:nvPr>
            <p:ph type="title"/>
          </p:nvPr>
        </p:nvSpPr>
        <p:spPr>
          <a:xfrm>
            <a:off x="1608531" y="1096263"/>
            <a:ext cx="9607661" cy="1056319"/>
          </a:xfrm>
        </p:spPr>
        <p:txBody>
          <a:bodyPr>
            <a:normAutofit/>
          </a:bodyPr>
          <a:lstStyle/>
          <a:p>
            <a:r>
              <a:rPr lang="en-US" i="1" dirty="0"/>
              <a:t>Overview of NWD Goals</a:t>
            </a:r>
            <a:endParaRPr lang="en-US" dirty="0"/>
          </a:p>
        </p:txBody>
      </p:sp>
      <p:sp>
        <p:nvSpPr>
          <p:cNvPr id="7" name="Text Placeholder 6">
            <a:extLst>
              <a:ext uri="{FF2B5EF4-FFF2-40B4-BE49-F238E27FC236}">
                <a16:creationId xmlns:a16="http://schemas.microsoft.com/office/drawing/2014/main" id="{B5F1410E-BFE6-E946-B3A3-2A2D1B206305}"/>
              </a:ext>
            </a:extLst>
          </p:cNvPr>
          <p:cNvSpPr>
            <a:spLocks noGrp="1"/>
          </p:cNvSpPr>
          <p:nvPr>
            <p:ph type="body" idx="1"/>
          </p:nvPr>
        </p:nvSpPr>
        <p:spPr>
          <a:xfrm>
            <a:off x="1436305" y="1614187"/>
            <a:ext cx="4645152" cy="801943"/>
          </a:xfrm>
        </p:spPr>
        <p:txBody>
          <a:bodyPr/>
          <a:lstStyle/>
          <a:p>
            <a:r>
              <a:rPr lang="en-US" dirty="0"/>
              <a:t>Missouri Specific focus </a:t>
            </a:r>
          </a:p>
        </p:txBody>
      </p:sp>
      <p:sp>
        <p:nvSpPr>
          <p:cNvPr id="5" name="Content Placeholder 4">
            <a:extLst>
              <a:ext uri="{FF2B5EF4-FFF2-40B4-BE49-F238E27FC236}">
                <a16:creationId xmlns:a16="http://schemas.microsoft.com/office/drawing/2014/main" id="{9B79CADB-6749-4847-B9E6-5A8DFF593261}"/>
              </a:ext>
            </a:extLst>
          </p:cNvPr>
          <p:cNvSpPr>
            <a:spLocks noGrp="1"/>
          </p:cNvSpPr>
          <p:nvPr>
            <p:ph sz="half" idx="2"/>
          </p:nvPr>
        </p:nvSpPr>
        <p:spPr>
          <a:xfrm>
            <a:off x="1436305" y="2418907"/>
            <a:ext cx="4645152" cy="2644457"/>
          </a:xfrm>
        </p:spPr>
        <p:txBody>
          <a:bodyPr>
            <a:normAutofit fontScale="70000" lnSpcReduction="20000"/>
          </a:bodyPr>
          <a:lstStyle/>
          <a:p>
            <a:r>
              <a:rPr lang="en-US" i="1" dirty="0"/>
              <a:t>Build a </a:t>
            </a:r>
            <a:r>
              <a:rPr lang="en-US" b="1" i="1" dirty="0"/>
              <a:t>statewide network of front door entities </a:t>
            </a:r>
            <a:r>
              <a:rPr lang="en-US" i="1" dirty="0"/>
              <a:t>that work together to support access to LTSS in the community </a:t>
            </a:r>
          </a:p>
          <a:p>
            <a:r>
              <a:rPr lang="en-US" i="1" dirty="0"/>
              <a:t>Enhance the </a:t>
            </a:r>
            <a:r>
              <a:rPr lang="en-US" b="1" i="1" dirty="0"/>
              <a:t>skills and knowledge of information and referral, options counseling and/or case management positions </a:t>
            </a:r>
            <a:r>
              <a:rPr lang="en-US" i="1" dirty="0"/>
              <a:t>around person-centered thinking, technology and support options </a:t>
            </a:r>
          </a:p>
          <a:p>
            <a:r>
              <a:rPr lang="en-US" i="1" dirty="0"/>
              <a:t>Host </a:t>
            </a:r>
            <a:r>
              <a:rPr lang="en-US" b="1" i="1" dirty="0"/>
              <a:t>Innovative Projects </a:t>
            </a:r>
            <a:r>
              <a:rPr lang="en-US" i="1" dirty="0"/>
              <a:t>that cross-populations</a:t>
            </a:r>
          </a:p>
          <a:p>
            <a:endParaRPr lang="en-US" dirty="0"/>
          </a:p>
        </p:txBody>
      </p:sp>
      <p:sp>
        <p:nvSpPr>
          <p:cNvPr id="8" name="Text Placeholder 7">
            <a:extLst>
              <a:ext uri="{FF2B5EF4-FFF2-40B4-BE49-F238E27FC236}">
                <a16:creationId xmlns:a16="http://schemas.microsoft.com/office/drawing/2014/main" id="{A13A7AB4-FDD5-2542-8F65-7400BCCB9753}"/>
              </a:ext>
            </a:extLst>
          </p:cNvPr>
          <p:cNvSpPr>
            <a:spLocks noGrp="1"/>
          </p:cNvSpPr>
          <p:nvPr>
            <p:ph type="body" sz="quarter" idx="3"/>
          </p:nvPr>
        </p:nvSpPr>
        <p:spPr>
          <a:xfrm>
            <a:off x="6401476" y="1617641"/>
            <a:ext cx="5267020" cy="802237"/>
          </a:xfrm>
        </p:spPr>
        <p:txBody>
          <a:bodyPr/>
          <a:lstStyle/>
          <a:p>
            <a:r>
              <a:rPr lang="en-US" dirty="0"/>
              <a:t>Current funding to Support NWD</a:t>
            </a:r>
          </a:p>
        </p:txBody>
      </p:sp>
      <p:sp>
        <p:nvSpPr>
          <p:cNvPr id="6" name="Content Placeholder 5">
            <a:extLst>
              <a:ext uri="{FF2B5EF4-FFF2-40B4-BE49-F238E27FC236}">
                <a16:creationId xmlns:a16="http://schemas.microsoft.com/office/drawing/2014/main" id="{692D028B-F72E-AE41-920F-D8316DCD7AB0}"/>
              </a:ext>
            </a:extLst>
          </p:cNvPr>
          <p:cNvSpPr>
            <a:spLocks noGrp="1"/>
          </p:cNvSpPr>
          <p:nvPr>
            <p:ph sz="quarter" idx="4"/>
          </p:nvPr>
        </p:nvSpPr>
        <p:spPr>
          <a:xfrm>
            <a:off x="6401476" y="2416129"/>
            <a:ext cx="4886284" cy="2637371"/>
          </a:xfrm>
        </p:spPr>
        <p:txBody>
          <a:bodyPr>
            <a:normAutofit fontScale="70000" lnSpcReduction="20000"/>
          </a:bodyPr>
          <a:lstStyle/>
          <a:p>
            <a:r>
              <a:rPr lang="en-US" dirty="0"/>
              <a:t>CARES Act funding for COVID-19 Relief for NWD</a:t>
            </a:r>
          </a:p>
          <a:p>
            <a:r>
              <a:rPr lang="en-US" dirty="0"/>
              <a:t>CMS Funding for NWD to Assist with Vaccine Access</a:t>
            </a:r>
          </a:p>
          <a:p>
            <a:r>
              <a:rPr lang="en-US" dirty="0"/>
              <a:t>MIPPA Priority #3 NWD Funding for Medicare Outreach in partnership with Mo Family to Family</a:t>
            </a:r>
          </a:p>
        </p:txBody>
      </p:sp>
      <p:pic>
        <p:nvPicPr>
          <p:cNvPr id="9" name="Picture 8">
            <a:extLst>
              <a:ext uri="{FF2B5EF4-FFF2-40B4-BE49-F238E27FC236}">
                <a16:creationId xmlns:a16="http://schemas.microsoft.com/office/drawing/2014/main" id="{F1768CA0-929D-4630-BF5E-DDD12ECCB5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081" y="4839240"/>
            <a:ext cx="2018760" cy="2018760"/>
          </a:xfrm>
          <a:prstGeom prst="rect">
            <a:avLst/>
          </a:prstGeom>
        </p:spPr>
      </p:pic>
    </p:spTree>
    <p:extLst>
      <p:ext uri="{BB962C8B-B14F-4D97-AF65-F5344CB8AC3E}">
        <p14:creationId xmlns:p14="http://schemas.microsoft.com/office/powerpoint/2010/main" val="4256484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9A6A0-4EDF-D149-A4D6-50502DFDB475}"/>
              </a:ext>
            </a:extLst>
          </p:cNvPr>
          <p:cNvSpPr>
            <a:spLocks noGrp="1"/>
          </p:cNvSpPr>
          <p:nvPr>
            <p:ph type="title"/>
          </p:nvPr>
        </p:nvSpPr>
        <p:spPr>
          <a:xfrm>
            <a:off x="653909" y="202238"/>
            <a:ext cx="9603275" cy="1049235"/>
          </a:xfrm>
        </p:spPr>
        <p:txBody>
          <a:bodyPr/>
          <a:lstStyle/>
          <a:p>
            <a:r>
              <a:rPr lang="en-US" dirty="0"/>
              <a:t>Missouri NWD Focus </a:t>
            </a:r>
          </a:p>
        </p:txBody>
      </p:sp>
      <p:sp>
        <p:nvSpPr>
          <p:cNvPr id="3" name="Content Placeholder 2">
            <a:extLst>
              <a:ext uri="{FF2B5EF4-FFF2-40B4-BE49-F238E27FC236}">
                <a16:creationId xmlns:a16="http://schemas.microsoft.com/office/drawing/2014/main" id="{58E4B3B2-9D76-8740-8D25-EE05B2A9F974}"/>
              </a:ext>
            </a:extLst>
          </p:cNvPr>
          <p:cNvSpPr>
            <a:spLocks noGrp="1"/>
          </p:cNvSpPr>
          <p:nvPr>
            <p:ph idx="1"/>
          </p:nvPr>
        </p:nvSpPr>
        <p:spPr/>
        <p:txBody>
          <a:bodyPr/>
          <a:lstStyle/>
          <a:p>
            <a:r>
              <a:rPr lang="en-US" dirty="0"/>
              <a:t>Creating and enhancing connections across local and state partners representing different target audiences (Aging, CILs, Developmental Disability, Brain Injury, SHCN)</a:t>
            </a:r>
          </a:p>
          <a:p>
            <a:r>
              <a:rPr lang="en-US" dirty="0"/>
              <a:t>Hosting and connecting staff to capacity-building and training activities focused on Charting the LifeCourse person-centered practices and technology </a:t>
            </a:r>
          </a:p>
          <a:p>
            <a:r>
              <a:rPr lang="en-US" dirty="0"/>
              <a:t>Identifying key issues and facilitating conversations on systems-level strategies to understand the current state of the “front door” of supports </a:t>
            </a:r>
          </a:p>
          <a:p>
            <a:endParaRPr lang="en-US" dirty="0"/>
          </a:p>
        </p:txBody>
      </p:sp>
    </p:spTree>
    <p:extLst>
      <p:ext uri="{BB962C8B-B14F-4D97-AF65-F5344CB8AC3E}">
        <p14:creationId xmlns:p14="http://schemas.microsoft.com/office/powerpoint/2010/main" val="3747058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FB7D4-219A-EF4C-A6C9-097201A35B9C}"/>
              </a:ext>
            </a:extLst>
          </p:cNvPr>
          <p:cNvSpPr>
            <a:spLocks noGrp="1"/>
          </p:cNvSpPr>
          <p:nvPr>
            <p:ph type="title"/>
          </p:nvPr>
        </p:nvSpPr>
        <p:spPr>
          <a:xfrm>
            <a:off x="1004106" y="232208"/>
            <a:ext cx="9603275" cy="1049235"/>
          </a:xfrm>
        </p:spPr>
        <p:txBody>
          <a:bodyPr/>
          <a:lstStyle/>
          <a:p>
            <a:r>
              <a:rPr lang="en-US" dirty="0"/>
              <a:t>Understanding Mo NWD System</a:t>
            </a:r>
          </a:p>
        </p:txBody>
      </p:sp>
      <p:sp>
        <p:nvSpPr>
          <p:cNvPr id="4" name="Content Placeholder 3">
            <a:extLst>
              <a:ext uri="{FF2B5EF4-FFF2-40B4-BE49-F238E27FC236}">
                <a16:creationId xmlns:a16="http://schemas.microsoft.com/office/drawing/2014/main" id="{28A82D8F-C3F8-1742-A381-32BD72F795B8}"/>
              </a:ext>
            </a:extLst>
          </p:cNvPr>
          <p:cNvSpPr>
            <a:spLocks noGrp="1"/>
          </p:cNvSpPr>
          <p:nvPr>
            <p:ph idx="1"/>
          </p:nvPr>
        </p:nvSpPr>
        <p:spPr/>
        <p:txBody>
          <a:bodyPr/>
          <a:lstStyle/>
          <a:p>
            <a:r>
              <a:rPr lang="en-US" dirty="0"/>
              <a:t>Defining/identifying the entities or organizations in </a:t>
            </a:r>
            <a:r>
              <a:rPr lang="en-US" dirty="0" err="1"/>
              <a:t>MoNWD</a:t>
            </a:r>
            <a:r>
              <a:rPr lang="en-US" dirty="0"/>
              <a:t> and HCBS LTSS</a:t>
            </a:r>
          </a:p>
          <a:p>
            <a:r>
              <a:rPr lang="en-US" dirty="0"/>
              <a:t>Identifying the positions and roles at the “front door” across populations </a:t>
            </a:r>
          </a:p>
          <a:p>
            <a:r>
              <a:rPr lang="en-US" dirty="0"/>
              <a:t>Understanding the “journey and process” of getting in the door and accessing services </a:t>
            </a:r>
          </a:p>
          <a:p>
            <a:r>
              <a:rPr lang="en-US" dirty="0"/>
              <a:t>Mapping the different initiatives connected to the “front door”</a:t>
            </a:r>
          </a:p>
          <a:p>
            <a:pPr marL="0" indent="0">
              <a:buNone/>
            </a:pPr>
            <a:endParaRPr lang="en-US" dirty="0"/>
          </a:p>
        </p:txBody>
      </p:sp>
    </p:spTree>
    <p:extLst>
      <p:ext uri="{BB962C8B-B14F-4D97-AF65-F5344CB8AC3E}">
        <p14:creationId xmlns:p14="http://schemas.microsoft.com/office/powerpoint/2010/main" val="1291449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A3600-6026-4762-B2BC-8C45DC91F96D}"/>
              </a:ext>
            </a:extLst>
          </p:cNvPr>
          <p:cNvSpPr>
            <a:spLocks noGrp="1"/>
          </p:cNvSpPr>
          <p:nvPr>
            <p:ph type="title"/>
          </p:nvPr>
        </p:nvSpPr>
        <p:spPr>
          <a:xfrm>
            <a:off x="321013" y="457201"/>
            <a:ext cx="11391089" cy="763763"/>
          </a:xfrm>
        </p:spPr>
        <p:txBody>
          <a:bodyPr anchor="ctr">
            <a:normAutofit/>
          </a:bodyPr>
          <a:lstStyle/>
          <a:p>
            <a:r>
              <a:rPr lang="en-US" dirty="0"/>
              <a:t>NWD Partner Spotlight:  Missouri CLAIM and Medicare </a:t>
            </a:r>
          </a:p>
        </p:txBody>
      </p:sp>
      <p:pic>
        <p:nvPicPr>
          <p:cNvPr id="1026" name="Picture 2" descr="CLAIM logo">
            <a:extLst>
              <a:ext uri="{FF2B5EF4-FFF2-40B4-BE49-F238E27FC236}">
                <a16:creationId xmlns:a16="http://schemas.microsoft.com/office/drawing/2014/main" id="{4C08ADAD-62B6-4C23-82D2-A633EAC17AE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43952" y="1220964"/>
            <a:ext cx="1957420" cy="12054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7339454-9766-4217-8614-805D5EB88C65}"/>
              </a:ext>
            </a:extLst>
          </p:cNvPr>
          <p:cNvSpPr txBox="1"/>
          <p:nvPr/>
        </p:nvSpPr>
        <p:spPr>
          <a:xfrm>
            <a:off x="3754017" y="1399593"/>
            <a:ext cx="6708711" cy="3693319"/>
          </a:xfrm>
          <a:prstGeom prst="rect">
            <a:avLst/>
          </a:prstGeom>
          <a:noFill/>
        </p:spPr>
        <p:txBody>
          <a:bodyPr wrap="square">
            <a:spAutoFit/>
          </a:bodyPr>
          <a:lstStyle/>
          <a:p>
            <a:pPr algn="l">
              <a:buFont typeface="Arial" panose="020B0604020202020204" pitchFamily="34" charset="0"/>
              <a:buChar char="•"/>
            </a:pPr>
            <a:r>
              <a:rPr lang="en-US" dirty="0">
                <a:solidFill>
                  <a:srgbClr val="000000"/>
                </a:solidFill>
                <a:latin typeface="Montserrat" panose="00000500000000000000" pitchFamily="2" charset="0"/>
              </a:rPr>
              <a:t>Primary goal is to advise, educate, and empower individuals to navigate this increasingly complex program and make choices that best meet their needs.</a:t>
            </a:r>
          </a:p>
          <a:p>
            <a:pPr algn="l">
              <a:buFont typeface="Arial" panose="020B0604020202020204" pitchFamily="34" charset="0"/>
              <a:buChar char="•"/>
            </a:pPr>
            <a:endParaRPr lang="en-US" dirty="0">
              <a:solidFill>
                <a:srgbClr val="000000"/>
              </a:solidFill>
              <a:latin typeface="Montserrat" panose="00000500000000000000" pitchFamily="2" charset="0"/>
            </a:endParaRPr>
          </a:p>
          <a:p>
            <a:pPr algn="l">
              <a:buFont typeface="Arial" panose="020B0604020202020204" pitchFamily="34" charset="0"/>
              <a:buChar char="•"/>
            </a:pPr>
            <a:r>
              <a:rPr lang="en-US" dirty="0">
                <a:solidFill>
                  <a:srgbClr val="000000"/>
                </a:solidFill>
                <a:latin typeface="Montserrat" panose="00000500000000000000" pitchFamily="2" charset="0"/>
              </a:rPr>
              <a:t>CLAIM provides assistance with Medicare enrollment, resolving billing issues, assistance with selecting prescription drug plans, and Advantage plans including Medigap and Supplemental plans.</a:t>
            </a:r>
          </a:p>
          <a:p>
            <a:pPr algn="l">
              <a:buFont typeface="Arial" panose="020B0604020202020204" pitchFamily="34" charset="0"/>
              <a:buChar char="•"/>
            </a:pPr>
            <a:endParaRPr lang="en-US" dirty="0">
              <a:solidFill>
                <a:srgbClr val="000000"/>
              </a:solidFill>
              <a:latin typeface="Montserrat" panose="00000500000000000000" pitchFamily="2" charset="0"/>
            </a:endParaRPr>
          </a:p>
          <a:p>
            <a:pPr algn="l">
              <a:buFont typeface="Arial" panose="020B0604020202020204" pitchFamily="34" charset="0"/>
              <a:buChar char="•"/>
            </a:pPr>
            <a:r>
              <a:rPr lang="en-US" dirty="0">
                <a:solidFill>
                  <a:srgbClr val="000000"/>
                </a:solidFill>
                <a:latin typeface="Montserrat" panose="00000500000000000000" pitchFamily="2" charset="0"/>
              </a:rPr>
              <a:t>CLAIM provides assistance with appeals and grievances, suspected waste and fraud, education on wellness and preventive services and programs to save consumers money.</a:t>
            </a:r>
            <a:endParaRPr lang="en-US" dirty="0">
              <a:solidFill>
                <a:srgbClr val="58585A"/>
              </a:solidFill>
              <a:latin typeface="Lato" panose="020F0502020204030203" pitchFamily="34" charset="0"/>
            </a:endParaRPr>
          </a:p>
        </p:txBody>
      </p:sp>
    </p:spTree>
    <p:extLst>
      <p:ext uri="{BB962C8B-B14F-4D97-AF65-F5344CB8AC3E}">
        <p14:creationId xmlns:p14="http://schemas.microsoft.com/office/powerpoint/2010/main" val="4060537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A3600-6026-4762-B2BC-8C45DC91F96D}"/>
              </a:ext>
            </a:extLst>
          </p:cNvPr>
          <p:cNvSpPr>
            <a:spLocks noGrp="1"/>
          </p:cNvSpPr>
          <p:nvPr>
            <p:ph type="title"/>
          </p:nvPr>
        </p:nvSpPr>
        <p:spPr>
          <a:xfrm>
            <a:off x="2209800" y="457201"/>
            <a:ext cx="7769578" cy="763763"/>
          </a:xfrm>
        </p:spPr>
        <p:txBody>
          <a:bodyPr anchor="ctr">
            <a:normAutofit/>
          </a:bodyPr>
          <a:lstStyle/>
          <a:p>
            <a:r>
              <a:rPr lang="en-US" dirty="0"/>
              <a:t>Missouri CLAIM </a:t>
            </a:r>
          </a:p>
        </p:txBody>
      </p:sp>
      <p:pic>
        <p:nvPicPr>
          <p:cNvPr id="1026" name="Picture 2" descr="CLAIM logo">
            <a:extLst>
              <a:ext uri="{FF2B5EF4-FFF2-40B4-BE49-F238E27FC236}">
                <a16:creationId xmlns:a16="http://schemas.microsoft.com/office/drawing/2014/main" id="{4C08ADAD-62B6-4C23-82D2-A633EAC17AE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43952" y="1220964"/>
            <a:ext cx="1957420" cy="12054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7339454-9766-4217-8614-805D5EB88C65}"/>
              </a:ext>
            </a:extLst>
          </p:cNvPr>
          <p:cNvSpPr txBox="1"/>
          <p:nvPr/>
        </p:nvSpPr>
        <p:spPr>
          <a:xfrm>
            <a:off x="3754017" y="1399592"/>
            <a:ext cx="6708711" cy="4801314"/>
          </a:xfrm>
          <a:prstGeom prst="rect">
            <a:avLst/>
          </a:prstGeom>
          <a:noFill/>
        </p:spPr>
        <p:txBody>
          <a:bodyPr wrap="square">
            <a:spAutoFit/>
          </a:bodyPr>
          <a:lstStyle/>
          <a:p>
            <a:pPr algn="l">
              <a:buFont typeface="Arial" panose="020B0604020202020204" pitchFamily="34" charset="0"/>
              <a:buChar char="•"/>
            </a:pPr>
            <a:r>
              <a:rPr lang="en-US" dirty="0">
                <a:solidFill>
                  <a:srgbClr val="58585A"/>
                </a:solidFill>
                <a:latin typeface="Lato" panose="020F0502020204030203" pitchFamily="34" charset="0"/>
              </a:rPr>
              <a:t>Helps Missourians with applications for and enrollment into health insurance, including Medicare Prescription Drug Coverage and programs to help with Medicare Part B and D costs</a:t>
            </a:r>
          </a:p>
          <a:p>
            <a:pPr algn="l">
              <a:buFont typeface="Arial" panose="020B0604020202020204" pitchFamily="34" charset="0"/>
              <a:buChar char="•"/>
            </a:pPr>
            <a:endParaRPr lang="en-US" dirty="0">
              <a:solidFill>
                <a:srgbClr val="58585A"/>
              </a:solidFill>
              <a:latin typeface="Lato" panose="020F0502020204030203" pitchFamily="34" charset="0"/>
            </a:endParaRPr>
          </a:p>
          <a:p>
            <a:pPr algn="l">
              <a:buFont typeface="Arial" panose="020B0604020202020204" pitchFamily="34" charset="0"/>
              <a:buChar char="•"/>
            </a:pPr>
            <a:r>
              <a:rPr lang="en-US" dirty="0">
                <a:solidFill>
                  <a:srgbClr val="58585A"/>
                </a:solidFill>
                <a:latin typeface="Lato" panose="020F0502020204030203" pitchFamily="34" charset="0"/>
              </a:rPr>
              <a:t>Answer questions consumers may have about Medicare, Medicaid/MO HealthNet, Medicare Advantage, or supplemental insurance</a:t>
            </a:r>
          </a:p>
          <a:p>
            <a:pPr algn="l">
              <a:buFont typeface="Arial" panose="020B0604020202020204" pitchFamily="34" charset="0"/>
              <a:buChar char="•"/>
            </a:pPr>
            <a:endParaRPr lang="en-US" dirty="0">
              <a:solidFill>
                <a:srgbClr val="58585A"/>
              </a:solidFill>
              <a:latin typeface="Lato" panose="020F0502020204030203" pitchFamily="34" charset="0"/>
            </a:endParaRPr>
          </a:p>
          <a:p>
            <a:pPr algn="l">
              <a:buFont typeface="Arial" panose="020B0604020202020204" pitchFamily="34" charset="0"/>
              <a:buChar char="•"/>
            </a:pPr>
            <a:r>
              <a:rPr lang="en-US" dirty="0">
                <a:solidFill>
                  <a:srgbClr val="58585A"/>
                </a:solidFill>
                <a:latin typeface="Lato" panose="020F0502020204030203" pitchFamily="34" charset="0"/>
              </a:rPr>
              <a:t>Assist Missourians in understanding and organizing health care bills and statements in a system that will help manage their healthcare-related paperwork in the future</a:t>
            </a:r>
          </a:p>
          <a:p>
            <a:pPr algn="l">
              <a:buFont typeface="Arial" panose="020B0604020202020204" pitchFamily="34" charset="0"/>
              <a:buChar char="•"/>
            </a:pPr>
            <a:endParaRPr lang="en-US" dirty="0">
              <a:solidFill>
                <a:srgbClr val="58585A"/>
              </a:solidFill>
              <a:latin typeface="Lato" panose="020F0502020204030203" pitchFamily="34" charset="0"/>
            </a:endParaRPr>
          </a:p>
          <a:p>
            <a:pPr algn="l">
              <a:buFont typeface="Arial" panose="020B0604020202020204" pitchFamily="34" charset="0"/>
              <a:buChar char="•"/>
            </a:pPr>
            <a:r>
              <a:rPr lang="en-US" dirty="0">
                <a:solidFill>
                  <a:srgbClr val="58585A"/>
                </a:solidFill>
                <a:latin typeface="Lato" panose="020F0502020204030203" pitchFamily="34" charset="0"/>
              </a:rPr>
              <a:t>Assist consumers in submitting claims for Medicare, Medicare Advantage and supplemental insurance</a:t>
            </a:r>
          </a:p>
          <a:p>
            <a:pPr algn="l">
              <a:buFont typeface="Arial" panose="020B0604020202020204" pitchFamily="34" charset="0"/>
              <a:buChar char="•"/>
            </a:pPr>
            <a:endParaRPr lang="en-US" dirty="0">
              <a:solidFill>
                <a:srgbClr val="58585A"/>
              </a:solidFill>
              <a:latin typeface="Lato" panose="020F0502020204030203" pitchFamily="34" charset="0"/>
            </a:endParaRPr>
          </a:p>
          <a:p>
            <a:pPr algn="l">
              <a:buFont typeface="Arial" panose="020B0604020202020204" pitchFamily="34" charset="0"/>
              <a:buChar char="•"/>
            </a:pPr>
            <a:r>
              <a:rPr lang="en-US" dirty="0">
                <a:solidFill>
                  <a:srgbClr val="58585A"/>
                </a:solidFill>
                <a:latin typeface="Lato" panose="020F0502020204030203" pitchFamily="34" charset="0"/>
              </a:rPr>
              <a:t>Help consumers understand the Medicare appeals process and assist in the process in whatever capacity is necessary</a:t>
            </a:r>
          </a:p>
        </p:txBody>
      </p:sp>
    </p:spTree>
    <p:extLst>
      <p:ext uri="{BB962C8B-B14F-4D97-AF65-F5344CB8AC3E}">
        <p14:creationId xmlns:p14="http://schemas.microsoft.com/office/powerpoint/2010/main" val="3976448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6A25C6-A58C-4D61-844F-4BD47AE3CBB6}"/>
              </a:ext>
            </a:extLst>
          </p:cNvPr>
          <p:cNvSpPr>
            <a:spLocks noGrp="1"/>
          </p:cNvSpPr>
          <p:nvPr>
            <p:ph sz="half" idx="1"/>
          </p:nvPr>
        </p:nvSpPr>
        <p:spPr>
          <a:xfrm>
            <a:off x="2209800" y="1600200"/>
            <a:ext cx="7772402" cy="4351338"/>
          </a:xfrm>
        </p:spPr>
        <p:txBody>
          <a:bodyPr/>
          <a:lstStyle/>
          <a:p>
            <a:r>
              <a:rPr lang="en-US" dirty="0"/>
              <a:t>Website:  </a:t>
            </a:r>
            <a:r>
              <a:rPr lang="en-US" dirty="0">
                <a:hlinkClick r:id="rId2"/>
              </a:rPr>
              <a:t>https://www.missouriclaim.org/</a:t>
            </a:r>
            <a:endParaRPr lang="en-US" dirty="0"/>
          </a:p>
          <a:p>
            <a:pPr marL="0" indent="0">
              <a:buNone/>
            </a:pPr>
            <a:endParaRPr lang="en-US" dirty="0"/>
          </a:p>
          <a:p>
            <a:r>
              <a:rPr lang="en-US" dirty="0"/>
              <a:t>Phone:  800-390-3330</a:t>
            </a:r>
          </a:p>
          <a:p>
            <a:pPr marL="0" indent="0">
              <a:buNone/>
            </a:pPr>
            <a:endParaRPr lang="en-US" dirty="0"/>
          </a:p>
          <a:p>
            <a:r>
              <a:rPr lang="en-US" dirty="0"/>
              <a:t>Facebook:  </a:t>
            </a:r>
            <a:r>
              <a:rPr lang="en-US" dirty="0">
                <a:hlinkClick r:id="rId3"/>
              </a:rPr>
              <a:t>https://www.facebook.com/missouriclaim</a:t>
            </a:r>
            <a:r>
              <a:rPr lang="en-US" dirty="0"/>
              <a:t> </a:t>
            </a:r>
          </a:p>
        </p:txBody>
      </p:sp>
      <p:sp>
        <p:nvSpPr>
          <p:cNvPr id="4" name="Title 3">
            <a:extLst>
              <a:ext uri="{FF2B5EF4-FFF2-40B4-BE49-F238E27FC236}">
                <a16:creationId xmlns:a16="http://schemas.microsoft.com/office/drawing/2014/main" id="{A3FECC52-386A-43B6-91A8-641EE2A2ABA5}"/>
              </a:ext>
            </a:extLst>
          </p:cNvPr>
          <p:cNvSpPr>
            <a:spLocks noGrp="1"/>
          </p:cNvSpPr>
          <p:nvPr>
            <p:ph type="title"/>
          </p:nvPr>
        </p:nvSpPr>
        <p:spPr>
          <a:xfrm>
            <a:off x="2209800" y="139960"/>
            <a:ext cx="7772402" cy="1081004"/>
          </a:xfrm>
        </p:spPr>
        <p:txBody>
          <a:bodyPr>
            <a:normAutofit/>
          </a:bodyPr>
          <a:lstStyle/>
          <a:p>
            <a:pPr algn="ctr"/>
            <a:r>
              <a:rPr lang="en-US" b="0" i="0" dirty="0">
                <a:effectLst/>
                <a:latin typeface="Lato" panose="020F0502020204030203" pitchFamily="34" charset="0"/>
              </a:rPr>
              <a:t>Have a question about Medicare or the CLAIM program?</a:t>
            </a:r>
          </a:p>
        </p:txBody>
      </p:sp>
    </p:spTree>
    <p:extLst>
      <p:ext uri="{BB962C8B-B14F-4D97-AF65-F5344CB8AC3E}">
        <p14:creationId xmlns:p14="http://schemas.microsoft.com/office/powerpoint/2010/main" val="3881978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64AC2-B5FA-406D-9CC8-319831642502}"/>
              </a:ext>
            </a:extLst>
          </p:cNvPr>
          <p:cNvSpPr>
            <a:spLocks noGrp="1"/>
          </p:cNvSpPr>
          <p:nvPr>
            <p:ph type="title"/>
          </p:nvPr>
        </p:nvSpPr>
        <p:spPr>
          <a:xfrm>
            <a:off x="520089" y="506257"/>
            <a:ext cx="4829628" cy="1692733"/>
          </a:xfrm>
        </p:spPr>
        <p:txBody>
          <a:bodyPr>
            <a:normAutofit fontScale="90000"/>
          </a:bodyPr>
          <a:lstStyle/>
          <a:p>
            <a:pPr algn="ctr"/>
            <a:r>
              <a:rPr lang="en-US" b="1" dirty="0">
                <a:latin typeface="+mn-lt"/>
              </a:rPr>
              <a:t>No Wrong Door </a:t>
            </a:r>
            <a:br>
              <a:rPr lang="en-US" b="1" dirty="0">
                <a:latin typeface="+mn-lt"/>
              </a:rPr>
            </a:br>
            <a:r>
              <a:rPr lang="en-US" b="1" dirty="0">
                <a:latin typeface="+mn-lt"/>
              </a:rPr>
              <a:t>CtLC and Technology</a:t>
            </a:r>
            <a:br>
              <a:rPr lang="en-US" b="1" dirty="0">
                <a:latin typeface="+mn-lt"/>
              </a:rPr>
            </a:br>
            <a:r>
              <a:rPr lang="en-US" b="1" dirty="0">
                <a:latin typeface="+mn-lt"/>
              </a:rPr>
              <a:t>Monthly  Workshops</a:t>
            </a:r>
            <a:br>
              <a:rPr lang="en-US" dirty="0">
                <a:latin typeface="+mn-lt"/>
              </a:rPr>
            </a:br>
            <a:endParaRPr lang="en-US" dirty="0">
              <a:latin typeface="+mn-lt"/>
            </a:endParaRPr>
          </a:p>
        </p:txBody>
      </p:sp>
      <p:sp>
        <p:nvSpPr>
          <p:cNvPr id="3" name="Content Placeholder 2">
            <a:extLst>
              <a:ext uri="{FF2B5EF4-FFF2-40B4-BE49-F238E27FC236}">
                <a16:creationId xmlns:a16="http://schemas.microsoft.com/office/drawing/2014/main" id="{CE5411CC-78E2-4C21-9522-EF6741087A76}"/>
              </a:ext>
            </a:extLst>
          </p:cNvPr>
          <p:cNvSpPr>
            <a:spLocks noGrp="1"/>
          </p:cNvSpPr>
          <p:nvPr>
            <p:ph idx="1"/>
          </p:nvPr>
        </p:nvSpPr>
        <p:spPr>
          <a:xfrm>
            <a:off x="6600371" y="671804"/>
            <a:ext cx="5071539" cy="4941096"/>
          </a:xfrm>
        </p:spPr>
        <p:txBody>
          <a:bodyPr>
            <a:normAutofit fontScale="70000" lnSpcReduction="20000"/>
          </a:bodyPr>
          <a:lstStyle/>
          <a:p>
            <a:r>
              <a:rPr lang="en-US" dirty="0"/>
              <a:t>Provide useful, practical information and resources that NWD staff can use immediately with people they support </a:t>
            </a:r>
          </a:p>
          <a:p>
            <a:pPr lvl="1"/>
            <a:r>
              <a:rPr lang="en-US" dirty="0"/>
              <a:t>One Hour interactive calls</a:t>
            </a:r>
          </a:p>
          <a:p>
            <a:pPr lvl="1"/>
            <a:r>
              <a:rPr lang="en-US" dirty="0"/>
              <a:t>Archived in a library to view anytime</a:t>
            </a:r>
          </a:p>
          <a:p>
            <a:pPr lvl="1"/>
            <a:r>
              <a:rPr lang="en-US" dirty="0"/>
              <a:t>Handouts and templates to put into use right away</a:t>
            </a:r>
          </a:p>
          <a:p>
            <a:pPr marL="457200" lvl="1" indent="0">
              <a:buNone/>
            </a:pPr>
            <a:endParaRPr lang="en-US" dirty="0"/>
          </a:p>
          <a:p>
            <a:r>
              <a:rPr lang="en-US" dirty="0"/>
              <a:t>Enhancing knowledge and skills on:</a:t>
            </a:r>
          </a:p>
          <a:p>
            <a:pPr lvl="1"/>
            <a:r>
              <a:rPr lang="en-US" dirty="0"/>
              <a:t>Person centered planning and problem-solving using Charting the LifeCourse </a:t>
            </a:r>
          </a:p>
          <a:p>
            <a:pPr lvl="1"/>
            <a:r>
              <a:rPr lang="en-US" dirty="0"/>
              <a:t>Technology Ideas </a:t>
            </a:r>
          </a:p>
          <a:p>
            <a:pPr lvl="1"/>
            <a:r>
              <a:rPr lang="en-US" dirty="0"/>
              <a:t>Other Local Service and Support Strategies </a:t>
            </a:r>
          </a:p>
          <a:p>
            <a:pPr lvl="1"/>
            <a:r>
              <a:rPr lang="en-US" dirty="0"/>
              <a:t>Sign up for our NWD newsletter;  email Angelina Alpert at angelinaalpert@umkc.edu</a:t>
            </a:r>
          </a:p>
          <a:p>
            <a:pPr lvl="1"/>
            <a:endParaRPr lang="en-US" dirty="0"/>
          </a:p>
        </p:txBody>
      </p:sp>
      <p:sp>
        <p:nvSpPr>
          <p:cNvPr id="4" name="Content Placeholder 2">
            <a:extLst>
              <a:ext uri="{FF2B5EF4-FFF2-40B4-BE49-F238E27FC236}">
                <a16:creationId xmlns:a16="http://schemas.microsoft.com/office/drawing/2014/main" id="{4147CD6C-4E65-0C43-AB38-14437784B36D}"/>
              </a:ext>
            </a:extLst>
          </p:cNvPr>
          <p:cNvSpPr txBox="1">
            <a:spLocks/>
          </p:cNvSpPr>
          <p:nvPr/>
        </p:nvSpPr>
        <p:spPr>
          <a:xfrm>
            <a:off x="762000" y="1882525"/>
            <a:ext cx="4587716" cy="4152753"/>
          </a:xfrm>
          <a:prstGeom prst="rect">
            <a:avLst/>
          </a:prstGeom>
        </p:spPr>
        <p:txBody>
          <a:bodyPr vert="horz" lIns="91440" tIns="45720" rIns="91440" bIns="45720" numCol="1" rtlCol="0" anchor="ctr">
            <a:normAutofit/>
          </a:bodyPr>
          <a:lstStyle>
            <a:lvl1pPr marL="171450" indent="-171450" algn="l" defTabSz="685800" rtl="0" eaLnBrk="1" latinLnBrk="0" hangingPunct="1">
              <a:lnSpc>
                <a:spcPct val="120000"/>
              </a:lnSpc>
              <a:spcBef>
                <a:spcPts val="750"/>
              </a:spcBef>
              <a:buClr>
                <a:schemeClr val="accent1"/>
              </a:buClr>
              <a:buSzPct val="100000"/>
              <a:buFont typeface="Arial" panose="020B0604020202020204" pitchFamily="34" charset="0"/>
              <a:buChar char="•"/>
              <a:defRPr sz="15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350" kern="1200" cap="none"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050" kern="1200" cap="none"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pPr marL="0" indent="0" algn="ctr">
              <a:spcBef>
                <a:spcPts val="0"/>
              </a:spcBef>
              <a:buClr>
                <a:srgbClr val="4472C4"/>
              </a:buClr>
              <a:buNone/>
              <a:defRPr/>
            </a:pPr>
            <a:r>
              <a:rPr lang="en-US" sz="2200" b="1" dirty="0">
                <a:solidFill>
                  <a:prstClr val="white"/>
                </a:solidFill>
                <a:latin typeface="Calibri" panose="020F0502020204030204"/>
              </a:rPr>
              <a:t>4</a:t>
            </a:r>
            <a:r>
              <a:rPr lang="en-US" sz="2200" b="1" baseline="30000" dirty="0">
                <a:solidFill>
                  <a:prstClr val="white"/>
                </a:solidFill>
                <a:latin typeface="Calibri" panose="020F0502020204030204"/>
              </a:rPr>
              <a:t>th</a:t>
            </a:r>
            <a:r>
              <a:rPr lang="en-US" sz="2200" b="1" dirty="0">
                <a:solidFill>
                  <a:prstClr val="white"/>
                </a:solidFill>
                <a:latin typeface="Calibri" panose="020F0502020204030204"/>
              </a:rPr>
              <a:t> Wednesday of Month</a:t>
            </a:r>
          </a:p>
          <a:p>
            <a:pPr marL="0" indent="0" algn="ctr">
              <a:spcBef>
                <a:spcPts val="0"/>
              </a:spcBef>
              <a:buClr>
                <a:srgbClr val="4472C4"/>
              </a:buClr>
              <a:buNone/>
              <a:defRPr/>
            </a:pPr>
            <a:r>
              <a:rPr lang="en-US" sz="2200" b="1" dirty="0">
                <a:solidFill>
                  <a:prstClr val="white"/>
                </a:solidFill>
                <a:latin typeface="Calibri" panose="020F0502020204030204"/>
              </a:rPr>
              <a:t> 12:30-1:30 p.m. CST</a:t>
            </a:r>
          </a:p>
          <a:p>
            <a:pPr marL="0" indent="0" algn="ctr">
              <a:spcBef>
                <a:spcPts val="0"/>
              </a:spcBef>
              <a:buClr>
                <a:srgbClr val="4472C4"/>
              </a:buClr>
              <a:buNone/>
              <a:defRPr/>
            </a:pPr>
            <a:endParaRPr lang="en-US" b="1" dirty="0">
              <a:solidFill>
                <a:prstClr val="white"/>
              </a:solidFill>
              <a:latin typeface="Calibri" panose="020F0502020204030204"/>
            </a:endParaRPr>
          </a:p>
          <a:p>
            <a:pPr marL="0" indent="0" algn="ctr">
              <a:spcBef>
                <a:spcPts val="0"/>
              </a:spcBef>
              <a:buClr>
                <a:srgbClr val="4472C4"/>
              </a:buClr>
              <a:buNone/>
              <a:defRPr/>
            </a:pPr>
            <a:r>
              <a:rPr lang="en-US" sz="1900" b="1" dirty="0">
                <a:solidFill>
                  <a:prstClr val="white"/>
                </a:solidFill>
                <a:latin typeface="Calibri" panose="020F0502020204030204"/>
              </a:rPr>
              <a:t>Hosted by:</a:t>
            </a:r>
          </a:p>
          <a:p>
            <a:pPr marL="0" indent="0" algn="ctr">
              <a:spcBef>
                <a:spcPts val="0"/>
              </a:spcBef>
              <a:buClr>
                <a:srgbClr val="4472C4"/>
              </a:buClr>
              <a:buNone/>
              <a:defRPr/>
            </a:pPr>
            <a:r>
              <a:rPr lang="en-US" sz="1900" b="1" dirty="0">
                <a:solidFill>
                  <a:prstClr val="white"/>
                </a:solidFill>
                <a:latin typeface="Calibri" panose="020F0502020204030204"/>
              </a:rPr>
              <a:t>Missouri Assistive Technology </a:t>
            </a:r>
          </a:p>
          <a:p>
            <a:pPr marL="0" indent="0" algn="ctr">
              <a:spcBef>
                <a:spcPts val="0"/>
              </a:spcBef>
              <a:buClr>
                <a:srgbClr val="4472C4"/>
              </a:buClr>
              <a:buNone/>
              <a:defRPr/>
            </a:pPr>
            <a:r>
              <a:rPr lang="en-US" sz="1900" b="1" dirty="0">
                <a:solidFill>
                  <a:prstClr val="white"/>
                </a:solidFill>
                <a:latin typeface="Calibri" panose="020F0502020204030204"/>
              </a:rPr>
              <a:t>UMKC-IHD, LifeCourse Nexus</a:t>
            </a:r>
          </a:p>
        </p:txBody>
      </p:sp>
      <p:sp>
        <p:nvSpPr>
          <p:cNvPr id="6" name="object 5">
            <a:extLst>
              <a:ext uri="{FF2B5EF4-FFF2-40B4-BE49-F238E27FC236}">
                <a16:creationId xmlns:a16="http://schemas.microsoft.com/office/drawing/2014/main" id="{70481563-7A78-664D-983B-33A129FA08B1}"/>
              </a:ext>
            </a:extLst>
          </p:cNvPr>
          <p:cNvSpPr/>
          <p:nvPr/>
        </p:nvSpPr>
        <p:spPr>
          <a:xfrm>
            <a:off x="7845584" y="5718814"/>
            <a:ext cx="1387928" cy="632929"/>
          </a:xfrm>
          <a:prstGeom prst="rect">
            <a:avLst/>
          </a:prstGeom>
          <a:blipFill>
            <a:blip r:embed="rId2" cstate="print"/>
            <a:stretch>
              <a:fillRect/>
            </a:stretch>
          </a:blipFill>
        </p:spPr>
        <p:txBody>
          <a:bodyPr wrap="square" lIns="0" tIns="0" rIns="0" bIns="0" rtlCol="0"/>
          <a:lstStyle/>
          <a:p>
            <a:pPr defTabSz="457200">
              <a:defRPr/>
            </a:pPr>
            <a:endParaRPr sz="1798">
              <a:solidFill>
                <a:prstClr val="black"/>
              </a:solidFill>
              <a:latin typeface="Calibri" panose="020F0502020204030204"/>
            </a:endParaRPr>
          </a:p>
        </p:txBody>
      </p:sp>
      <p:sp>
        <p:nvSpPr>
          <p:cNvPr id="7" name="object 6">
            <a:extLst>
              <a:ext uri="{FF2B5EF4-FFF2-40B4-BE49-F238E27FC236}">
                <a16:creationId xmlns:a16="http://schemas.microsoft.com/office/drawing/2014/main" id="{82D1EAEE-3869-F640-A1DB-9AD402BB652F}"/>
              </a:ext>
            </a:extLst>
          </p:cNvPr>
          <p:cNvSpPr/>
          <p:nvPr/>
        </p:nvSpPr>
        <p:spPr>
          <a:xfrm>
            <a:off x="9679532" y="5718813"/>
            <a:ext cx="620485" cy="632930"/>
          </a:xfrm>
          <a:prstGeom prst="rect">
            <a:avLst/>
          </a:prstGeom>
          <a:blipFill>
            <a:blip r:embed="rId3" cstate="print"/>
            <a:stretch>
              <a:fillRect/>
            </a:stretch>
          </a:blipFill>
        </p:spPr>
        <p:txBody>
          <a:bodyPr wrap="square" lIns="0" tIns="0" rIns="0" bIns="0" rtlCol="0"/>
          <a:lstStyle/>
          <a:p>
            <a:pPr defTabSz="457200">
              <a:defRPr/>
            </a:pPr>
            <a:endParaRPr sz="1798">
              <a:solidFill>
                <a:prstClr val="black"/>
              </a:solidFill>
              <a:latin typeface="Calibri" panose="020F0502020204030204"/>
            </a:endParaRPr>
          </a:p>
        </p:txBody>
      </p:sp>
    </p:spTree>
    <p:extLst>
      <p:ext uri="{BB962C8B-B14F-4D97-AF65-F5344CB8AC3E}">
        <p14:creationId xmlns:p14="http://schemas.microsoft.com/office/powerpoint/2010/main" val="538952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41228F-C916-4407-B780-724405084412}"/>
              </a:ext>
            </a:extLst>
          </p:cNvPr>
          <p:cNvSpPr>
            <a:spLocks noGrp="1"/>
          </p:cNvSpPr>
          <p:nvPr>
            <p:ph type="title"/>
          </p:nvPr>
        </p:nvSpPr>
        <p:spPr/>
        <p:txBody>
          <a:bodyPr>
            <a:normAutofit/>
          </a:bodyPr>
          <a:lstStyle/>
          <a:p>
            <a:r>
              <a:rPr lang="en-US" sz="3600" dirty="0"/>
              <a:t>Missouri Living Well Project</a:t>
            </a:r>
          </a:p>
        </p:txBody>
      </p:sp>
      <p:sp>
        <p:nvSpPr>
          <p:cNvPr id="5" name="Text Placeholder 4">
            <a:extLst>
              <a:ext uri="{FF2B5EF4-FFF2-40B4-BE49-F238E27FC236}">
                <a16:creationId xmlns:a16="http://schemas.microsoft.com/office/drawing/2014/main" id="{9926B9C3-2B02-4F16-B32D-F4550D5706ED}"/>
              </a:ext>
            </a:extLst>
          </p:cNvPr>
          <p:cNvSpPr>
            <a:spLocks noGrp="1"/>
          </p:cNvSpPr>
          <p:nvPr>
            <p:ph type="body" idx="1"/>
          </p:nvPr>
        </p:nvSpPr>
        <p:spPr/>
        <p:txBody>
          <a:bodyPr>
            <a:normAutofit/>
          </a:bodyPr>
          <a:lstStyle/>
          <a:p>
            <a:r>
              <a:rPr lang="en-US" sz="2400" dirty="0"/>
              <a:t>Connecting and leveraging activities across the state</a:t>
            </a:r>
          </a:p>
        </p:txBody>
      </p:sp>
    </p:spTree>
    <p:extLst>
      <p:ext uri="{BB962C8B-B14F-4D97-AF65-F5344CB8AC3E}">
        <p14:creationId xmlns:p14="http://schemas.microsoft.com/office/powerpoint/2010/main" val="2721906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2572"/>
            <a:ext cx="10515600" cy="458072"/>
          </a:xfrm>
        </p:spPr>
        <p:txBody>
          <a:bodyPr>
            <a:noAutofit/>
          </a:bodyPr>
          <a:lstStyle/>
          <a:p>
            <a:pPr algn="ctr"/>
            <a:r>
              <a:rPr lang="en-US" sz="3200" b="1" dirty="0"/>
              <a:t>ACL Living Well Grants</a:t>
            </a:r>
          </a:p>
        </p:txBody>
      </p:sp>
      <p:sp>
        <p:nvSpPr>
          <p:cNvPr id="3" name="Content Placeholder 2"/>
          <p:cNvSpPr>
            <a:spLocks noGrp="1"/>
          </p:cNvSpPr>
          <p:nvPr>
            <p:ph idx="1"/>
          </p:nvPr>
        </p:nvSpPr>
        <p:spPr>
          <a:xfrm>
            <a:off x="838200" y="1058779"/>
            <a:ext cx="10515600" cy="4893904"/>
          </a:xfrm>
        </p:spPr>
        <p:txBody>
          <a:bodyPr anchor="t">
            <a:normAutofit/>
          </a:bodyPr>
          <a:lstStyle/>
          <a:p>
            <a:pPr marL="0" indent="0">
              <a:lnSpc>
                <a:spcPct val="150000"/>
              </a:lnSpc>
              <a:buNone/>
            </a:pPr>
            <a:r>
              <a:rPr lang="en-US" sz="1800" b="1" dirty="0"/>
              <a:t>Purpose</a:t>
            </a:r>
            <a:r>
              <a:rPr lang="en-US" sz="1800" dirty="0"/>
              <a:t>: </a:t>
            </a:r>
          </a:p>
          <a:p>
            <a:pPr marL="0" indent="0">
              <a:lnSpc>
                <a:spcPct val="150000"/>
              </a:lnSpc>
              <a:buNone/>
            </a:pPr>
            <a:r>
              <a:rPr lang="en-US" sz="1800" dirty="0"/>
              <a:t>To help develop and test model approaches for enhancing the quality, effectiveness, and monitoring of home and community-based services (HCBS) for people with developmental disabilities.  8 states were awarded five-year long grants in 2017 and 2018, including Missouri. </a:t>
            </a:r>
          </a:p>
          <a:p>
            <a:pPr marL="0" indent="0">
              <a:lnSpc>
                <a:spcPct val="150000"/>
              </a:lnSpc>
              <a:buNone/>
            </a:pPr>
            <a:endParaRPr lang="en-US" sz="1800" dirty="0"/>
          </a:p>
          <a:p>
            <a:pPr marL="0" indent="0">
              <a:lnSpc>
                <a:spcPct val="150000"/>
              </a:lnSpc>
              <a:buNone/>
            </a:pPr>
            <a:r>
              <a:rPr lang="en-US" sz="1800" b="1" dirty="0"/>
              <a:t>Missouri Living Well Initiative:</a:t>
            </a:r>
          </a:p>
          <a:p>
            <a:pPr marL="0" indent="0">
              <a:lnSpc>
                <a:spcPct val="150000"/>
              </a:lnSpc>
              <a:buNone/>
            </a:pPr>
            <a:r>
              <a:rPr lang="en-US" sz="1800" dirty="0"/>
              <a:t>The overall goal of this initiative is to develop, test, and implement a coordinated comprehensive system of community monitoring and capacity building to improve the quality of HCBS and increase the independence, integration, safety, health, and well-being of individuals with IDD living in the community.  The Charting the LifeCourse Framework is the lens through which the initiative is structured.</a:t>
            </a:r>
          </a:p>
        </p:txBody>
      </p:sp>
      <p:sp>
        <p:nvSpPr>
          <p:cNvPr id="9" name="Title 1">
            <a:extLst>
              <a:ext uri="{FF2B5EF4-FFF2-40B4-BE49-F238E27FC236}">
                <a16:creationId xmlns:a16="http://schemas.microsoft.com/office/drawing/2014/main" id="{5B7A847E-0EA9-485F-B30C-466356CDD6A3}"/>
              </a:ext>
            </a:extLst>
          </p:cNvPr>
          <p:cNvSpPr txBox="1">
            <a:spLocks/>
          </p:cNvSpPr>
          <p:nvPr/>
        </p:nvSpPr>
        <p:spPr>
          <a:xfrm>
            <a:off x="952500" y="3552704"/>
            <a:ext cx="10515600" cy="4580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a:lstStyle>
          <a:p>
            <a:endParaRPr lang="en-US" sz="1800" dirty="0">
              <a:solidFill>
                <a:schemeClr val="tx1"/>
              </a:solidFill>
            </a:endParaRPr>
          </a:p>
        </p:txBody>
      </p:sp>
    </p:spTree>
    <p:extLst>
      <p:ext uri="{BB962C8B-B14F-4D97-AF65-F5344CB8AC3E}">
        <p14:creationId xmlns:p14="http://schemas.microsoft.com/office/powerpoint/2010/main" val="1106099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52E1700-0B4C-4663-9ECB-7913B1946D17}"/>
              </a:ext>
            </a:extLst>
          </p:cNvPr>
          <p:cNvSpPr txBox="1"/>
          <p:nvPr/>
        </p:nvSpPr>
        <p:spPr>
          <a:xfrm>
            <a:off x="6333368" y="1789611"/>
            <a:ext cx="5122758"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300" dirty="0">
                <a:cs typeface="Calibri"/>
              </a:rPr>
              <a:t>Create common language around key values and principles across stakeholders</a:t>
            </a:r>
          </a:p>
          <a:p>
            <a:pPr marL="342900" indent="-342900">
              <a:buFont typeface="Arial" panose="020B0604020202020204" pitchFamily="34" charset="0"/>
              <a:buChar char="•"/>
            </a:pPr>
            <a:r>
              <a:rPr lang="en-US" sz="2300" dirty="0">
                <a:cs typeface="Calibri"/>
              </a:rPr>
              <a:t>Teach others to use the framework and tools for day-to-day work and life</a:t>
            </a:r>
          </a:p>
          <a:p>
            <a:pPr marL="342900" indent="-342900">
              <a:buFont typeface="Arial" panose="020B0604020202020204" pitchFamily="34" charset="0"/>
              <a:buChar char="•"/>
            </a:pPr>
            <a:r>
              <a:rPr lang="en-US" sz="2300" dirty="0">
                <a:cs typeface="Calibri"/>
              </a:rPr>
              <a:t>Build the capacity of leadership to use the framework and tools for policy and practice change</a:t>
            </a:r>
          </a:p>
          <a:p>
            <a:pPr marL="342900" indent="-342900">
              <a:buFont typeface="Arial" panose="020B0604020202020204" pitchFamily="34" charset="0"/>
              <a:buChar char="•"/>
            </a:pPr>
            <a:r>
              <a:rPr lang="en-US" sz="2300" dirty="0">
                <a:cs typeface="Calibri"/>
              </a:rPr>
              <a:t>Using the framework to drive systems change at all levels in MO</a:t>
            </a:r>
          </a:p>
        </p:txBody>
      </p:sp>
      <p:sp>
        <p:nvSpPr>
          <p:cNvPr id="2" name="Title 1">
            <a:extLst>
              <a:ext uri="{FF2B5EF4-FFF2-40B4-BE49-F238E27FC236}">
                <a16:creationId xmlns:a16="http://schemas.microsoft.com/office/drawing/2014/main" id="{C2DAEBA5-3AAB-4445-8C75-862473800EA9}"/>
              </a:ext>
            </a:extLst>
          </p:cNvPr>
          <p:cNvSpPr>
            <a:spLocks noGrp="1"/>
          </p:cNvSpPr>
          <p:nvPr>
            <p:ph type="title"/>
          </p:nvPr>
        </p:nvSpPr>
        <p:spPr>
          <a:xfrm>
            <a:off x="838200" y="133781"/>
            <a:ext cx="10515600" cy="665172"/>
          </a:xfrm>
        </p:spPr>
        <p:txBody>
          <a:bodyPr>
            <a:normAutofit/>
          </a:bodyPr>
          <a:lstStyle/>
          <a:p>
            <a:r>
              <a:rPr lang="en-US" sz="3200" dirty="0"/>
              <a:t>Charting the LifeCourse for Transformational Change</a:t>
            </a:r>
          </a:p>
        </p:txBody>
      </p:sp>
      <p:grpSp>
        <p:nvGrpSpPr>
          <p:cNvPr id="5" name="Group 4">
            <a:extLst>
              <a:ext uri="{FF2B5EF4-FFF2-40B4-BE49-F238E27FC236}">
                <a16:creationId xmlns:a16="http://schemas.microsoft.com/office/drawing/2014/main" id="{9CC41C0E-C2D0-4D8F-AC6E-D3DBBE9DBB4A}"/>
              </a:ext>
              <a:ext uri="{C183D7F6-B498-43B3-948B-1728B52AA6E4}">
                <adec:decorative xmlns:adec="http://schemas.microsoft.com/office/drawing/2017/decorative" val="1"/>
              </a:ext>
            </a:extLst>
          </p:cNvPr>
          <p:cNvGrpSpPr/>
          <p:nvPr/>
        </p:nvGrpSpPr>
        <p:grpSpPr>
          <a:xfrm>
            <a:off x="838200" y="1240971"/>
            <a:ext cx="5069193" cy="4860891"/>
            <a:chOff x="838200" y="1240971"/>
            <a:chExt cx="5069193" cy="4860891"/>
          </a:xfrm>
        </p:grpSpPr>
        <p:grpSp>
          <p:nvGrpSpPr>
            <p:cNvPr id="7" name="Group 6">
              <a:extLst>
                <a:ext uri="{FF2B5EF4-FFF2-40B4-BE49-F238E27FC236}">
                  <a16:creationId xmlns:a16="http://schemas.microsoft.com/office/drawing/2014/main" id="{6862FD73-07D2-EF4A-B8AB-3927D577AC35}"/>
                </a:ext>
              </a:extLst>
            </p:cNvPr>
            <p:cNvGrpSpPr/>
            <p:nvPr/>
          </p:nvGrpSpPr>
          <p:grpSpPr>
            <a:xfrm>
              <a:off x="838200" y="1240971"/>
              <a:ext cx="5069193" cy="4475717"/>
              <a:chOff x="4634133" y="1386664"/>
              <a:chExt cx="3900598" cy="3661903"/>
            </a:xfrm>
          </p:grpSpPr>
          <p:grpSp>
            <p:nvGrpSpPr>
              <p:cNvPr id="4" name="Group 3"/>
              <p:cNvGrpSpPr/>
              <p:nvPr/>
            </p:nvGrpSpPr>
            <p:grpSpPr>
              <a:xfrm>
                <a:off x="4634133" y="1386664"/>
                <a:ext cx="3900598" cy="3661903"/>
                <a:chOff x="368300" y="1860380"/>
                <a:chExt cx="4954588" cy="4207045"/>
              </a:xfrm>
            </p:grpSpPr>
            <p:pic>
              <p:nvPicPr>
                <p:cNvPr id="10650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363" y="2022526"/>
                  <a:ext cx="1504950"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8300" y="3333580"/>
                  <a:ext cx="135572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9575" y="1860380"/>
                  <a:ext cx="1528763"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6504" name="Group 2"/>
                <p:cNvGrpSpPr>
                  <a:grpSpLocks/>
                </p:cNvGrpSpPr>
                <p:nvPr/>
              </p:nvGrpSpPr>
              <p:grpSpPr bwMode="auto">
                <a:xfrm>
                  <a:off x="3209925" y="5053013"/>
                  <a:ext cx="1541463" cy="1014412"/>
                  <a:chOff x="627318" y="2077106"/>
                  <a:chExt cx="6375234" cy="3460913"/>
                </a:xfrm>
              </p:grpSpPr>
              <p:grpSp>
                <p:nvGrpSpPr>
                  <p:cNvPr id="106508" name="Group 5"/>
                  <p:cNvGrpSpPr>
                    <a:grpSpLocks/>
                  </p:cNvGrpSpPr>
                  <p:nvPr/>
                </p:nvGrpSpPr>
                <p:grpSpPr bwMode="auto">
                  <a:xfrm>
                    <a:off x="627318" y="2077106"/>
                    <a:ext cx="6345142" cy="3460913"/>
                    <a:chOff x="627318" y="2077106"/>
                    <a:chExt cx="6345142" cy="3460913"/>
                  </a:xfrm>
                </p:grpSpPr>
                <p:cxnSp>
                  <p:nvCxnSpPr>
                    <p:cNvPr id="106510" name="Straight Arrow Connector 29"/>
                    <p:cNvCxnSpPr>
                      <a:cxnSpLocks noChangeShapeType="1"/>
                    </p:cNvCxnSpPr>
                    <p:nvPr/>
                  </p:nvCxnSpPr>
                  <p:spPr bwMode="auto">
                    <a:xfrm flipV="1">
                      <a:off x="627318" y="3507257"/>
                      <a:ext cx="3814894" cy="2030762"/>
                    </a:xfrm>
                    <a:prstGeom prst="straightConnector1">
                      <a:avLst/>
                    </a:prstGeom>
                    <a:noFill/>
                    <a:ln w="50800">
                      <a:solidFill>
                        <a:schemeClr val="bg1"/>
                      </a:solidFill>
                      <a:round/>
                      <a:headEnd/>
                      <a:tailEnd type="arrow" w="med" len="med"/>
                    </a:ln>
                    <a:extLst>
                      <a:ext uri="{909E8E84-426E-40DD-AFC4-6F175D3DCCD1}">
                        <a14:hiddenFill xmlns:a14="http://schemas.microsoft.com/office/drawing/2010/main">
                          <a:noFill/>
                        </a14:hiddenFill>
                      </a:ext>
                    </a:extLst>
                  </p:spPr>
                </p:cxnSp>
                <p:sp>
                  <p:nvSpPr>
                    <p:cNvPr id="28" name="Cloud 27"/>
                    <p:cNvSpPr/>
                    <p:nvPr/>
                  </p:nvSpPr>
                  <p:spPr>
                    <a:xfrm>
                      <a:off x="4586398" y="2077106"/>
                      <a:ext cx="2383324" cy="1787327"/>
                    </a:xfrm>
                    <a:prstGeom prst="cloud">
                      <a:avLst/>
                    </a:prstGeom>
                    <a:solidFill>
                      <a:srgbClr val="C7A2E3"/>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sz="2000" i="1" dirty="0"/>
                    </a:p>
                    <a:p>
                      <a:pPr algn="ctr">
                        <a:defRPr/>
                      </a:pPr>
                      <a:endParaRPr lang="en-US" sz="2200" b="1" i="1" dirty="0"/>
                    </a:p>
                  </p:txBody>
                </p:sp>
              </p:grpSp>
              <p:sp>
                <p:nvSpPr>
                  <p:cNvPr id="26" name="Cloud 25"/>
                  <p:cNvSpPr/>
                  <p:nvPr/>
                </p:nvSpPr>
                <p:spPr>
                  <a:xfrm>
                    <a:off x="4750537" y="4140654"/>
                    <a:ext cx="2252015" cy="1397365"/>
                  </a:xfrm>
                  <a:prstGeom prst="cloud">
                    <a:avLst/>
                  </a:prstGeom>
                  <a:ln>
                    <a:solidFill>
                      <a:srgbClr val="FF0000"/>
                    </a:solidFill>
                  </a:ln>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dirty="0"/>
                  </a:p>
                </p:txBody>
              </p:sp>
            </p:grpSp>
            <p:pic>
              <p:nvPicPr>
                <p:cNvPr id="10650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4850" y="3208167"/>
                  <a:ext cx="17907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7313" y="3303417"/>
                  <a:ext cx="14255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 name="Straight Arrow Connector 2">
                <a:extLst>
                  <a:ext uri="{FF2B5EF4-FFF2-40B4-BE49-F238E27FC236}">
                    <a16:creationId xmlns:a16="http://schemas.microsoft.com/office/drawing/2014/main" id="{A5E685E8-2359-5640-8692-36F3431912E1}"/>
                  </a:ext>
                </a:extLst>
              </p:cNvPr>
              <p:cNvCxnSpPr/>
              <p:nvPr/>
            </p:nvCxnSpPr>
            <p:spPr>
              <a:xfrm flipV="1">
                <a:off x="6801396" y="4518145"/>
                <a:ext cx="726178" cy="493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E5D3BE4B-329E-4774-9793-C17B2A4BE875}"/>
                </a:ext>
              </a:extLst>
            </p:cNvPr>
            <p:cNvGrpSpPr/>
            <p:nvPr/>
          </p:nvGrpSpPr>
          <p:grpSpPr>
            <a:xfrm>
              <a:off x="906484" y="4571444"/>
              <a:ext cx="2672004" cy="1530418"/>
              <a:chOff x="757416" y="3509826"/>
              <a:chExt cx="4183098" cy="2616302"/>
            </a:xfrm>
          </p:grpSpPr>
          <p:pic>
            <p:nvPicPr>
              <p:cNvPr id="21" name="Picture 20" descr="Icon&#10;&#10;Description automatically generated">
                <a:extLst>
                  <a:ext uri="{FF2B5EF4-FFF2-40B4-BE49-F238E27FC236}">
                    <a16:creationId xmlns:a16="http://schemas.microsoft.com/office/drawing/2014/main" id="{2CEA6ED3-7A44-4559-A2AA-DF543DF03296}"/>
                  </a:ext>
                </a:extLst>
              </p:cNvPr>
              <p:cNvPicPr>
                <a:picLocks noChangeAspect="1"/>
              </p:cNvPicPr>
              <p:nvPr/>
            </p:nvPicPr>
            <p:blipFill>
              <a:blip r:embed="rId7"/>
              <a:stretch>
                <a:fillRect/>
              </a:stretch>
            </p:blipFill>
            <p:spPr>
              <a:xfrm>
                <a:off x="770799" y="3509826"/>
                <a:ext cx="1174913" cy="1174913"/>
              </a:xfrm>
              <a:prstGeom prst="rect">
                <a:avLst/>
              </a:prstGeom>
            </p:spPr>
          </p:pic>
          <p:pic>
            <p:nvPicPr>
              <p:cNvPr id="22" name="Picture 21">
                <a:extLst>
                  <a:ext uri="{FF2B5EF4-FFF2-40B4-BE49-F238E27FC236}">
                    <a16:creationId xmlns:a16="http://schemas.microsoft.com/office/drawing/2014/main" id="{471A2CFD-DFB4-4413-8B0A-0D2D0B298A6E}"/>
                  </a:ext>
                </a:extLst>
              </p:cNvPr>
              <p:cNvPicPr>
                <a:picLocks noChangeAspect="1"/>
              </p:cNvPicPr>
              <p:nvPr/>
            </p:nvPicPr>
            <p:blipFill>
              <a:blip r:embed="rId8"/>
              <a:srcRect/>
              <a:stretch/>
            </p:blipFill>
            <p:spPr>
              <a:xfrm>
                <a:off x="757416" y="4909628"/>
                <a:ext cx="1174913" cy="1174913"/>
              </a:xfrm>
              <a:prstGeom prst="rect">
                <a:avLst/>
              </a:prstGeom>
            </p:spPr>
          </p:pic>
          <p:pic>
            <p:nvPicPr>
              <p:cNvPr id="23" name="Picture 22">
                <a:extLst>
                  <a:ext uri="{FF2B5EF4-FFF2-40B4-BE49-F238E27FC236}">
                    <a16:creationId xmlns:a16="http://schemas.microsoft.com/office/drawing/2014/main" id="{40B833E7-98D8-4AC3-B5A9-7DBC01EFCE18}"/>
                  </a:ext>
                </a:extLst>
              </p:cNvPr>
              <p:cNvPicPr>
                <a:picLocks noChangeAspect="1"/>
              </p:cNvPicPr>
              <p:nvPr/>
            </p:nvPicPr>
            <p:blipFill>
              <a:blip r:embed="rId9"/>
              <a:srcRect/>
              <a:stretch/>
            </p:blipFill>
            <p:spPr>
              <a:xfrm>
                <a:off x="2232559" y="3509826"/>
                <a:ext cx="1174913" cy="1174913"/>
              </a:xfrm>
              <a:prstGeom prst="rect">
                <a:avLst/>
              </a:prstGeom>
            </p:spPr>
          </p:pic>
          <p:pic>
            <p:nvPicPr>
              <p:cNvPr id="24" name="Picture 23">
                <a:extLst>
                  <a:ext uri="{FF2B5EF4-FFF2-40B4-BE49-F238E27FC236}">
                    <a16:creationId xmlns:a16="http://schemas.microsoft.com/office/drawing/2014/main" id="{3C0F5FBA-AC4F-4E1E-AA0A-11C0253BDA2C}"/>
                  </a:ext>
                </a:extLst>
              </p:cNvPr>
              <p:cNvPicPr>
                <a:picLocks noChangeAspect="1"/>
              </p:cNvPicPr>
              <p:nvPr/>
            </p:nvPicPr>
            <p:blipFill>
              <a:blip r:embed="rId10"/>
              <a:srcRect/>
              <a:stretch/>
            </p:blipFill>
            <p:spPr>
              <a:xfrm>
                <a:off x="2228716" y="4951205"/>
                <a:ext cx="1174913" cy="1174913"/>
              </a:xfrm>
              <a:prstGeom prst="rect">
                <a:avLst/>
              </a:prstGeom>
            </p:spPr>
          </p:pic>
          <p:pic>
            <p:nvPicPr>
              <p:cNvPr id="25" name="Picture 24">
                <a:extLst>
                  <a:ext uri="{FF2B5EF4-FFF2-40B4-BE49-F238E27FC236}">
                    <a16:creationId xmlns:a16="http://schemas.microsoft.com/office/drawing/2014/main" id="{45D1B790-C621-4731-BBAC-EFED9718E2AD}"/>
                  </a:ext>
                </a:extLst>
              </p:cNvPr>
              <p:cNvPicPr>
                <a:picLocks noChangeAspect="1"/>
              </p:cNvPicPr>
              <p:nvPr/>
            </p:nvPicPr>
            <p:blipFill>
              <a:blip r:embed="rId11"/>
              <a:srcRect/>
              <a:stretch/>
            </p:blipFill>
            <p:spPr>
              <a:xfrm>
                <a:off x="3765601" y="3509826"/>
                <a:ext cx="1174913" cy="1174913"/>
              </a:xfrm>
              <a:prstGeom prst="rect">
                <a:avLst/>
              </a:prstGeom>
            </p:spPr>
          </p:pic>
          <p:pic>
            <p:nvPicPr>
              <p:cNvPr id="27" name="Picture 26">
                <a:extLst>
                  <a:ext uri="{FF2B5EF4-FFF2-40B4-BE49-F238E27FC236}">
                    <a16:creationId xmlns:a16="http://schemas.microsoft.com/office/drawing/2014/main" id="{29D2F6A1-FC2A-42D6-9494-BC429C8CC434}"/>
                  </a:ext>
                </a:extLst>
              </p:cNvPr>
              <p:cNvPicPr>
                <a:picLocks noChangeAspect="1"/>
              </p:cNvPicPr>
              <p:nvPr/>
            </p:nvPicPr>
            <p:blipFill>
              <a:blip r:embed="rId12"/>
              <a:srcRect/>
              <a:stretch/>
            </p:blipFill>
            <p:spPr>
              <a:xfrm>
                <a:off x="3731134" y="4951215"/>
                <a:ext cx="1174913" cy="1174913"/>
              </a:xfrm>
              <a:prstGeom prst="rect">
                <a:avLst/>
              </a:prstGeom>
            </p:spPr>
          </p:pic>
        </p:grpSp>
      </p:grpSp>
    </p:spTree>
    <p:extLst>
      <p:ext uri="{BB962C8B-B14F-4D97-AF65-F5344CB8AC3E}">
        <p14:creationId xmlns:p14="http://schemas.microsoft.com/office/powerpoint/2010/main" val="1359301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4094"/>
            <a:ext cx="10515600" cy="458072"/>
          </a:xfrm>
        </p:spPr>
        <p:txBody>
          <a:bodyPr>
            <a:noAutofit/>
          </a:bodyPr>
          <a:lstStyle/>
          <a:p>
            <a:r>
              <a:rPr lang="en-US" sz="3200" b="1" dirty="0"/>
              <a:t>Missouri </a:t>
            </a:r>
            <a:r>
              <a:rPr lang="en-US" sz="3200" dirty="0"/>
              <a:t>Living Well Project Structure </a:t>
            </a:r>
          </a:p>
        </p:txBody>
      </p:sp>
      <p:pic>
        <p:nvPicPr>
          <p:cNvPr id="4" name="Picture 3">
            <a:extLst>
              <a:ext uri="{FF2B5EF4-FFF2-40B4-BE49-F238E27FC236}">
                <a16:creationId xmlns:a16="http://schemas.microsoft.com/office/drawing/2014/main" id="{9C778C76-3BF1-455F-AFC4-B01F474F98D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12532" y="1043278"/>
            <a:ext cx="4809340" cy="5112556"/>
          </a:xfrm>
          <a:prstGeom prst="rect">
            <a:avLst/>
          </a:prstGeom>
        </p:spPr>
      </p:pic>
      <p:graphicFrame>
        <p:nvGraphicFramePr>
          <p:cNvPr id="10" name="Content Placeholder 6">
            <a:extLst>
              <a:ext uri="{FF2B5EF4-FFF2-40B4-BE49-F238E27FC236}">
                <a16:creationId xmlns:a16="http://schemas.microsoft.com/office/drawing/2014/main" id="{EF1A1B08-EFBE-4662-B654-6A079F334E2E}"/>
              </a:ext>
            </a:extLst>
          </p:cNvPr>
          <p:cNvGraphicFramePr>
            <a:graphicFrameLocks noGrp="1"/>
          </p:cNvGraphicFramePr>
          <p:nvPr>
            <p:ph idx="11"/>
            <p:extLst>
              <p:ext uri="{D42A27DB-BD31-4B8C-83A1-F6EECF244321}">
                <p14:modId xmlns:p14="http://schemas.microsoft.com/office/powerpoint/2010/main" val="270116815"/>
              </p:ext>
            </p:extLst>
          </p:nvPr>
        </p:nvGraphicFramePr>
        <p:xfrm>
          <a:off x="5738446" y="1193109"/>
          <a:ext cx="5841023" cy="4471781"/>
        </p:xfrm>
        <a:graphic>
          <a:graphicData uri="http://schemas.openxmlformats.org/drawingml/2006/table">
            <a:tbl>
              <a:tblPr firstRow="1" firstCol="1" bandRow="1">
                <a:tableStyleId>{5C22544A-7EE6-4342-B048-85BDC9FD1C3A}</a:tableStyleId>
              </a:tblPr>
              <a:tblGrid>
                <a:gridCol w="1421111">
                  <a:extLst>
                    <a:ext uri="{9D8B030D-6E8A-4147-A177-3AD203B41FA5}">
                      <a16:colId xmlns:a16="http://schemas.microsoft.com/office/drawing/2014/main" val="2784518608"/>
                    </a:ext>
                  </a:extLst>
                </a:gridCol>
                <a:gridCol w="4419912">
                  <a:extLst>
                    <a:ext uri="{9D8B030D-6E8A-4147-A177-3AD203B41FA5}">
                      <a16:colId xmlns:a16="http://schemas.microsoft.com/office/drawing/2014/main" val="2215461864"/>
                    </a:ext>
                  </a:extLst>
                </a:gridCol>
              </a:tblGrid>
              <a:tr h="496192">
                <a:tc>
                  <a:txBody>
                    <a:bodyPr/>
                    <a:lstStyle/>
                    <a:p>
                      <a:pPr marL="0" marR="0" algn="ctr">
                        <a:spcBef>
                          <a:spcPts val="0"/>
                        </a:spcBef>
                        <a:spcAft>
                          <a:spcPts val="0"/>
                        </a:spcAft>
                      </a:pPr>
                      <a:r>
                        <a:rPr lang="en-US" sz="1400">
                          <a:effectLst/>
                        </a:rPr>
                        <a:t>Level of Impact</a:t>
                      </a:r>
                      <a:endParaRPr lang="en-US" sz="1400">
                        <a:effectLst/>
                        <a:latin typeface="Times New Roman" panose="02020603050405020304" pitchFamily="18" charset="0"/>
                        <a:ea typeface="Times New Roman" panose="02020603050405020304" pitchFamily="18" charset="0"/>
                      </a:endParaRPr>
                    </a:p>
                  </a:txBody>
                  <a:tcPr marL="35072" marR="35072" marT="0" marB="0" anchor="ctr"/>
                </a:tc>
                <a:tc>
                  <a:txBody>
                    <a:bodyPr/>
                    <a:lstStyle/>
                    <a:p>
                      <a:pPr marL="0" marR="0" algn="ctr">
                        <a:spcBef>
                          <a:spcPts val="0"/>
                        </a:spcBef>
                        <a:spcAft>
                          <a:spcPts val="0"/>
                        </a:spcAft>
                      </a:pPr>
                      <a:r>
                        <a:rPr lang="en-US" sz="1400" dirty="0">
                          <a:effectLst/>
                        </a:rPr>
                        <a:t>Statewide Partners </a:t>
                      </a:r>
                      <a:endParaRPr lang="en-US" sz="1400" dirty="0">
                        <a:effectLst/>
                        <a:latin typeface="Times New Roman" panose="02020603050405020304" pitchFamily="18" charset="0"/>
                        <a:ea typeface="Times New Roman" panose="02020603050405020304" pitchFamily="18" charset="0"/>
                      </a:endParaRPr>
                    </a:p>
                  </a:txBody>
                  <a:tcPr marL="35072" marR="35072" marT="0" marB="0" anchor="ctr"/>
                </a:tc>
                <a:extLst>
                  <a:ext uri="{0D108BD9-81ED-4DB2-BD59-A6C34878D82A}">
                    <a16:rowId xmlns:a16="http://schemas.microsoft.com/office/drawing/2014/main" val="22052087"/>
                  </a:ext>
                </a:extLst>
              </a:tr>
              <a:tr h="496192">
                <a:tc>
                  <a:txBody>
                    <a:bodyPr/>
                    <a:lstStyle/>
                    <a:p>
                      <a:pPr marL="0" marR="0" algn="ctr">
                        <a:spcBef>
                          <a:spcPts val="0"/>
                        </a:spcBef>
                        <a:spcAft>
                          <a:spcPts val="0"/>
                        </a:spcAft>
                      </a:pPr>
                      <a:r>
                        <a:rPr lang="en-US" sz="1400">
                          <a:effectLst/>
                        </a:rPr>
                        <a:t>Self-Advocate Networks</a:t>
                      </a:r>
                      <a:endParaRPr lang="en-US" sz="1400">
                        <a:effectLst/>
                        <a:latin typeface="Times New Roman" panose="02020603050405020304" pitchFamily="18" charset="0"/>
                        <a:ea typeface="Times New Roman" panose="02020603050405020304" pitchFamily="18" charset="0"/>
                      </a:endParaRPr>
                    </a:p>
                  </a:txBody>
                  <a:tcPr marL="35072" marR="35072" marT="0" marB="0" anchor="ctr"/>
                </a:tc>
                <a:tc>
                  <a:txBody>
                    <a:bodyPr/>
                    <a:lstStyle/>
                    <a:p>
                      <a:pPr marL="0" marR="0" algn="ctr">
                        <a:spcBef>
                          <a:spcPts val="0"/>
                        </a:spcBef>
                        <a:spcAft>
                          <a:spcPts val="0"/>
                        </a:spcAft>
                      </a:pPr>
                      <a:r>
                        <a:rPr lang="en-US" sz="1600" dirty="0">
                          <a:effectLst/>
                        </a:rPr>
                        <a:t>People First of Missouri</a:t>
                      </a:r>
                      <a:endParaRPr lang="en-US" sz="1600" dirty="0">
                        <a:effectLst/>
                        <a:latin typeface="Times New Roman" panose="02020603050405020304" pitchFamily="18" charset="0"/>
                        <a:ea typeface="Times New Roman" panose="02020603050405020304" pitchFamily="18" charset="0"/>
                      </a:endParaRPr>
                    </a:p>
                  </a:txBody>
                  <a:tcPr marL="35072" marR="35072" marT="0" marB="0" anchor="ctr"/>
                </a:tc>
                <a:extLst>
                  <a:ext uri="{0D108BD9-81ED-4DB2-BD59-A6C34878D82A}">
                    <a16:rowId xmlns:a16="http://schemas.microsoft.com/office/drawing/2014/main" val="2399378339"/>
                  </a:ext>
                </a:extLst>
              </a:tr>
              <a:tr h="496192">
                <a:tc>
                  <a:txBody>
                    <a:bodyPr/>
                    <a:lstStyle/>
                    <a:p>
                      <a:pPr marL="0" marR="0" algn="ctr">
                        <a:spcBef>
                          <a:spcPts val="0"/>
                        </a:spcBef>
                        <a:spcAft>
                          <a:spcPts val="0"/>
                        </a:spcAft>
                      </a:pPr>
                      <a:r>
                        <a:rPr lang="en-US" sz="1400">
                          <a:effectLst/>
                        </a:rPr>
                        <a:t>Family Networks</a:t>
                      </a:r>
                      <a:endParaRPr lang="en-US" sz="1400">
                        <a:effectLst/>
                        <a:latin typeface="Times New Roman" panose="02020603050405020304" pitchFamily="18" charset="0"/>
                        <a:ea typeface="Times New Roman" panose="02020603050405020304" pitchFamily="18" charset="0"/>
                      </a:endParaRPr>
                    </a:p>
                  </a:txBody>
                  <a:tcPr marL="35072" marR="35072" marT="0" marB="0" anchor="ctr"/>
                </a:tc>
                <a:tc>
                  <a:txBody>
                    <a:bodyPr/>
                    <a:lstStyle/>
                    <a:p>
                      <a:pPr marL="0" marR="0" algn="ctr">
                        <a:spcBef>
                          <a:spcPts val="0"/>
                        </a:spcBef>
                        <a:spcAft>
                          <a:spcPts val="0"/>
                        </a:spcAft>
                      </a:pPr>
                      <a:r>
                        <a:rPr lang="en-US" sz="1600" dirty="0">
                          <a:effectLst/>
                        </a:rPr>
                        <a:t>MO Family to Family Resource Center</a:t>
                      </a:r>
                      <a:endParaRPr lang="en-US" sz="1600" dirty="0">
                        <a:effectLst/>
                        <a:latin typeface="Times New Roman" panose="02020603050405020304" pitchFamily="18" charset="0"/>
                        <a:ea typeface="Times New Roman" panose="02020603050405020304" pitchFamily="18" charset="0"/>
                      </a:endParaRPr>
                    </a:p>
                  </a:txBody>
                  <a:tcPr marL="35072" marR="35072" marT="0" marB="0" anchor="ctr"/>
                </a:tc>
                <a:extLst>
                  <a:ext uri="{0D108BD9-81ED-4DB2-BD59-A6C34878D82A}">
                    <a16:rowId xmlns:a16="http://schemas.microsoft.com/office/drawing/2014/main" val="2742399083"/>
                  </a:ext>
                </a:extLst>
              </a:tr>
              <a:tr h="744288">
                <a:tc>
                  <a:txBody>
                    <a:bodyPr/>
                    <a:lstStyle/>
                    <a:p>
                      <a:pPr marL="0" marR="0" algn="ctr">
                        <a:spcBef>
                          <a:spcPts val="0"/>
                        </a:spcBef>
                        <a:spcAft>
                          <a:spcPts val="0"/>
                        </a:spcAft>
                      </a:pPr>
                      <a:r>
                        <a:rPr lang="en-US" sz="1400">
                          <a:effectLst/>
                        </a:rPr>
                        <a:t>Support Coordination Entities </a:t>
                      </a:r>
                      <a:endParaRPr lang="en-US" sz="1400">
                        <a:effectLst/>
                        <a:latin typeface="Times New Roman" panose="02020603050405020304" pitchFamily="18" charset="0"/>
                        <a:ea typeface="Times New Roman" panose="02020603050405020304" pitchFamily="18" charset="0"/>
                      </a:endParaRPr>
                    </a:p>
                  </a:txBody>
                  <a:tcPr marL="35072" marR="35072" marT="0" marB="0" anchor="ctr"/>
                </a:tc>
                <a:tc>
                  <a:txBody>
                    <a:bodyPr/>
                    <a:lstStyle/>
                    <a:p>
                      <a:pPr marL="0" marR="0" algn="ctr">
                        <a:spcBef>
                          <a:spcPts val="0"/>
                        </a:spcBef>
                        <a:spcAft>
                          <a:spcPts val="0"/>
                        </a:spcAft>
                      </a:pPr>
                      <a:r>
                        <a:rPr lang="en-US" sz="1600" dirty="0">
                          <a:effectLst/>
                        </a:rPr>
                        <a:t>MACDDS</a:t>
                      </a:r>
                      <a:endParaRPr lang="en-US" sz="1600" dirty="0">
                        <a:effectLst/>
                        <a:latin typeface="Times New Roman" panose="02020603050405020304" pitchFamily="18" charset="0"/>
                        <a:ea typeface="Times New Roman" panose="02020603050405020304" pitchFamily="18" charset="0"/>
                      </a:endParaRPr>
                    </a:p>
                  </a:txBody>
                  <a:tcPr marL="35072" marR="35072" marT="0" marB="0" anchor="ctr"/>
                </a:tc>
                <a:extLst>
                  <a:ext uri="{0D108BD9-81ED-4DB2-BD59-A6C34878D82A}">
                    <a16:rowId xmlns:a16="http://schemas.microsoft.com/office/drawing/2014/main" val="3549231558"/>
                  </a:ext>
                </a:extLst>
              </a:tr>
              <a:tr h="744288">
                <a:tc>
                  <a:txBody>
                    <a:bodyPr/>
                    <a:lstStyle/>
                    <a:p>
                      <a:pPr marL="0" marR="0" algn="ctr">
                        <a:spcBef>
                          <a:spcPts val="0"/>
                        </a:spcBef>
                        <a:spcAft>
                          <a:spcPts val="0"/>
                        </a:spcAft>
                      </a:pPr>
                      <a:r>
                        <a:rPr lang="en-US" sz="1400" dirty="0">
                          <a:effectLst/>
                        </a:rPr>
                        <a:t>DD Service Provider Entity </a:t>
                      </a:r>
                      <a:endParaRPr lang="en-US" sz="1400" dirty="0">
                        <a:effectLst/>
                        <a:latin typeface="Times New Roman" panose="02020603050405020304" pitchFamily="18" charset="0"/>
                        <a:ea typeface="Times New Roman" panose="02020603050405020304" pitchFamily="18" charset="0"/>
                      </a:endParaRPr>
                    </a:p>
                  </a:txBody>
                  <a:tcPr marL="35072" marR="35072" marT="0" marB="0" anchor="ctr"/>
                </a:tc>
                <a:tc>
                  <a:txBody>
                    <a:bodyPr/>
                    <a:lstStyle/>
                    <a:p>
                      <a:pPr marL="0" marR="0" algn="ctr">
                        <a:spcBef>
                          <a:spcPts val="0"/>
                        </a:spcBef>
                        <a:spcAft>
                          <a:spcPts val="0"/>
                        </a:spcAft>
                      </a:pPr>
                      <a:r>
                        <a:rPr lang="en-US" sz="1600" dirty="0">
                          <a:effectLst/>
                        </a:rPr>
                        <a:t>MARF</a:t>
                      </a:r>
                      <a:endParaRPr lang="en-US" sz="1600" dirty="0">
                        <a:effectLst/>
                        <a:latin typeface="Times New Roman" panose="02020603050405020304" pitchFamily="18" charset="0"/>
                        <a:ea typeface="Times New Roman" panose="02020603050405020304" pitchFamily="18" charset="0"/>
                      </a:endParaRPr>
                    </a:p>
                  </a:txBody>
                  <a:tcPr marL="35072" marR="35072" marT="0" marB="0" anchor="ctr"/>
                </a:tc>
                <a:extLst>
                  <a:ext uri="{0D108BD9-81ED-4DB2-BD59-A6C34878D82A}">
                    <a16:rowId xmlns:a16="http://schemas.microsoft.com/office/drawing/2014/main" val="3239018294"/>
                  </a:ext>
                </a:extLst>
              </a:tr>
              <a:tr h="336624">
                <a:tc>
                  <a:txBody>
                    <a:bodyPr/>
                    <a:lstStyle/>
                    <a:p>
                      <a:pPr marL="0" marR="0" algn="ctr">
                        <a:spcBef>
                          <a:spcPts val="0"/>
                        </a:spcBef>
                        <a:spcAft>
                          <a:spcPts val="0"/>
                        </a:spcAft>
                      </a:pPr>
                      <a:r>
                        <a:rPr lang="en-US" sz="1400">
                          <a:effectLst/>
                        </a:rPr>
                        <a:t>DD System</a:t>
                      </a:r>
                      <a:endParaRPr lang="en-US" sz="1400">
                        <a:effectLst/>
                        <a:latin typeface="Times New Roman" panose="02020603050405020304" pitchFamily="18" charset="0"/>
                        <a:ea typeface="Times New Roman" panose="02020603050405020304" pitchFamily="18" charset="0"/>
                      </a:endParaRPr>
                    </a:p>
                  </a:txBody>
                  <a:tcPr marL="35072" marR="35072" marT="0" marB="0" anchor="ctr"/>
                </a:tc>
                <a:tc>
                  <a:txBody>
                    <a:bodyPr/>
                    <a:lstStyle/>
                    <a:p>
                      <a:pPr marL="0" marR="0" algn="ctr">
                        <a:spcBef>
                          <a:spcPts val="0"/>
                        </a:spcBef>
                        <a:spcAft>
                          <a:spcPts val="0"/>
                        </a:spcAft>
                      </a:pPr>
                      <a:r>
                        <a:rPr lang="en-US" sz="1600" dirty="0">
                          <a:effectLst/>
                        </a:rPr>
                        <a:t>MO DDD</a:t>
                      </a:r>
                      <a:endParaRPr lang="en-US" sz="1600" dirty="0">
                        <a:effectLst/>
                        <a:latin typeface="Times New Roman" panose="02020603050405020304" pitchFamily="18" charset="0"/>
                        <a:ea typeface="Times New Roman" panose="02020603050405020304" pitchFamily="18" charset="0"/>
                      </a:endParaRPr>
                    </a:p>
                  </a:txBody>
                  <a:tcPr marL="35072" marR="35072" marT="0" marB="0" anchor="ctr"/>
                </a:tc>
                <a:extLst>
                  <a:ext uri="{0D108BD9-81ED-4DB2-BD59-A6C34878D82A}">
                    <a16:rowId xmlns:a16="http://schemas.microsoft.com/office/drawing/2014/main" val="3738819651"/>
                  </a:ext>
                </a:extLst>
              </a:tr>
              <a:tr h="413717">
                <a:tc>
                  <a:txBody>
                    <a:bodyPr/>
                    <a:lstStyle/>
                    <a:p>
                      <a:pPr marL="0" marR="0" algn="ctr">
                        <a:spcBef>
                          <a:spcPts val="0"/>
                        </a:spcBef>
                        <a:spcAft>
                          <a:spcPts val="0"/>
                        </a:spcAft>
                      </a:pPr>
                      <a:r>
                        <a:rPr lang="en-US" sz="1400" dirty="0">
                          <a:effectLst/>
                        </a:rPr>
                        <a:t>Cross System </a:t>
                      </a:r>
                      <a:endParaRPr lang="en-US" sz="1400" dirty="0">
                        <a:effectLst/>
                        <a:latin typeface="Times New Roman" panose="02020603050405020304" pitchFamily="18" charset="0"/>
                        <a:ea typeface="Times New Roman" panose="02020603050405020304" pitchFamily="18" charset="0"/>
                      </a:endParaRPr>
                    </a:p>
                  </a:txBody>
                  <a:tcPr marL="35072" marR="35072" marT="0" marB="0" anchor="ctr"/>
                </a:tc>
                <a:tc>
                  <a:txBody>
                    <a:bodyPr/>
                    <a:lstStyle/>
                    <a:p>
                      <a:pPr marL="0" marR="0" algn="ctr">
                        <a:spcBef>
                          <a:spcPts val="0"/>
                        </a:spcBef>
                        <a:spcAft>
                          <a:spcPts val="0"/>
                        </a:spcAft>
                      </a:pPr>
                      <a:r>
                        <a:rPr lang="en-US" sz="1600" dirty="0">
                          <a:effectLst/>
                        </a:rPr>
                        <a:t>MO DD Council, UMKC-IHD  </a:t>
                      </a:r>
                    </a:p>
                  </a:txBody>
                  <a:tcPr marL="35072" marR="35072" marT="0" marB="0" anchor="ctr"/>
                </a:tc>
                <a:extLst>
                  <a:ext uri="{0D108BD9-81ED-4DB2-BD59-A6C34878D82A}">
                    <a16:rowId xmlns:a16="http://schemas.microsoft.com/office/drawing/2014/main" val="1197643504"/>
                  </a:ext>
                </a:extLst>
              </a:tr>
              <a:tr h="744288">
                <a:tc>
                  <a:txBody>
                    <a:bodyPr/>
                    <a:lstStyle/>
                    <a:p>
                      <a:pPr marL="0" marR="0" algn="ctr">
                        <a:spcBef>
                          <a:spcPts val="0"/>
                        </a:spcBef>
                        <a:spcAft>
                          <a:spcPts val="0"/>
                        </a:spcAft>
                      </a:pPr>
                      <a:r>
                        <a:rPr lang="en-US" sz="1400" dirty="0">
                          <a:effectLst/>
                          <a:latin typeface="Open Sans" panose="020B0606030504020204" pitchFamily="34" charset="0"/>
                          <a:ea typeface="Open Sans" panose="020B0606030504020204" pitchFamily="34" charset="0"/>
                          <a:cs typeface="Open Sans" panose="020B0606030504020204" pitchFamily="34" charset="0"/>
                        </a:rPr>
                        <a:t>National Partners</a:t>
                      </a:r>
                    </a:p>
                    <a:p>
                      <a:pPr marL="0" marR="0" algn="ctr">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35072" marR="35072" marT="0" marB="0" anchor="ctr"/>
                </a:tc>
                <a:tc>
                  <a:txBody>
                    <a:bodyPr/>
                    <a:lstStyle/>
                    <a:p>
                      <a:pPr marL="0" marR="0" algn="ctr">
                        <a:spcBef>
                          <a:spcPts val="0"/>
                        </a:spcBef>
                        <a:spcAft>
                          <a:spcPts val="0"/>
                        </a:spcAft>
                      </a:pPr>
                      <a:r>
                        <a:rPr lang="en-US" sz="1600" dirty="0">
                          <a:effectLst/>
                        </a:rPr>
                        <a:t>NASDDDS, HSRI</a:t>
                      </a:r>
                    </a:p>
                  </a:txBody>
                  <a:tcPr marL="35072" marR="35072" marT="0" marB="0" anchor="ctr"/>
                </a:tc>
                <a:extLst>
                  <a:ext uri="{0D108BD9-81ED-4DB2-BD59-A6C34878D82A}">
                    <a16:rowId xmlns:a16="http://schemas.microsoft.com/office/drawing/2014/main" val="93915537"/>
                  </a:ext>
                </a:extLst>
              </a:tr>
            </a:tbl>
          </a:graphicData>
        </a:graphic>
      </p:graphicFrame>
    </p:spTree>
    <p:extLst>
      <p:ext uri="{BB962C8B-B14F-4D97-AF65-F5344CB8AC3E}">
        <p14:creationId xmlns:p14="http://schemas.microsoft.com/office/powerpoint/2010/main" val="48696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7FB90-895B-C141-B374-DD7FDFB88959}"/>
              </a:ext>
            </a:extLst>
          </p:cNvPr>
          <p:cNvSpPr>
            <a:spLocks noGrp="1"/>
          </p:cNvSpPr>
          <p:nvPr>
            <p:ph type="title"/>
          </p:nvPr>
        </p:nvSpPr>
        <p:spPr>
          <a:xfrm>
            <a:off x="831850" y="2970312"/>
            <a:ext cx="10835894" cy="1508492"/>
          </a:xfrm>
        </p:spPr>
        <p:txBody>
          <a:bodyPr>
            <a:normAutofit/>
          </a:bodyPr>
          <a:lstStyle/>
          <a:p>
            <a:r>
              <a:rPr lang="en-US" sz="3400" dirty="0"/>
              <a:t>Supporting Individuals and Families Across the LifeCourse </a:t>
            </a:r>
          </a:p>
        </p:txBody>
      </p:sp>
      <p:sp>
        <p:nvSpPr>
          <p:cNvPr id="3" name="Text Placeholder 2">
            <a:extLst>
              <a:ext uri="{FF2B5EF4-FFF2-40B4-BE49-F238E27FC236}">
                <a16:creationId xmlns:a16="http://schemas.microsoft.com/office/drawing/2014/main" id="{B6AF6DF0-09EB-CE4C-9D42-2D2F73870338}"/>
              </a:ext>
            </a:extLst>
          </p:cNvPr>
          <p:cNvSpPr>
            <a:spLocks noGrp="1"/>
          </p:cNvSpPr>
          <p:nvPr>
            <p:ph type="body" idx="1"/>
          </p:nvPr>
        </p:nvSpPr>
        <p:spPr/>
        <p:txBody>
          <a:bodyPr/>
          <a:lstStyle/>
          <a:p>
            <a:r>
              <a:rPr lang="en-US" dirty="0"/>
              <a:t>Developing a Statewide Capacity Building Approach through Living Well  </a:t>
            </a:r>
          </a:p>
        </p:txBody>
      </p:sp>
    </p:spTree>
    <p:extLst>
      <p:ext uri="{BB962C8B-B14F-4D97-AF65-F5344CB8AC3E}">
        <p14:creationId xmlns:p14="http://schemas.microsoft.com/office/powerpoint/2010/main" val="973205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9CEAC581-4480-40E5-83C7-EDF3FD991191}"/>
              </a:ext>
              <a:ext uri="{C183D7F6-B498-43B3-948B-1728B52AA6E4}">
                <adec:decorative xmlns:adec="http://schemas.microsoft.com/office/drawing/2017/decorative" val="1"/>
              </a:ext>
            </a:extLst>
          </p:cNvPr>
          <p:cNvSpPr/>
          <p:nvPr/>
        </p:nvSpPr>
        <p:spPr>
          <a:xfrm>
            <a:off x="1254188" y="1524086"/>
            <a:ext cx="9925875" cy="403546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b="1" dirty="0">
              <a:solidFill>
                <a:schemeClr val="tx1"/>
              </a:solidFill>
            </a:endParaRPr>
          </a:p>
          <a:p>
            <a:pPr algn="ctr"/>
            <a:endParaRPr lang="en-US" sz="2800" b="1" dirty="0">
              <a:solidFill>
                <a:schemeClr val="tx1"/>
              </a:solidFill>
            </a:endParaRPr>
          </a:p>
          <a:p>
            <a:pPr algn="ctr"/>
            <a:endParaRPr lang="en-US" sz="2800" b="1" dirty="0">
              <a:solidFill>
                <a:schemeClr val="tx1"/>
              </a:solidFill>
            </a:endParaRPr>
          </a:p>
          <a:p>
            <a:pPr algn="ctr"/>
            <a:endParaRPr lang="en-US" sz="2800" b="1" dirty="0">
              <a:solidFill>
                <a:schemeClr val="tx1"/>
              </a:solidFill>
            </a:endParaRPr>
          </a:p>
          <a:p>
            <a:pPr algn="ctr"/>
            <a:endParaRPr lang="en-US" sz="2800" b="1" dirty="0">
              <a:solidFill>
                <a:schemeClr val="tx1"/>
              </a:solidFill>
            </a:endParaRPr>
          </a:p>
          <a:p>
            <a:pPr algn="ctr"/>
            <a:endParaRPr lang="en-US" sz="2800" b="1" dirty="0">
              <a:solidFill>
                <a:schemeClr val="tx1"/>
              </a:solidFill>
            </a:endParaRPr>
          </a:p>
          <a:p>
            <a:pPr algn="ctr"/>
            <a:endParaRPr lang="en-US" sz="2800" b="1" dirty="0">
              <a:solidFill>
                <a:schemeClr val="tx1"/>
              </a:solidFill>
            </a:endParaRPr>
          </a:p>
          <a:p>
            <a:pPr algn="ctr"/>
            <a:endParaRPr lang="en-US" sz="2800" b="1" dirty="0">
              <a:solidFill>
                <a:schemeClr val="tx1"/>
              </a:solidFill>
            </a:endParaRPr>
          </a:p>
        </p:txBody>
      </p:sp>
      <p:sp>
        <p:nvSpPr>
          <p:cNvPr id="4" name="Title 3">
            <a:extLst>
              <a:ext uri="{FF2B5EF4-FFF2-40B4-BE49-F238E27FC236}">
                <a16:creationId xmlns:a16="http://schemas.microsoft.com/office/drawing/2014/main" id="{FC3F91CD-F6DB-4D4D-A9F1-82C1F85BC3D8}"/>
              </a:ext>
            </a:extLst>
          </p:cNvPr>
          <p:cNvSpPr>
            <a:spLocks noGrp="1"/>
          </p:cNvSpPr>
          <p:nvPr>
            <p:ph type="title"/>
          </p:nvPr>
        </p:nvSpPr>
        <p:spPr>
          <a:xfrm>
            <a:off x="1081245" y="244568"/>
            <a:ext cx="10515600" cy="458072"/>
          </a:xfrm>
        </p:spPr>
        <p:txBody>
          <a:bodyPr>
            <a:normAutofit fontScale="90000"/>
          </a:bodyPr>
          <a:lstStyle/>
          <a:p>
            <a:pPr algn="ctr"/>
            <a:r>
              <a:rPr lang="en-US" dirty="0"/>
              <a:t>Vision for Missourians with Disabilities and their Families</a:t>
            </a:r>
          </a:p>
        </p:txBody>
      </p:sp>
      <p:sp>
        <p:nvSpPr>
          <p:cNvPr id="5" name="Content Placeholder 4">
            <a:extLst>
              <a:ext uri="{FF2B5EF4-FFF2-40B4-BE49-F238E27FC236}">
                <a16:creationId xmlns:a16="http://schemas.microsoft.com/office/drawing/2014/main" id="{B0A55D96-81F7-4684-ABEA-9726DC046D5A}"/>
              </a:ext>
            </a:extLst>
          </p:cNvPr>
          <p:cNvSpPr>
            <a:spLocks noGrp="1"/>
          </p:cNvSpPr>
          <p:nvPr>
            <p:ph idx="1"/>
          </p:nvPr>
        </p:nvSpPr>
        <p:spPr>
          <a:xfrm>
            <a:off x="1369998" y="2661620"/>
            <a:ext cx="4530929" cy="1044748"/>
          </a:xfrm>
        </p:spPr>
        <p:txBody>
          <a:bodyPr>
            <a:noAutofit/>
          </a:bodyPr>
          <a:lstStyle/>
          <a:p>
            <a:pPr marL="0" marR="0" lvl="0" indent="0">
              <a:lnSpc>
                <a:spcPct val="115000"/>
              </a:lnSpc>
              <a:spcBef>
                <a:spcPts val="0"/>
              </a:spcBef>
              <a:spcAft>
                <a:spcPts val="0"/>
              </a:spcAft>
              <a:buNone/>
            </a:pPr>
            <a:r>
              <a:rPr lang="en-US" sz="2500" dirty="0">
                <a:effectLst/>
                <a:latin typeface="Calibri" panose="020F0502020204030204" pitchFamily="34" charset="0"/>
                <a:ea typeface="Calibri" panose="020F0502020204030204" pitchFamily="34" charset="0"/>
                <a:cs typeface="Calibri" panose="020F0502020204030204" pitchFamily="34" charset="0"/>
              </a:rPr>
              <a:t>Individuals will achieve self-determination, interdependence,  productivity, integration and inclusion in all facets of life.</a:t>
            </a:r>
            <a:endParaRPr lang="en-US" sz="2500" dirty="0"/>
          </a:p>
        </p:txBody>
      </p:sp>
      <p:sp>
        <p:nvSpPr>
          <p:cNvPr id="8" name="TextBox 7">
            <a:extLst>
              <a:ext uri="{FF2B5EF4-FFF2-40B4-BE49-F238E27FC236}">
                <a16:creationId xmlns:a16="http://schemas.microsoft.com/office/drawing/2014/main" id="{F2A62633-0342-4D54-BFBA-F128196E367D}"/>
              </a:ext>
            </a:extLst>
          </p:cNvPr>
          <p:cNvSpPr txBox="1"/>
          <p:nvPr/>
        </p:nvSpPr>
        <p:spPr>
          <a:xfrm>
            <a:off x="6514435" y="2661620"/>
            <a:ext cx="4781438" cy="2191049"/>
          </a:xfrm>
          <a:prstGeom prst="rect">
            <a:avLst/>
          </a:prstGeom>
          <a:noFill/>
        </p:spPr>
        <p:txBody>
          <a:bodyPr wrap="square">
            <a:spAutoFit/>
          </a:bodyPr>
          <a:lstStyle/>
          <a:p>
            <a:pPr marR="0" lvl="0">
              <a:lnSpc>
                <a:spcPct val="115000"/>
              </a:lnSpc>
              <a:spcBef>
                <a:spcPts val="0"/>
              </a:spcBef>
              <a:spcAft>
                <a:spcPts val="0"/>
              </a:spcAft>
            </a:pPr>
            <a:r>
              <a:rPr lang="en-US" sz="2400" dirty="0">
                <a:effectLst/>
                <a:latin typeface="Calibri" panose="020F0502020204030204" pitchFamily="34" charset="0"/>
                <a:ea typeface="Calibri" panose="020F0502020204030204" pitchFamily="34" charset="0"/>
                <a:cs typeface="Calibri" panose="020F0502020204030204" pitchFamily="34" charset="0"/>
              </a:rPr>
              <a:t>Families will be supported in ways that maximize their capacity, strengths, and unique abilities to nurture, love and support all of its members to achieve their goals.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Icon&#10;&#10;Description automatically generated">
            <a:extLst>
              <a:ext uri="{FF2B5EF4-FFF2-40B4-BE49-F238E27FC236}">
                <a16:creationId xmlns:a16="http://schemas.microsoft.com/office/drawing/2014/main" id="{48E3D19C-9ADB-4179-84C4-A87794C1A2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6709" y="1692160"/>
            <a:ext cx="914400" cy="914400"/>
          </a:xfrm>
          <a:prstGeom prst="rect">
            <a:avLst/>
          </a:prstGeom>
        </p:spPr>
      </p:pic>
      <p:pic>
        <p:nvPicPr>
          <p:cNvPr id="12" name="Picture 11" descr="Icon&#10;&#10;Description automatically generated">
            <a:extLst>
              <a:ext uri="{FF2B5EF4-FFF2-40B4-BE49-F238E27FC236}">
                <a16:creationId xmlns:a16="http://schemas.microsoft.com/office/drawing/2014/main" id="{4A2021B7-2ABE-4864-82ED-A80AAB1F05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0891" y="1642825"/>
            <a:ext cx="960994" cy="914400"/>
          </a:xfrm>
          <a:prstGeom prst="rect">
            <a:avLst/>
          </a:prstGeom>
        </p:spPr>
      </p:pic>
      <p:sp>
        <p:nvSpPr>
          <p:cNvPr id="15" name="TextBox 14">
            <a:extLst>
              <a:ext uri="{FF2B5EF4-FFF2-40B4-BE49-F238E27FC236}">
                <a16:creationId xmlns:a16="http://schemas.microsoft.com/office/drawing/2014/main" id="{86395762-B896-418C-9349-F91D0246CE4F}"/>
              </a:ext>
            </a:extLst>
          </p:cNvPr>
          <p:cNvSpPr txBox="1"/>
          <p:nvPr/>
        </p:nvSpPr>
        <p:spPr>
          <a:xfrm>
            <a:off x="5399025" y="1298448"/>
            <a:ext cx="1252541" cy="461665"/>
          </a:xfrm>
          <a:prstGeom prst="rect">
            <a:avLst/>
          </a:prstGeom>
          <a:solidFill>
            <a:schemeClr val="bg1"/>
          </a:solidFill>
          <a:ln>
            <a:noFill/>
          </a:ln>
        </p:spPr>
        <p:txBody>
          <a:bodyPr wrap="square">
            <a:spAutoFit/>
          </a:bodyPr>
          <a:lstStyle/>
          <a:p>
            <a:pPr algn="ctr"/>
            <a:r>
              <a:rPr lang="en-US" sz="2400" b="1" dirty="0">
                <a:solidFill>
                  <a:schemeClr val="tx1"/>
                </a:solidFill>
              </a:rPr>
              <a:t>Goals</a:t>
            </a:r>
          </a:p>
        </p:txBody>
      </p:sp>
      <p:sp>
        <p:nvSpPr>
          <p:cNvPr id="17" name="TextBox 16">
            <a:extLst>
              <a:ext uri="{FF2B5EF4-FFF2-40B4-BE49-F238E27FC236}">
                <a16:creationId xmlns:a16="http://schemas.microsoft.com/office/drawing/2014/main" id="{6DDFE261-F016-446F-A2DD-1CDCA45D5947}"/>
              </a:ext>
            </a:extLst>
          </p:cNvPr>
          <p:cNvSpPr txBox="1"/>
          <p:nvPr/>
        </p:nvSpPr>
        <p:spPr>
          <a:xfrm>
            <a:off x="3038235" y="5333943"/>
            <a:ext cx="6097464" cy="369332"/>
          </a:xfrm>
          <a:prstGeom prst="rect">
            <a:avLst/>
          </a:prstGeom>
          <a:solidFill>
            <a:schemeClr val="bg1"/>
          </a:solidFill>
        </p:spPr>
        <p:txBody>
          <a:bodyPr wrap="square">
            <a:spAutoFit/>
          </a:bodyPr>
          <a:lstStyle/>
          <a:p>
            <a:pPr algn="ctr"/>
            <a:r>
              <a:rPr lang="en-US" dirty="0">
                <a:solidFill>
                  <a:schemeClr val="tx1"/>
                </a:solidFill>
              </a:rPr>
              <a:t>Recognizing that individuals exist within a family system</a:t>
            </a:r>
          </a:p>
        </p:txBody>
      </p:sp>
    </p:spTree>
    <p:extLst>
      <p:ext uri="{BB962C8B-B14F-4D97-AF65-F5344CB8AC3E}">
        <p14:creationId xmlns:p14="http://schemas.microsoft.com/office/powerpoint/2010/main" val="3575317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D6CCA2-2A57-3141-AF01-511200DB2312}"/>
              </a:ext>
            </a:extLst>
          </p:cNvPr>
          <p:cNvSpPr>
            <a:spLocks noGrp="1"/>
          </p:cNvSpPr>
          <p:nvPr>
            <p:ph type="body" idx="1"/>
          </p:nvPr>
        </p:nvSpPr>
        <p:spPr>
          <a:xfrm>
            <a:off x="569771" y="2029459"/>
            <a:ext cx="3117402" cy="3346679"/>
          </a:xfrm>
        </p:spPr>
        <p:txBody>
          <a:bodyPr>
            <a:normAutofit fontScale="85000" lnSpcReduction="20000"/>
          </a:bodyPr>
          <a:lstStyle/>
          <a:p>
            <a:pPr>
              <a:lnSpc>
                <a:spcPct val="100000"/>
              </a:lnSpc>
            </a:pPr>
            <a:r>
              <a:rPr lang="en-US" sz="2800" dirty="0">
                <a:solidFill>
                  <a:schemeClr val="bg1"/>
                </a:solidFill>
              </a:rPr>
              <a:t>Mo Chapter strives to engage and unite local, regional and/or statewide stakeholders around a shared vision, common language, and commitment to person-and family-centered practices with others around the country.</a:t>
            </a:r>
          </a:p>
        </p:txBody>
      </p:sp>
      <p:pic>
        <p:nvPicPr>
          <p:cNvPr id="4" name="Picture 2" descr="Medallion logo with text: Charting the LifeCourse Missouri Chapter&#10;">
            <a:extLst>
              <a:ext uri="{FF2B5EF4-FFF2-40B4-BE49-F238E27FC236}">
                <a16:creationId xmlns:a16="http://schemas.microsoft.com/office/drawing/2014/main" id="{6B07B52E-38B5-1145-9D4D-FBCD2A3E61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23" y="397857"/>
            <a:ext cx="3104250" cy="81638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ACDA6B85-9639-6D46-A4B5-74529A7A1F7E}"/>
              </a:ext>
            </a:extLst>
          </p:cNvPr>
          <p:cNvGrpSpPr/>
          <p:nvPr/>
        </p:nvGrpSpPr>
        <p:grpSpPr>
          <a:xfrm>
            <a:off x="4668189" y="626395"/>
            <a:ext cx="6562519" cy="5077989"/>
            <a:chOff x="0" y="1927611"/>
            <a:chExt cx="7678365" cy="4419532"/>
          </a:xfrm>
        </p:grpSpPr>
        <p:graphicFrame>
          <p:nvGraphicFramePr>
            <p:cNvPr id="6" name="Diagram 5">
              <a:extLst>
                <a:ext uri="{FF2B5EF4-FFF2-40B4-BE49-F238E27FC236}">
                  <a16:creationId xmlns:a16="http://schemas.microsoft.com/office/drawing/2014/main" id="{FD5F98C8-74D9-0747-95E5-81751F619577}"/>
                </a:ext>
              </a:extLst>
            </p:cNvPr>
            <p:cNvGraphicFramePr/>
            <p:nvPr>
              <p:extLst>
                <p:ext uri="{D42A27DB-BD31-4B8C-83A1-F6EECF244321}">
                  <p14:modId xmlns:p14="http://schemas.microsoft.com/office/powerpoint/2010/main" val="67564269"/>
                </p:ext>
              </p:extLst>
            </p:nvPr>
          </p:nvGraphicFramePr>
          <p:xfrm>
            <a:off x="0" y="1927611"/>
            <a:ext cx="7678365" cy="44195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A picture containing chart&#10;&#10;Description automatically generated">
              <a:extLst>
                <a:ext uri="{FF2B5EF4-FFF2-40B4-BE49-F238E27FC236}">
                  <a16:creationId xmlns:a16="http://schemas.microsoft.com/office/drawing/2014/main" id="{68452788-95F6-BE4D-B87A-3DD8798A9CE9}"/>
                </a:ext>
              </a:extLst>
            </p:cNvPr>
            <p:cNvPicPr>
              <a:picLocks noChangeAspect="1"/>
            </p:cNvPicPr>
            <p:nvPr/>
          </p:nvPicPr>
          <p:blipFill>
            <a:blip r:embed="rId8"/>
            <a:stretch>
              <a:fillRect/>
            </a:stretch>
          </p:blipFill>
          <p:spPr>
            <a:xfrm>
              <a:off x="2412677" y="3287530"/>
              <a:ext cx="2853008" cy="1484529"/>
            </a:xfrm>
            <a:prstGeom prst="rect">
              <a:avLst/>
            </a:prstGeom>
          </p:spPr>
        </p:pic>
      </p:grpSp>
    </p:spTree>
    <p:extLst>
      <p:ext uri="{BB962C8B-B14F-4D97-AF65-F5344CB8AC3E}">
        <p14:creationId xmlns:p14="http://schemas.microsoft.com/office/powerpoint/2010/main" val="2744863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2448-851E-4E47-B224-7FA131BC7104}"/>
              </a:ext>
            </a:extLst>
          </p:cNvPr>
          <p:cNvSpPr>
            <a:spLocks noGrp="1"/>
          </p:cNvSpPr>
          <p:nvPr>
            <p:ph type="title"/>
          </p:nvPr>
        </p:nvSpPr>
        <p:spPr>
          <a:xfrm>
            <a:off x="838200" y="304937"/>
            <a:ext cx="10515600" cy="458072"/>
          </a:xfrm>
        </p:spPr>
        <p:txBody>
          <a:bodyPr>
            <a:normAutofit fontScale="90000"/>
          </a:bodyPr>
          <a:lstStyle/>
          <a:p>
            <a:r>
              <a:rPr lang="en-US" dirty="0"/>
              <a:t>CtLC Statewide Chapter | Statewide Events for All Stakeholders</a:t>
            </a:r>
          </a:p>
        </p:txBody>
      </p:sp>
      <p:sp>
        <p:nvSpPr>
          <p:cNvPr id="3" name="Content Placeholder 2">
            <a:extLst>
              <a:ext uri="{FF2B5EF4-FFF2-40B4-BE49-F238E27FC236}">
                <a16:creationId xmlns:a16="http://schemas.microsoft.com/office/drawing/2014/main" id="{4855DAC0-251C-6048-BDE0-FDAE5410A739}"/>
              </a:ext>
            </a:extLst>
          </p:cNvPr>
          <p:cNvSpPr>
            <a:spLocks noGrp="1"/>
          </p:cNvSpPr>
          <p:nvPr>
            <p:ph idx="1"/>
          </p:nvPr>
        </p:nvSpPr>
        <p:spPr>
          <a:xfrm>
            <a:off x="838198" y="1490228"/>
            <a:ext cx="5029705" cy="4341886"/>
          </a:xfrm>
        </p:spPr>
        <p:txBody>
          <a:bodyPr>
            <a:normAutofit/>
          </a:bodyPr>
          <a:lstStyle/>
          <a:p>
            <a:pPr marL="0" indent="0" algn="ctr">
              <a:buNone/>
            </a:pPr>
            <a:r>
              <a:rPr lang="en-US" b="1" dirty="0"/>
              <a:t>Charting the LifeCourse Quarterly Stakeholders Meeting</a:t>
            </a:r>
          </a:p>
          <a:p>
            <a:r>
              <a:rPr lang="en-US" dirty="0"/>
              <a:t>Hosted by UMKC and Missouri Family-to-Family </a:t>
            </a:r>
          </a:p>
          <a:p>
            <a:r>
              <a:rPr lang="en-US" dirty="0"/>
              <a:t>Open to all stakeholders to connect, learn, and share to move person and family-centered practices, policies and systems change. </a:t>
            </a:r>
          </a:p>
          <a:p>
            <a:r>
              <a:rPr lang="en-US" dirty="0"/>
              <a:t>Attendees represent a variety of abilities, ages, roles, organizations and systems from all areas of the state. </a:t>
            </a:r>
          </a:p>
          <a:p>
            <a:endParaRPr lang="en-US" dirty="0"/>
          </a:p>
          <a:p>
            <a:pPr marL="0" indent="0" algn="ctr">
              <a:buNone/>
            </a:pPr>
            <a:r>
              <a:rPr lang="en-US" b="1" dirty="0"/>
              <a:t>2022 Dates</a:t>
            </a:r>
          </a:p>
          <a:p>
            <a:pPr marL="0" indent="0" algn="ctr">
              <a:buNone/>
            </a:pPr>
            <a:r>
              <a:rPr lang="en-US" dirty="0"/>
              <a:t>Quarterly on Thursdays</a:t>
            </a:r>
          </a:p>
          <a:p>
            <a:pPr marL="0" indent="0" algn="ctr">
              <a:buNone/>
            </a:pPr>
            <a:r>
              <a:rPr lang="en-US" dirty="0"/>
              <a:t>10:00 AM – 12:00 PM </a:t>
            </a:r>
          </a:p>
          <a:p>
            <a:pPr lvl="4"/>
            <a:r>
              <a:rPr lang="en-US" dirty="0"/>
              <a:t>April 7</a:t>
            </a:r>
            <a:r>
              <a:rPr lang="en-US" baseline="30000" dirty="0"/>
              <a:t>th</a:t>
            </a:r>
            <a:endParaRPr lang="en-US" dirty="0"/>
          </a:p>
          <a:p>
            <a:pPr lvl="4"/>
            <a:r>
              <a:rPr lang="en-US" dirty="0"/>
              <a:t>July 7</a:t>
            </a:r>
            <a:r>
              <a:rPr lang="en-US" baseline="30000" dirty="0"/>
              <a:t>th</a:t>
            </a:r>
            <a:endParaRPr lang="en-US" dirty="0"/>
          </a:p>
          <a:p>
            <a:pPr lvl="4"/>
            <a:r>
              <a:rPr lang="en-US" dirty="0"/>
              <a:t>October 6</a:t>
            </a:r>
            <a:r>
              <a:rPr lang="en-US" baseline="30000" dirty="0"/>
              <a:t>th</a:t>
            </a:r>
            <a:endParaRPr lang="en-US" dirty="0"/>
          </a:p>
          <a:p>
            <a:endParaRPr lang="en-US" dirty="0"/>
          </a:p>
          <a:p>
            <a:endParaRPr lang="en-US" dirty="0"/>
          </a:p>
          <a:p>
            <a:pPr marL="0" indent="0">
              <a:buNone/>
            </a:pPr>
            <a:endParaRPr lang="en-US" dirty="0"/>
          </a:p>
        </p:txBody>
      </p:sp>
      <p:sp>
        <p:nvSpPr>
          <p:cNvPr id="5" name="Content Placeholder 4">
            <a:extLst>
              <a:ext uri="{FF2B5EF4-FFF2-40B4-BE49-F238E27FC236}">
                <a16:creationId xmlns:a16="http://schemas.microsoft.com/office/drawing/2014/main" id="{C1B15639-0630-DE43-91E2-85698700130A}"/>
              </a:ext>
            </a:extLst>
          </p:cNvPr>
          <p:cNvSpPr>
            <a:spLocks noGrp="1"/>
          </p:cNvSpPr>
          <p:nvPr>
            <p:ph idx="11"/>
          </p:nvPr>
        </p:nvSpPr>
        <p:spPr>
          <a:xfrm>
            <a:off x="6324099" y="1517416"/>
            <a:ext cx="5029706" cy="4341886"/>
          </a:xfrm>
        </p:spPr>
        <p:txBody>
          <a:bodyPr>
            <a:normAutofit lnSpcReduction="10000"/>
          </a:bodyPr>
          <a:lstStyle/>
          <a:p>
            <a:pPr marL="0" indent="0" algn="ctr">
              <a:buNone/>
            </a:pPr>
            <a:r>
              <a:rPr lang="en-US" b="1" dirty="0"/>
              <a:t>Charting the LifeCourse in Action Meetings </a:t>
            </a:r>
          </a:p>
          <a:p>
            <a:r>
              <a:rPr lang="en-US" dirty="0"/>
              <a:t>For staff and leaders that are directly applying or implementing CtLC in their organizations or professional roles. </a:t>
            </a:r>
          </a:p>
          <a:p>
            <a:r>
              <a:rPr lang="en-US" dirty="0"/>
              <a:t>They are interactive peer learning collaborative that allows for hands-on learning, piloting, and identifying strategies for application and implementation. </a:t>
            </a:r>
          </a:p>
          <a:p>
            <a:r>
              <a:rPr lang="en-US" dirty="0"/>
              <a:t>The CtLC in Action meetings are a safe space to talk about successes as well as challenges, where members can share their experiences, ask questions and receive peer coaching on implementing CtLC. </a:t>
            </a:r>
          </a:p>
          <a:p>
            <a:endParaRPr lang="en-US" dirty="0"/>
          </a:p>
          <a:p>
            <a:pPr marL="0" indent="0" algn="ctr">
              <a:buNone/>
            </a:pPr>
            <a:r>
              <a:rPr lang="en-US" b="1" dirty="0"/>
              <a:t>2022 Dates</a:t>
            </a:r>
          </a:p>
          <a:p>
            <a:r>
              <a:rPr lang="en-US" b="1" dirty="0"/>
              <a:t>Statewide:  </a:t>
            </a:r>
            <a:r>
              <a:rPr lang="en-US" dirty="0"/>
              <a:t>Every other month, Fridays from 12:30 </a:t>
            </a:r>
            <a:r>
              <a:rPr lang="mr-IN" dirty="0"/>
              <a:t>–</a:t>
            </a:r>
            <a:r>
              <a:rPr lang="en-US" dirty="0"/>
              <a:t> 2:00pm. Contact </a:t>
            </a:r>
            <a:r>
              <a:rPr lang="en-US" dirty="0">
                <a:hlinkClick r:id="rId2"/>
              </a:rPr>
              <a:t>stjohnj@umkc.edu</a:t>
            </a:r>
            <a:r>
              <a:rPr lang="en-US" dirty="0"/>
              <a:t> to be added to list</a:t>
            </a:r>
          </a:p>
          <a:p>
            <a:r>
              <a:rPr lang="en-US" b="1" dirty="0"/>
              <a:t>St. Louis CtLC Regional Meeting: </a:t>
            </a:r>
            <a:r>
              <a:rPr lang="en-US" dirty="0"/>
              <a:t>Hosted quarterly St. Louis Arc, DDD </a:t>
            </a:r>
            <a:r>
              <a:rPr lang="en-US" dirty="0" err="1"/>
              <a:t>StL</a:t>
            </a:r>
            <a:r>
              <a:rPr lang="en-US" dirty="0"/>
              <a:t> and Special School District. </a:t>
            </a:r>
          </a:p>
          <a:p>
            <a:pPr marL="0" indent="0">
              <a:buNone/>
            </a:pPr>
            <a:endParaRPr lang="en-US" dirty="0"/>
          </a:p>
        </p:txBody>
      </p:sp>
    </p:spTree>
    <p:extLst>
      <p:ext uri="{BB962C8B-B14F-4D97-AF65-F5344CB8AC3E}">
        <p14:creationId xmlns:p14="http://schemas.microsoft.com/office/powerpoint/2010/main" val="2976889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B4938-73F4-4E8F-8D62-CE8377770528}"/>
              </a:ext>
            </a:extLst>
          </p:cNvPr>
          <p:cNvSpPr>
            <a:spLocks noGrp="1"/>
          </p:cNvSpPr>
          <p:nvPr>
            <p:ph type="title"/>
          </p:nvPr>
        </p:nvSpPr>
        <p:spPr>
          <a:xfrm>
            <a:off x="838200" y="290888"/>
            <a:ext cx="10515600" cy="458072"/>
          </a:xfrm>
        </p:spPr>
        <p:txBody>
          <a:bodyPr>
            <a:normAutofit fontScale="90000"/>
          </a:bodyPr>
          <a:lstStyle/>
          <a:p>
            <a:r>
              <a:rPr lang="en-US" dirty="0"/>
              <a:t>CtLC Statewide Chapter | Good Life Groups </a:t>
            </a:r>
          </a:p>
        </p:txBody>
      </p:sp>
      <p:sp>
        <p:nvSpPr>
          <p:cNvPr id="4" name="TextBox 3">
            <a:extLst>
              <a:ext uri="{FF2B5EF4-FFF2-40B4-BE49-F238E27FC236}">
                <a16:creationId xmlns:a16="http://schemas.microsoft.com/office/drawing/2014/main" id="{04C7778B-9A47-48D1-ABA7-AC30FDD786E0}"/>
              </a:ext>
            </a:extLst>
          </p:cNvPr>
          <p:cNvSpPr txBox="1"/>
          <p:nvPr/>
        </p:nvSpPr>
        <p:spPr>
          <a:xfrm>
            <a:off x="1287493" y="1126581"/>
            <a:ext cx="6716639" cy="7478970"/>
          </a:xfrm>
          <a:prstGeom prst="rect">
            <a:avLst/>
          </a:prstGeom>
          <a:noFill/>
        </p:spPr>
        <p:txBody>
          <a:bodyPr wrap="square" rtlCol="0">
            <a:spAutoFit/>
          </a:bodyPr>
          <a:lstStyle/>
          <a:p>
            <a:r>
              <a:rPr lang="en-US" sz="2000" b="1" dirty="0">
                <a:ea typeface="Calibri" panose="020F0502020204030204" pitchFamily="34" charset="0"/>
                <a:cs typeface="Times New Roman" panose="02020603050405020304" pitchFamily="18" charset="0"/>
              </a:rPr>
              <a:t>Good Life Groups </a:t>
            </a:r>
          </a:p>
          <a:p>
            <a:pPr marL="342900" indent="-342900">
              <a:buFont typeface="Arial" panose="020B0604020202020204" pitchFamily="34" charset="0"/>
              <a:buChar char="•"/>
            </a:pPr>
            <a:r>
              <a:rPr lang="en-US" sz="2000" dirty="0">
                <a:ea typeface="Calibri" panose="020F0502020204030204" pitchFamily="34" charset="0"/>
                <a:cs typeface="Times New Roman" panose="02020603050405020304" pitchFamily="18" charset="0"/>
              </a:rPr>
              <a:t>Interactive monthly peer learning for self-advocates and families to explore real-life topics, hands-on problem-solving and ideas for navigating supports</a:t>
            </a:r>
          </a:p>
          <a:p>
            <a:pPr marL="342900" indent="-342900">
              <a:buFont typeface="Arial" panose="020B0604020202020204" pitchFamily="34" charset="0"/>
              <a:buChar char="•"/>
            </a:pPr>
            <a:endParaRPr lang="en-US" sz="20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000" dirty="0">
                <a:ea typeface="Calibri" panose="020F0502020204030204" pitchFamily="34" charset="0"/>
                <a:cs typeface="Times New Roman" panose="02020603050405020304" pitchFamily="18" charset="0"/>
              </a:rPr>
              <a:t>Statewide Virtual Good Life Groups</a:t>
            </a:r>
          </a:p>
          <a:p>
            <a:pPr marL="800100" lvl="1" indent="-342900">
              <a:buFont typeface="Arial" panose="020B0604020202020204" pitchFamily="34" charset="0"/>
              <a:buChar char="•"/>
            </a:pPr>
            <a:r>
              <a:rPr lang="en-US" sz="2000" dirty="0">
                <a:ea typeface="Calibri" panose="020F0502020204030204" pitchFamily="34" charset="0"/>
                <a:cs typeface="Times New Roman" panose="02020603050405020304" pitchFamily="18" charset="0"/>
              </a:rPr>
              <a:t>LifeCourse Blast Off: Early Childhood Focus</a:t>
            </a:r>
          </a:p>
          <a:p>
            <a:pPr marL="800100" lvl="1" indent="-342900">
              <a:buFont typeface="Arial" panose="020B0604020202020204" pitchFamily="34" charset="0"/>
              <a:buChar char="•"/>
            </a:pPr>
            <a:r>
              <a:rPr lang="en-US" sz="2000" dirty="0">
                <a:ea typeface="Calibri" panose="020F0502020204030204" pitchFamily="34" charset="0"/>
                <a:cs typeface="Times New Roman" panose="02020603050405020304" pitchFamily="18" charset="0"/>
              </a:rPr>
              <a:t>LifeCourse Launch: School Age and Transition to Adulthood </a:t>
            </a:r>
          </a:p>
          <a:p>
            <a:pPr marL="800100" lvl="1" indent="-342900">
              <a:buFont typeface="Arial" panose="020B0604020202020204" pitchFamily="34" charset="0"/>
              <a:buChar char="•"/>
            </a:pPr>
            <a:r>
              <a:rPr lang="en-US" sz="2000" dirty="0">
                <a:ea typeface="Calibri" panose="020F0502020204030204" pitchFamily="34" charset="0"/>
                <a:cs typeface="Times New Roman" panose="02020603050405020304" pitchFamily="18" charset="0"/>
              </a:rPr>
              <a:t>LifeCourse Planning Forward: Adulthood to Aging</a:t>
            </a:r>
          </a:p>
          <a:p>
            <a:pPr marL="800100" lvl="1" indent="-342900">
              <a:buFont typeface="Arial" panose="020B0604020202020204" pitchFamily="34" charset="0"/>
              <a:buChar char="•"/>
            </a:pPr>
            <a:r>
              <a:rPr lang="en-US" sz="2000" dirty="0">
                <a:ea typeface="Calibri" panose="020F0502020204030204" pitchFamily="34" charset="0"/>
                <a:cs typeface="Times New Roman" panose="02020603050405020304" pitchFamily="18" charset="0"/>
              </a:rPr>
              <a:t>LifeCourse Adult Siblings Good Life Group</a:t>
            </a:r>
          </a:p>
          <a:p>
            <a:pPr marL="800100" lvl="1" indent="-342900">
              <a:buFont typeface="Arial" panose="020B0604020202020204" pitchFamily="34" charset="0"/>
              <a:buChar char="•"/>
            </a:pPr>
            <a:endParaRPr lang="en-US" sz="20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000" dirty="0">
                <a:ea typeface="Calibri" panose="020F0502020204030204" pitchFamily="34" charset="0"/>
                <a:cs typeface="Times New Roman" panose="02020603050405020304" pitchFamily="18" charset="0"/>
              </a:rPr>
              <a:t>Affiliate Hosted Good Life Groups</a:t>
            </a:r>
          </a:p>
          <a:p>
            <a:pPr marL="742950" lvl="1" indent="-285750">
              <a:buFont typeface="Arial" panose="020B0604020202020204" pitchFamily="34" charset="0"/>
              <a:buChar char="•"/>
            </a:pPr>
            <a:r>
              <a:rPr lang="en-US" sz="2000" dirty="0"/>
              <a:t>St. Louis Arc</a:t>
            </a:r>
          </a:p>
          <a:p>
            <a:pPr marL="742950" lvl="1" indent="-285750">
              <a:buFont typeface="Arial" panose="020B0604020202020204" pitchFamily="34" charset="0"/>
              <a:buChar char="•"/>
            </a:pPr>
            <a:r>
              <a:rPr lang="en-US" sz="2000" dirty="0"/>
              <a:t>Progressive Community Services, St. Joseph</a:t>
            </a:r>
          </a:p>
          <a:p>
            <a:pPr marL="742950" lvl="1" indent="-285750">
              <a:buFont typeface="Arial" panose="020B0604020202020204" pitchFamily="34" charset="0"/>
              <a:buChar char="•"/>
            </a:pPr>
            <a:r>
              <a:rPr lang="en-US" sz="2000" dirty="0"/>
              <a:t>Abilities First, Springfield </a:t>
            </a:r>
          </a:p>
          <a:p>
            <a:pPr lvl="1"/>
            <a:endParaRPr lang="en-US" sz="2000" dirty="0">
              <a:ea typeface="Calibri" panose="020F0502020204030204" pitchFamily="34" charset="0"/>
              <a:cs typeface="Times New Roman" panose="02020603050405020304" pitchFamily="18" charset="0"/>
            </a:endParaRPr>
          </a:p>
          <a:p>
            <a:pPr lvl="1"/>
            <a:endParaRPr lang="en-US" sz="20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US" sz="2000" dirty="0">
              <a:ea typeface="Calibri" panose="020F0502020204030204" pitchFamily="34" charset="0"/>
              <a:cs typeface="Times New Roman" panose="02020603050405020304" pitchFamily="18" charset="0"/>
            </a:endParaRPr>
          </a:p>
          <a:p>
            <a:endParaRPr lang="en-US" sz="2000" dirty="0">
              <a:ea typeface="Calibri" panose="020F0502020204030204" pitchFamily="34" charset="0"/>
              <a:cs typeface="Times New Roman" panose="02020603050405020304" pitchFamily="18" charset="0"/>
            </a:endParaRPr>
          </a:p>
          <a:p>
            <a:pPr lvl="1"/>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
        <p:nvSpPr>
          <p:cNvPr id="5" name="TextBox 4">
            <a:extLst>
              <a:ext uri="{FF2B5EF4-FFF2-40B4-BE49-F238E27FC236}">
                <a16:creationId xmlns:a16="http://schemas.microsoft.com/office/drawing/2014/main" id="{86F4306C-D533-44F1-AD9A-85A4A1679184}"/>
              </a:ext>
            </a:extLst>
          </p:cNvPr>
          <p:cNvSpPr txBox="1"/>
          <p:nvPr/>
        </p:nvSpPr>
        <p:spPr>
          <a:xfrm>
            <a:off x="8004132" y="4533121"/>
            <a:ext cx="3909164" cy="1516950"/>
          </a:xfrm>
          <a:prstGeom prst="rect">
            <a:avLst/>
          </a:prstGeom>
        </p:spPr>
        <p:txBody>
          <a:bodyPr vert="horz" lIns="91440" tIns="45720" rIns="91440" bIns="45720" rtlCol="0">
            <a:normAutofit/>
          </a:bodyPr>
          <a:lstStyle/>
          <a:p>
            <a:pPr>
              <a:lnSpc>
                <a:spcPct val="90000"/>
              </a:lnSpc>
              <a:spcBef>
                <a:spcPts val="1000"/>
              </a:spcBef>
            </a:pPr>
            <a:r>
              <a:rPr lang="en-US" b="0" kern="1200" dirty="0">
                <a:latin typeface="+mn-lt"/>
                <a:ea typeface="+mn-ea"/>
                <a:cs typeface="+mn-cs"/>
                <a:hlinkClick r:id="rId2"/>
              </a:rPr>
              <a:t>https://linktr.ee/mofamilytofamily</a:t>
            </a:r>
            <a:endParaRPr lang="en-US" b="0" kern="1200" dirty="0">
              <a:latin typeface="+mn-lt"/>
              <a:ea typeface="+mn-ea"/>
              <a:cs typeface="+mn-cs"/>
            </a:endParaRPr>
          </a:p>
          <a:p>
            <a:pPr>
              <a:lnSpc>
                <a:spcPct val="90000"/>
              </a:lnSpc>
              <a:spcBef>
                <a:spcPts val="1000"/>
              </a:spcBef>
            </a:pPr>
            <a:endParaRPr lang="en-US" dirty="0"/>
          </a:p>
          <a:p>
            <a:pPr>
              <a:lnSpc>
                <a:spcPct val="90000"/>
              </a:lnSpc>
              <a:spcBef>
                <a:spcPts val="1000"/>
              </a:spcBef>
            </a:pPr>
            <a:r>
              <a:rPr lang="en-US" b="0" kern="1200" dirty="0">
                <a:latin typeface="+mn-lt"/>
                <a:ea typeface="+mn-ea"/>
                <a:cs typeface="+mn-cs"/>
              </a:rPr>
              <a:t> </a:t>
            </a:r>
          </a:p>
        </p:txBody>
      </p:sp>
      <p:pic>
        <p:nvPicPr>
          <p:cNvPr id="1026" name="Picture 2" descr="May be an image of text that says 'MISSOURI FAMILY TO FAMILY'">
            <a:hlinkClick r:id="rId3"/>
            <a:extLst>
              <a:ext uri="{FF2B5EF4-FFF2-40B4-BE49-F238E27FC236}">
                <a16:creationId xmlns:a16="http://schemas.microsoft.com/office/drawing/2014/main" id="{2B37367C-DDBB-43F6-97F6-29D6A1BC89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4132" y="1288880"/>
            <a:ext cx="3206663" cy="3206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095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554809-7107-4AFC-9A07-0ABFD2AB90E1}"/>
              </a:ext>
            </a:extLst>
          </p:cNvPr>
          <p:cNvSpPr>
            <a:spLocks noGrp="1"/>
          </p:cNvSpPr>
          <p:nvPr>
            <p:ph type="body" idx="1"/>
          </p:nvPr>
        </p:nvSpPr>
        <p:spPr>
          <a:xfrm>
            <a:off x="4432882" y="631082"/>
            <a:ext cx="3326235" cy="5070898"/>
          </a:xfrm>
        </p:spPr>
        <p:txBody>
          <a:bodyPr>
            <a:normAutofit/>
          </a:bodyPr>
          <a:lstStyle/>
          <a:p>
            <a:r>
              <a:rPr lang="en-US" sz="2000" b="1" dirty="0"/>
              <a:t>New to LifeCourse? </a:t>
            </a:r>
          </a:p>
          <a:p>
            <a:pPr marL="285750" indent="-285750">
              <a:buFont typeface="Arial" panose="020B0604020202020204" pitchFamily="34" charset="0"/>
              <a:buChar char="•"/>
            </a:pPr>
            <a:r>
              <a:rPr lang="en-US" sz="2000" dirty="0"/>
              <a:t>Go through a Foundational Workshop Series and get introduced to LifeCourse </a:t>
            </a:r>
          </a:p>
          <a:p>
            <a:pPr marL="285750" indent="-285750">
              <a:buFont typeface="Arial" panose="020B0604020202020204" pitchFamily="34" charset="0"/>
              <a:buChar char="•"/>
            </a:pPr>
            <a:r>
              <a:rPr lang="en-US" sz="2000" dirty="0"/>
              <a:t>Attend the monthly Missouri Open Door Series and learn about a specific topic through LifeCourse  </a:t>
            </a:r>
          </a:p>
          <a:p>
            <a:pPr marL="285750" indent="-285750">
              <a:buFont typeface="Arial" panose="020B0604020202020204" pitchFamily="34" charset="0"/>
              <a:buChar char="•"/>
            </a:pPr>
            <a:r>
              <a:rPr lang="en-US" sz="2000" dirty="0"/>
              <a:t>Problem solve with peers every other month on CtLC in Action</a:t>
            </a:r>
          </a:p>
          <a:p>
            <a:pPr marL="285750" indent="-285750">
              <a:buFont typeface="Arial" panose="020B0604020202020204" pitchFamily="34" charset="0"/>
              <a:buChar char="•"/>
            </a:pPr>
            <a:r>
              <a:rPr lang="en-US" sz="2000" dirty="0"/>
              <a:t>Recharge and stay connected at quarterly Stakeholder meetings</a:t>
            </a:r>
          </a:p>
          <a:p>
            <a:endParaRPr lang="en-US" sz="1800" dirty="0"/>
          </a:p>
          <a:p>
            <a:endParaRPr lang="en-US" sz="1800" dirty="0"/>
          </a:p>
        </p:txBody>
      </p:sp>
      <p:sp>
        <p:nvSpPr>
          <p:cNvPr id="4" name="TextBox 3">
            <a:extLst>
              <a:ext uri="{FF2B5EF4-FFF2-40B4-BE49-F238E27FC236}">
                <a16:creationId xmlns:a16="http://schemas.microsoft.com/office/drawing/2014/main" id="{3B1D30CF-646D-400C-AB95-4AE3BB89F529}"/>
              </a:ext>
            </a:extLst>
          </p:cNvPr>
          <p:cNvSpPr txBox="1"/>
          <p:nvPr/>
        </p:nvSpPr>
        <p:spPr>
          <a:xfrm>
            <a:off x="546100" y="3166531"/>
            <a:ext cx="2895600" cy="1200329"/>
          </a:xfrm>
          <a:prstGeom prst="rect">
            <a:avLst/>
          </a:prstGeom>
          <a:noFill/>
        </p:spPr>
        <p:txBody>
          <a:bodyPr wrap="square" rtlCol="0">
            <a:spAutoFit/>
          </a:bodyPr>
          <a:lstStyle/>
          <a:p>
            <a:pPr algn="ctr"/>
            <a:r>
              <a:rPr lang="en-US" sz="3600" b="1" dirty="0">
                <a:solidFill>
                  <a:schemeClr val="bg1"/>
                </a:solidFill>
                <a:latin typeface="+mj-lt"/>
              </a:rPr>
              <a:t>LifeCourse for Implementers </a:t>
            </a:r>
          </a:p>
        </p:txBody>
      </p:sp>
      <p:sp>
        <p:nvSpPr>
          <p:cNvPr id="9" name="TextBox 8">
            <a:extLst>
              <a:ext uri="{FF2B5EF4-FFF2-40B4-BE49-F238E27FC236}">
                <a16:creationId xmlns:a16="http://schemas.microsoft.com/office/drawing/2014/main" id="{E5B0F24F-099B-41B8-994B-F4077BEB4965}"/>
              </a:ext>
            </a:extLst>
          </p:cNvPr>
          <p:cNvSpPr txBox="1"/>
          <p:nvPr/>
        </p:nvSpPr>
        <p:spPr>
          <a:xfrm>
            <a:off x="8180106" y="631083"/>
            <a:ext cx="3465794" cy="2800767"/>
          </a:xfrm>
          <a:prstGeom prst="rect">
            <a:avLst/>
          </a:prstGeom>
          <a:noFill/>
        </p:spPr>
        <p:txBody>
          <a:bodyPr wrap="square">
            <a:spAutoFit/>
          </a:bodyPr>
          <a:lstStyle/>
          <a:p>
            <a:r>
              <a:rPr lang="en-US" sz="2000" b="1" dirty="0"/>
              <a:t>Ready to Dig Deeper? </a:t>
            </a:r>
          </a:p>
          <a:p>
            <a:pPr marL="285750" indent="-285750">
              <a:buFont typeface="Arial" panose="020B0604020202020204" pitchFamily="34" charset="0"/>
              <a:buChar char="•"/>
            </a:pPr>
            <a:r>
              <a:rPr lang="en-US" sz="2000" dirty="0"/>
              <a:t>Enroll in a targeted Ambassador Series: </a:t>
            </a:r>
          </a:p>
          <a:p>
            <a:pPr marL="742950" lvl="1" indent="-285750">
              <a:buFont typeface="Arial" panose="020B0604020202020204" pitchFamily="34" charset="0"/>
              <a:buChar char="•"/>
            </a:pPr>
            <a:r>
              <a:rPr lang="en-US" sz="2000" dirty="0"/>
              <a:t>Front Door to Supports</a:t>
            </a:r>
          </a:p>
          <a:p>
            <a:pPr marL="742950" lvl="1" indent="-285750">
              <a:buFont typeface="Arial" panose="020B0604020202020204" pitchFamily="34" charset="0"/>
              <a:buChar char="•"/>
            </a:pPr>
            <a:r>
              <a:rPr lang="en-US" sz="2000" dirty="0"/>
              <a:t>Person Centered Planning </a:t>
            </a:r>
          </a:p>
          <a:p>
            <a:pPr marL="742950" lvl="1" indent="-285750">
              <a:buFont typeface="Arial" panose="020B0604020202020204" pitchFamily="34" charset="0"/>
              <a:buChar char="•"/>
            </a:pPr>
            <a:r>
              <a:rPr lang="en-US" sz="2000" dirty="0"/>
              <a:t>Employment and Meaningful Day</a:t>
            </a:r>
          </a:p>
          <a:p>
            <a:endParaRPr lang="en-US" sz="1600" dirty="0"/>
          </a:p>
        </p:txBody>
      </p:sp>
      <p:pic>
        <p:nvPicPr>
          <p:cNvPr id="7" name="Picture 6" descr="A picture containing chart&#10;&#10;Description automatically generated">
            <a:extLst>
              <a:ext uri="{FF2B5EF4-FFF2-40B4-BE49-F238E27FC236}">
                <a16:creationId xmlns:a16="http://schemas.microsoft.com/office/drawing/2014/main" id="{198D886F-959C-D748-9603-624590318FE5}"/>
              </a:ext>
            </a:extLst>
          </p:cNvPr>
          <p:cNvPicPr>
            <a:picLocks noChangeAspect="1"/>
          </p:cNvPicPr>
          <p:nvPr/>
        </p:nvPicPr>
        <p:blipFill>
          <a:blip r:embed="rId2"/>
          <a:stretch>
            <a:fillRect/>
          </a:stretch>
        </p:blipFill>
        <p:spPr>
          <a:xfrm>
            <a:off x="546100" y="1261857"/>
            <a:ext cx="2983956" cy="1790373"/>
          </a:xfrm>
          <a:prstGeom prst="rect">
            <a:avLst/>
          </a:prstGeom>
        </p:spPr>
      </p:pic>
    </p:spTree>
    <p:extLst>
      <p:ext uri="{BB962C8B-B14F-4D97-AF65-F5344CB8AC3E}">
        <p14:creationId xmlns:p14="http://schemas.microsoft.com/office/powerpoint/2010/main" val="1412720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13B09-D9D9-494E-A0DC-D4254A058622}"/>
              </a:ext>
            </a:extLst>
          </p:cNvPr>
          <p:cNvSpPr>
            <a:spLocks noGrp="1"/>
          </p:cNvSpPr>
          <p:nvPr>
            <p:ph type="title"/>
          </p:nvPr>
        </p:nvSpPr>
        <p:spPr>
          <a:xfrm>
            <a:off x="-44938" y="1924194"/>
            <a:ext cx="6140938" cy="499947"/>
          </a:xfrm>
        </p:spPr>
        <p:txBody>
          <a:bodyPr>
            <a:noAutofit/>
          </a:bodyPr>
          <a:lstStyle/>
          <a:p>
            <a:pPr algn="ctr"/>
            <a:r>
              <a:rPr lang="en-US" dirty="0"/>
              <a:t>Person Centered </a:t>
            </a:r>
            <a:br>
              <a:rPr lang="en-US" dirty="0"/>
            </a:br>
            <a:r>
              <a:rPr lang="en-US" dirty="0"/>
              <a:t>Ambassador Series </a:t>
            </a:r>
          </a:p>
        </p:txBody>
      </p:sp>
      <p:sp>
        <p:nvSpPr>
          <p:cNvPr id="21" name="Content Placeholder 20">
            <a:extLst>
              <a:ext uri="{FF2B5EF4-FFF2-40B4-BE49-F238E27FC236}">
                <a16:creationId xmlns:a16="http://schemas.microsoft.com/office/drawing/2014/main" id="{F53A2CBD-13E0-48D1-9329-3A380407266B}"/>
              </a:ext>
            </a:extLst>
          </p:cNvPr>
          <p:cNvSpPr>
            <a:spLocks noGrp="1"/>
          </p:cNvSpPr>
          <p:nvPr>
            <p:ph idx="1"/>
          </p:nvPr>
        </p:nvSpPr>
        <p:spPr>
          <a:xfrm>
            <a:off x="560397" y="2495925"/>
            <a:ext cx="5453043" cy="3875870"/>
          </a:xfrm>
        </p:spPr>
        <p:txBody>
          <a:bodyPr anchor="ctr">
            <a:normAutofit/>
          </a:bodyPr>
          <a:lstStyle/>
          <a:p>
            <a:pPr marL="0" indent="0">
              <a:lnSpc>
                <a:spcPct val="120000"/>
              </a:lnSpc>
              <a:buNone/>
            </a:pPr>
            <a:r>
              <a:rPr lang="en-US" dirty="0"/>
              <a:t>This series builds capacity and confidence to integrate Charting the LifeCourse principles and tools into existing practices for planning with individuals and their families throughout all life stages and considering all life domains.</a:t>
            </a:r>
          </a:p>
          <a:p>
            <a:pPr marL="0" indent="0">
              <a:lnSpc>
                <a:spcPct val="120000"/>
              </a:lnSpc>
              <a:buNone/>
            </a:pPr>
            <a:r>
              <a:rPr lang="en-US" b="1" dirty="0"/>
              <a:t>Target Audience:</a:t>
            </a:r>
            <a:br>
              <a:rPr lang="en-US" dirty="0"/>
            </a:br>
            <a:r>
              <a:rPr lang="en-US" dirty="0"/>
              <a:t>Anyone planning formally or informally with people and families. Examples include Support Coordinators, Case Managers, person centered plan facilitators.</a:t>
            </a:r>
          </a:p>
          <a:p>
            <a:pPr marL="0" indent="0">
              <a:lnSpc>
                <a:spcPct val="120000"/>
              </a:lnSpc>
              <a:buNone/>
            </a:pPr>
            <a:endParaRPr lang="en-US" dirty="0"/>
          </a:p>
        </p:txBody>
      </p:sp>
      <p:sp>
        <p:nvSpPr>
          <p:cNvPr id="23" name="Content Placeholder 22">
            <a:extLst>
              <a:ext uri="{FF2B5EF4-FFF2-40B4-BE49-F238E27FC236}">
                <a16:creationId xmlns:a16="http://schemas.microsoft.com/office/drawing/2014/main" id="{9AD2E35F-3DA1-4D99-93D0-AF258FE7DBCF}"/>
              </a:ext>
            </a:extLst>
          </p:cNvPr>
          <p:cNvSpPr>
            <a:spLocks noGrp="1"/>
          </p:cNvSpPr>
          <p:nvPr>
            <p:ph idx="11"/>
          </p:nvPr>
        </p:nvSpPr>
        <p:spPr>
          <a:xfrm>
            <a:off x="6524925" y="198120"/>
            <a:ext cx="5453043" cy="5881673"/>
          </a:xfrm>
        </p:spPr>
        <p:txBody>
          <a:bodyPr anchor="ctr">
            <a:normAutofit/>
          </a:bodyPr>
          <a:lstStyle/>
          <a:p>
            <a:pPr marL="0" indent="0" fontAlgn="base">
              <a:buNone/>
            </a:pPr>
            <a:endParaRPr lang="en-US" sz="2000" dirty="0"/>
          </a:p>
          <a:p>
            <a:pPr marL="0" indent="0" fontAlgn="base">
              <a:buNone/>
            </a:pPr>
            <a:endParaRPr lang="en-US" sz="2000" dirty="0"/>
          </a:p>
          <a:p>
            <a:pPr marL="0" indent="0">
              <a:lnSpc>
                <a:spcPct val="120000"/>
              </a:lnSpc>
              <a:buNone/>
            </a:pPr>
            <a:r>
              <a:rPr lang="en-US" sz="2000" b="1" dirty="0"/>
              <a:t>Living Well funding four cohorts per year</a:t>
            </a:r>
          </a:p>
          <a:p>
            <a:pPr>
              <a:lnSpc>
                <a:spcPct val="120000"/>
              </a:lnSpc>
            </a:pPr>
            <a:r>
              <a:rPr lang="en-US" sz="2000" dirty="0"/>
              <a:t>2 Summer Sessions starting 6/13/22</a:t>
            </a:r>
          </a:p>
          <a:p>
            <a:pPr>
              <a:lnSpc>
                <a:spcPct val="120000"/>
              </a:lnSpc>
            </a:pPr>
            <a:r>
              <a:rPr lang="en-US" sz="2000" dirty="0"/>
              <a:t>Fall/Winter Sessions starting October 2022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How to Apply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panose="020F0502020204030204"/>
                <a:ea typeface="+mn-ea"/>
                <a:cs typeface="+mn-cs"/>
              </a:rPr>
              <a:t>Email Meghan LaMarche at </a:t>
            </a:r>
            <a:r>
              <a:rPr kumimoji="0" lang="en-US" sz="2000" b="0" i="0" u="none" strike="noStrike" kern="1200" cap="none" spc="0" normalizeH="0" baseline="0" noProof="0" dirty="0">
                <a:ln>
                  <a:noFill/>
                </a:ln>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lamarchem@umkc.edu</a:t>
            </a:r>
            <a:r>
              <a:rPr kumimoji="0" lang="en-US" sz="2000" b="0" i="0" u="none" strike="noStrike" kern="1200" cap="none" spc="0" normalizeH="0" baseline="0" noProof="0" dirty="0">
                <a:ln>
                  <a:noFill/>
                </a:ln>
                <a:effectLst/>
                <a:uLnTx/>
                <a:uFillTx/>
                <a:latin typeface="Calibri" panose="020F0502020204030204"/>
                <a:ea typeface="+mn-ea"/>
                <a:cs typeface="+mn-cs"/>
              </a:rPr>
              <a:t> with your name, organization, role, and which series you would like to attend. </a:t>
            </a:r>
          </a:p>
          <a:p>
            <a:pPr lvl="1">
              <a:spcBef>
                <a:spcPts val="1000"/>
              </a:spcBef>
              <a:defRPr/>
            </a:pPr>
            <a:r>
              <a:rPr lang="en-US" sz="2000" dirty="0"/>
              <a:t>(2 staff per agency per cohort)</a:t>
            </a:r>
          </a:p>
          <a:p>
            <a:pPr>
              <a:lnSpc>
                <a:spcPct val="120000"/>
              </a:lnSpc>
            </a:pPr>
            <a:endParaRPr lang="en-US" sz="2000" dirty="0"/>
          </a:p>
          <a:p>
            <a:pPr marL="0" indent="0" fontAlgn="base">
              <a:buNone/>
            </a:pPr>
            <a:endParaRPr lang="en-US" sz="2000" dirty="0"/>
          </a:p>
        </p:txBody>
      </p:sp>
      <p:pic>
        <p:nvPicPr>
          <p:cNvPr id="26" name="Picture 4" descr="Person Centered Planning Icon">
            <a:extLst>
              <a:ext uri="{FF2B5EF4-FFF2-40B4-BE49-F238E27FC236}">
                <a16:creationId xmlns:a16="http://schemas.microsoft.com/office/drawing/2014/main" id="{01212208-B7D5-4908-A657-F5D4194E0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108" y="198120"/>
            <a:ext cx="1529780" cy="1529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450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15531-0DB3-4862-BF87-4413651E20F9}"/>
              </a:ext>
            </a:extLst>
          </p:cNvPr>
          <p:cNvSpPr>
            <a:spLocks noGrp="1"/>
          </p:cNvSpPr>
          <p:nvPr>
            <p:ph type="title"/>
          </p:nvPr>
        </p:nvSpPr>
        <p:spPr>
          <a:xfrm>
            <a:off x="2152650" y="299156"/>
            <a:ext cx="7886700" cy="763763"/>
          </a:xfrm>
        </p:spPr>
        <p:txBody>
          <a:bodyPr>
            <a:normAutofit/>
          </a:bodyPr>
          <a:lstStyle/>
          <a:p>
            <a:pPr algn="ctr"/>
            <a:r>
              <a:rPr lang="en-US" dirty="0"/>
              <a:t>Connect with LifeCourse to Learn More</a:t>
            </a:r>
          </a:p>
        </p:txBody>
      </p:sp>
      <p:pic>
        <p:nvPicPr>
          <p:cNvPr id="6" name="Google Shape;403;p45">
            <a:extLst>
              <a:ext uri="{FF2B5EF4-FFF2-40B4-BE49-F238E27FC236}">
                <a16:creationId xmlns:a16="http://schemas.microsoft.com/office/drawing/2014/main" id="{C62B20C1-68F4-4540-9403-282172FCA4EA}"/>
              </a:ext>
            </a:extLst>
          </p:cNvPr>
          <p:cNvPicPr preferRelativeResize="0"/>
          <p:nvPr/>
        </p:nvPicPr>
        <p:blipFill>
          <a:blip r:embed="rId2">
            <a:alphaModFix/>
          </a:blip>
          <a:stretch>
            <a:fillRect/>
          </a:stretch>
        </p:blipFill>
        <p:spPr>
          <a:xfrm>
            <a:off x="2213024" y="1509836"/>
            <a:ext cx="7765953" cy="4472940"/>
          </a:xfrm>
          <a:prstGeom prst="rect">
            <a:avLst/>
          </a:prstGeom>
          <a:noFill/>
          <a:ln w="9525" cap="flat" cmpd="sng">
            <a:solidFill>
              <a:srgbClr val="163A62"/>
            </a:solidFill>
            <a:prstDash val="solid"/>
            <a:round/>
            <a:headEnd type="none" w="sm" len="sm"/>
            <a:tailEnd type="none" w="sm" len="sm"/>
          </a:ln>
        </p:spPr>
      </p:pic>
    </p:spTree>
    <p:extLst>
      <p:ext uri="{BB962C8B-B14F-4D97-AF65-F5344CB8AC3E}">
        <p14:creationId xmlns:p14="http://schemas.microsoft.com/office/powerpoint/2010/main" val="2760053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79502" y="4085492"/>
            <a:ext cx="10470996" cy="1156230"/>
          </a:xfrm>
        </p:spPr>
        <p:txBody>
          <a:bodyPr/>
          <a:lstStyle/>
          <a:p>
            <a:r>
              <a:rPr lang="en-US" b="1" dirty="0"/>
              <a:t>Contact Information:</a:t>
            </a:r>
            <a:br>
              <a:rPr lang="en-US" dirty="0"/>
            </a:br>
            <a:r>
              <a:rPr lang="en-US" sz="3600" dirty="0"/>
              <a:t>Julie Reynolds </a:t>
            </a:r>
            <a:r>
              <a:rPr lang="en-US" sz="3600" u="sng" dirty="0"/>
              <a:t>juliereynolds@umkc.edu </a:t>
            </a:r>
            <a:br>
              <a:rPr lang="en-US" sz="3600" u="sng" dirty="0"/>
            </a:br>
            <a:r>
              <a:rPr lang="en-US" sz="3600" dirty="0"/>
              <a:t>Meghan LaMarche</a:t>
            </a:r>
            <a:r>
              <a:rPr lang="it-IT" sz="3600" dirty="0"/>
              <a:t> </a:t>
            </a:r>
            <a:r>
              <a:rPr lang="it-IT" sz="3600" u="sng" dirty="0"/>
              <a:t>lamarchem@umkc.edu&gt;</a:t>
            </a:r>
            <a:endParaRPr lang="en-US" sz="3600" dirty="0"/>
          </a:p>
        </p:txBody>
      </p:sp>
    </p:spTree>
    <p:extLst>
      <p:ext uri="{BB962C8B-B14F-4D97-AF65-F5344CB8AC3E}">
        <p14:creationId xmlns:p14="http://schemas.microsoft.com/office/powerpoint/2010/main" val="1632273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969E-11B0-45B2-8842-68E1212C08B8}"/>
              </a:ext>
            </a:extLst>
          </p:cNvPr>
          <p:cNvSpPr>
            <a:spLocks noGrp="1"/>
          </p:cNvSpPr>
          <p:nvPr>
            <p:ph type="title"/>
          </p:nvPr>
        </p:nvSpPr>
        <p:spPr/>
        <p:txBody>
          <a:bodyPr/>
          <a:lstStyle/>
          <a:p>
            <a:r>
              <a:rPr lang="en-US" dirty="0"/>
              <a:t>Missouri Family to Family </a:t>
            </a:r>
          </a:p>
        </p:txBody>
      </p:sp>
      <p:sp>
        <p:nvSpPr>
          <p:cNvPr id="5" name="Text Placeholder 4">
            <a:extLst>
              <a:ext uri="{FF2B5EF4-FFF2-40B4-BE49-F238E27FC236}">
                <a16:creationId xmlns:a16="http://schemas.microsoft.com/office/drawing/2014/main" id="{54F5A7B7-0813-426D-9770-7782D8373843}"/>
              </a:ext>
            </a:extLst>
          </p:cNvPr>
          <p:cNvSpPr>
            <a:spLocks noGrp="1"/>
          </p:cNvSpPr>
          <p:nvPr>
            <p:ph type="body" idx="1"/>
          </p:nvPr>
        </p:nvSpPr>
        <p:spPr/>
        <p:txBody>
          <a:bodyPr>
            <a:normAutofit/>
          </a:bodyPr>
          <a:lstStyle/>
          <a:p>
            <a:r>
              <a:rPr lang="en-US" dirty="0"/>
              <a:t>Update on Activities and Opportunities </a:t>
            </a:r>
          </a:p>
        </p:txBody>
      </p:sp>
    </p:spTree>
    <p:extLst>
      <p:ext uri="{BB962C8B-B14F-4D97-AF65-F5344CB8AC3E}">
        <p14:creationId xmlns:p14="http://schemas.microsoft.com/office/powerpoint/2010/main" val="1731899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8BF03-B72F-4BCC-A4F5-5197A20188E2}"/>
              </a:ext>
            </a:extLst>
          </p:cNvPr>
          <p:cNvSpPr>
            <a:spLocks noGrp="1"/>
          </p:cNvSpPr>
          <p:nvPr>
            <p:ph type="title"/>
          </p:nvPr>
        </p:nvSpPr>
        <p:spPr>
          <a:xfrm>
            <a:off x="1421259" y="553406"/>
            <a:ext cx="8358188" cy="572822"/>
          </a:xfrm>
        </p:spPr>
        <p:txBody>
          <a:bodyPr>
            <a:normAutofit fontScale="90000"/>
          </a:bodyPr>
          <a:lstStyle/>
          <a:p>
            <a:pPr algn="ctr"/>
            <a:r>
              <a:rPr lang="en-US" dirty="0"/>
              <a:t>The 5 Pillars of Missouri Family to Family</a:t>
            </a:r>
          </a:p>
        </p:txBody>
      </p:sp>
      <p:graphicFrame>
        <p:nvGraphicFramePr>
          <p:cNvPr id="4" name="Content Placeholder 3">
            <a:extLst>
              <a:ext uri="{FF2B5EF4-FFF2-40B4-BE49-F238E27FC236}">
                <a16:creationId xmlns:a16="http://schemas.microsoft.com/office/drawing/2014/main" id="{C5FA0973-E337-480A-81A9-CF054A627BE7}"/>
              </a:ext>
            </a:extLst>
          </p:cNvPr>
          <p:cNvGraphicFramePr>
            <a:graphicFrameLocks noGrp="1"/>
          </p:cNvGraphicFramePr>
          <p:nvPr>
            <p:ph idx="1"/>
          </p:nvPr>
        </p:nvGraphicFramePr>
        <p:xfrm>
          <a:off x="1643034" y="1417591"/>
          <a:ext cx="8646220" cy="40723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B5B155A2-6503-4D65-ABC6-E29AC683D72C}"/>
              </a:ext>
            </a:extLst>
          </p:cNvPr>
          <p:cNvSpPr txBox="1"/>
          <p:nvPr/>
        </p:nvSpPr>
        <p:spPr>
          <a:xfrm>
            <a:off x="2326129" y="5593908"/>
            <a:ext cx="4666686" cy="369332"/>
          </a:xfrm>
          <a:prstGeom prst="rect">
            <a:avLst/>
          </a:prstGeom>
          <a:noFill/>
        </p:spPr>
        <p:txBody>
          <a:bodyPr wrap="square">
            <a:spAutoFit/>
          </a:bodyPr>
          <a:lstStyle/>
          <a:p>
            <a:pPr defTabSz="457200"/>
            <a:r>
              <a:rPr lang="en-US" dirty="0">
                <a:solidFill>
                  <a:srgbClr val="000000"/>
                </a:solidFill>
                <a:latin typeface="Franklin Gothic Book" panose="020B0503020102020204"/>
              </a:rPr>
              <a:t>requestor (family member, professional, etc.) </a:t>
            </a:r>
          </a:p>
        </p:txBody>
      </p:sp>
    </p:spTree>
    <p:extLst>
      <p:ext uri="{BB962C8B-B14F-4D97-AF65-F5344CB8AC3E}">
        <p14:creationId xmlns:p14="http://schemas.microsoft.com/office/powerpoint/2010/main" val="451829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CACA-2ECD-5546-BAB8-C76542A2750B}"/>
              </a:ext>
            </a:extLst>
          </p:cNvPr>
          <p:cNvSpPr>
            <a:spLocks noGrp="1"/>
          </p:cNvSpPr>
          <p:nvPr>
            <p:ph type="title"/>
          </p:nvPr>
        </p:nvSpPr>
        <p:spPr>
          <a:xfrm>
            <a:off x="2830265" y="381023"/>
            <a:ext cx="5915025" cy="572822"/>
          </a:xfrm>
        </p:spPr>
        <p:txBody>
          <a:bodyPr>
            <a:normAutofit fontScale="90000"/>
          </a:bodyPr>
          <a:lstStyle/>
          <a:p>
            <a:pPr algn="ctr"/>
            <a:r>
              <a:rPr lang="en-US" dirty="0"/>
              <a:t>MoF2F Director’s 2022 Vision: Mary Turner </a:t>
            </a:r>
          </a:p>
        </p:txBody>
      </p:sp>
      <p:sp>
        <p:nvSpPr>
          <p:cNvPr id="3" name="Content Placeholder 2">
            <a:extLst>
              <a:ext uri="{FF2B5EF4-FFF2-40B4-BE49-F238E27FC236}">
                <a16:creationId xmlns:a16="http://schemas.microsoft.com/office/drawing/2014/main" id="{0058C9AC-EAF1-5A4C-B368-BE214902EA62}"/>
              </a:ext>
            </a:extLst>
          </p:cNvPr>
          <p:cNvSpPr>
            <a:spLocks noGrp="1"/>
          </p:cNvSpPr>
          <p:nvPr>
            <p:ph idx="1"/>
          </p:nvPr>
        </p:nvSpPr>
        <p:spPr>
          <a:xfrm>
            <a:off x="1724026" y="1500027"/>
            <a:ext cx="5800724" cy="4976950"/>
          </a:xfrm>
        </p:spPr>
        <p:txBody>
          <a:bodyPr>
            <a:noAutofit/>
          </a:bodyPr>
          <a:lstStyle/>
          <a:p>
            <a:pPr marL="0" indent="0">
              <a:lnSpc>
                <a:spcPct val="100000"/>
              </a:lnSpc>
              <a:spcBef>
                <a:spcPts val="0"/>
              </a:spcBef>
              <a:buNone/>
            </a:pPr>
            <a:r>
              <a:rPr lang="en-US" sz="1350" b="1" dirty="0"/>
              <a:t>2022 Goals:</a:t>
            </a:r>
          </a:p>
          <a:p>
            <a:pPr>
              <a:lnSpc>
                <a:spcPct val="100000"/>
              </a:lnSpc>
              <a:spcBef>
                <a:spcPts val="0"/>
              </a:spcBef>
            </a:pPr>
            <a:r>
              <a:rPr lang="en-US" sz="1800" dirty="0"/>
              <a:t>Expand the Advisory Committee to represent families through a broader footprint of the state</a:t>
            </a:r>
          </a:p>
          <a:p>
            <a:pPr>
              <a:lnSpc>
                <a:spcPct val="100000"/>
              </a:lnSpc>
              <a:spcBef>
                <a:spcPts val="0"/>
              </a:spcBef>
            </a:pPr>
            <a:r>
              <a:rPr lang="en-US" sz="1800" dirty="0"/>
              <a:t>Utilize the Advisory Committee Members to draft a Diversity and Inclusion plan</a:t>
            </a:r>
          </a:p>
          <a:p>
            <a:pPr>
              <a:lnSpc>
                <a:spcPct val="100000"/>
              </a:lnSpc>
              <a:spcBef>
                <a:spcPts val="0"/>
              </a:spcBef>
            </a:pPr>
            <a:r>
              <a:rPr lang="en-US" sz="1800" dirty="0"/>
              <a:t>Hold Monthly GLGs based on developmental/chronological ages and family’s needs</a:t>
            </a:r>
          </a:p>
          <a:p>
            <a:pPr>
              <a:lnSpc>
                <a:spcPct val="100000"/>
              </a:lnSpc>
              <a:spcBef>
                <a:spcPts val="0"/>
              </a:spcBef>
            </a:pPr>
            <a:r>
              <a:rPr lang="en-US" sz="1800" dirty="0"/>
              <a:t>Provide quarterly educational and training topics and opportunities for people with disabilities, their families and those that support them through a variety of formats on topics suggested by the Families, Advisory Committee &amp; Stakeholders</a:t>
            </a:r>
          </a:p>
        </p:txBody>
      </p:sp>
      <p:pic>
        <p:nvPicPr>
          <p:cNvPr id="4" name="Content Placeholder 4" descr="A picture containing person, indoor&#10;&#10;Description automatically generated">
            <a:extLst>
              <a:ext uri="{FF2B5EF4-FFF2-40B4-BE49-F238E27FC236}">
                <a16:creationId xmlns:a16="http://schemas.microsoft.com/office/drawing/2014/main" id="{C862D184-6B72-C343-B32F-A1D91999E612}"/>
              </a:ext>
            </a:extLst>
          </p:cNvPr>
          <p:cNvPicPr>
            <a:picLocks noChangeAspect="1"/>
          </p:cNvPicPr>
          <p:nvPr/>
        </p:nvPicPr>
        <p:blipFill rotWithShape="1">
          <a:blip r:embed="rId2" cstate="screen">
            <a:extLst>
              <a:ext uri="{28A0092B-C50C-407E-A947-70E740481C1C}">
                <a14:useLocalDpi xmlns:a14="http://schemas.microsoft.com/office/drawing/2010/main"/>
              </a:ext>
            </a:extLst>
          </a:blip>
          <a:stretch/>
        </p:blipFill>
        <p:spPr>
          <a:xfrm>
            <a:off x="8210255" y="2350295"/>
            <a:ext cx="2166828" cy="2876651"/>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7990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CACA-2ECD-5546-BAB8-C76542A2750B}"/>
              </a:ext>
            </a:extLst>
          </p:cNvPr>
          <p:cNvSpPr>
            <a:spLocks noGrp="1"/>
          </p:cNvSpPr>
          <p:nvPr>
            <p:ph type="title"/>
          </p:nvPr>
        </p:nvSpPr>
        <p:spPr>
          <a:xfrm>
            <a:off x="2830265" y="381023"/>
            <a:ext cx="5915025" cy="572822"/>
          </a:xfrm>
        </p:spPr>
        <p:txBody>
          <a:bodyPr>
            <a:normAutofit fontScale="90000"/>
          </a:bodyPr>
          <a:lstStyle/>
          <a:p>
            <a:pPr algn="ctr"/>
            <a:r>
              <a:rPr lang="en-US" dirty="0"/>
              <a:t>MoF2F Director’s 2022 Vision: Mary Turner </a:t>
            </a:r>
          </a:p>
        </p:txBody>
      </p:sp>
      <p:sp>
        <p:nvSpPr>
          <p:cNvPr id="3" name="Content Placeholder 2">
            <a:extLst>
              <a:ext uri="{FF2B5EF4-FFF2-40B4-BE49-F238E27FC236}">
                <a16:creationId xmlns:a16="http://schemas.microsoft.com/office/drawing/2014/main" id="{0058C9AC-EAF1-5A4C-B368-BE214902EA62}"/>
              </a:ext>
            </a:extLst>
          </p:cNvPr>
          <p:cNvSpPr>
            <a:spLocks noGrp="1"/>
          </p:cNvSpPr>
          <p:nvPr>
            <p:ph idx="1"/>
          </p:nvPr>
        </p:nvSpPr>
        <p:spPr>
          <a:xfrm>
            <a:off x="1724026" y="1315093"/>
            <a:ext cx="5800724" cy="5161885"/>
          </a:xfrm>
        </p:spPr>
        <p:txBody>
          <a:bodyPr>
            <a:noAutofit/>
          </a:bodyPr>
          <a:lstStyle/>
          <a:p>
            <a:pPr>
              <a:lnSpc>
                <a:spcPct val="100000"/>
              </a:lnSpc>
              <a:spcBef>
                <a:spcPts val="0"/>
              </a:spcBef>
            </a:pPr>
            <a:r>
              <a:rPr lang="en-US" sz="1800" dirty="0"/>
              <a:t>Develop Monthly GLG web based interactive “training” on LifeCourse Navigation virtual planning and problem solving supports options </a:t>
            </a:r>
          </a:p>
          <a:p>
            <a:pPr>
              <a:lnSpc>
                <a:spcPct val="100000"/>
              </a:lnSpc>
              <a:spcBef>
                <a:spcPts val="0"/>
              </a:spcBef>
            </a:pPr>
            <a:r>
              <a:rPr lang="en-US" sz="1800" dirty="0"/>
              <a:t>Enhance the Family Peer Specialists skills by holding a bi-monthly “touch base” virtual gathering</a:t>
            </a:r>
          </a:p>
          <a:p>
            <a:pPr>
              <a:lnSpc>
                <a:spcPct val="100000"/>
              </a:lnSpc>
              <a:spcBef>
                <a:spcPts val="0"/>
              </a:spcBef>
            </a:pPr>
            <a:r>
              <a:rPr lang="en-US" sz="1800" dirty="0"/>
              <a:t>Create a Peer Mentor/Family Leadership newsletter for monthly distribution</a:t>
            </a:r>
          </a:p>
          <a:p>
            <a:pPr>
              <a:lnSpc>
                <a:spcPct val="100000"/>
              </a:lnSpc>
              <a:spcBef>
                <a:spcPts val="0"/>
              </a:spcBef>
            </a:pPr>
            <a:r>
              <a:rPr lang="en-US" sz="1800" dirty="0"/>
              <a:t>Increase the influence of the Peer Mentors in their local regions by assisting them to develop “hubs” for family support</a:t>
            </a:r>
          </a:p>
          <a:p>
            <a:pPr>
              <a:lnSpc>
                <a:spcPct val="100000"/>
              </a:lnSpc>
              <a:spcBef>
                <a:spcPts val="0"/>
              </a:spcBef>
            </a:pPr>
            <a:r>
              <a:rPr lang="en-US" sz="1800" dirty="0"/>
              <a:t>Develop an ongoing intensive year long training for FPS</a:t>
            </a:r>
          </a:p>
        </p:txBody>
      </p:sp>
      <p:pic>
        <p:nvPicPr>
          <p:cNvPr id="4" name="Content Placeholder 4" descr="A picture containing person, indoor&#10;&#10;Description automatically generated">
            <a:extLst>
              <a:ext uri="{FF2B5EF4-FFF2-40B4-BE49-F238E27FC236}">
                <a16:creationId xmlns:a16="http://schemas.microsoft.com/office/drawing/2014/main" id="{C862D184-6B72-C343-B32F-A1D91999E612}"/>
              </a:ext>
            </a:extLst>
          </p:cNvPr>
          <p:cNvPicPr>
            <a:picLocks noChangeAspect="1"/>
          </p:cNvPicPr>
          <p:nvPr/>
        </p:nvPicPr>
        <p:blipFill rotWithShape="1">
          <a:blip r:embed="rId2" cstate="screen">
            <a:extLst>
              <a:ext uri="{28A0092B-C50C-407E-A947-70E740481C1C}">
                <a14:useLocalDpi xmlns:a14="http://schemas.microsoft.com/office/drawing/2010/main"/>
              </a:ext>
            </a:extLst>
          </a:blip>
          <a:stretch/>
        </p:blipFill>
        <p:spPr>
          <a:xfrm>
            <a:off x="8210255" y="2350295"/>
            <a:ext cx="2166828" cy="2876651"/>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30139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CACA-2ECD-5546-BAB8-C76542A2750B}"/>
              </a:ext>
            </a:extLst>
          </p:cNvPr>
          <p:cNvSpPr>
            <a:spLocks noGrp="1"/>
          </p:cNvSpPr>
          <p:nvPr>
            <p:ph type="title"/>
          </p:nvPr>
        </p:nvSpPr>
        <p:spPr>
          <a:xfrm>
            <a:off x="2861087" y="391298"/>
            <a:ext cx="5915025" cy="572822"/>
          </a:xfrm>
        </p:spPr>
        <p:txBody>
          <a:bodyPr>
            <a:normAutofit fontScale="90000"/>
          </a:bodyPr>
          <a:lstStyle/>
          <a:p>
            <a:pPr algn="ctr"/>
            <a:r>
              <a:rPr lang="en-US" dirty="0"/>
              <a:t>MoF2F Director’s 2022 Vision: Mary Turner </a:t>
            </a:r>
          </a:p>
        </p:txBody>
      </p:sp>
      <p:sp>
        <p:nvSpPr>
          <p:cNvPr id="3" name="Content Placeholder 2">
            <a:extLst>
              <a:ext uri="{FF2B5EF4-FFF2-40B4-BE49-F238E27FC236}">
                <a16:creationId xmlns:a16="http://schemas.microsoft.com/office/drawing/2014/main" id="{0058C9AC-EAF1-5A4C-B368-BE214902EA62}"/>
              </a:ext>
            </a:extLst>
          </p:cNvPr>
          <p:cNvSpPr>
            <a:spLocks noGrp="1"/>
          </p:cNvSpPr>
          <p:nvPr>
            <p:ph idx="1"/>
          </p:nvPr>
        </p:nvSpPr>
        <p:spPr>
          <a:xfrm>
            <a:off x="1667839" y="1212351"/>
            <a:ext cx="6342687" cy="5106256"/>
          </a:xfrm>
        </p:spPr>
        <p:txBody>
          <a:bodyPr>
            <a:noAutofit/>
          </a:bodyPr>
          <a:lstStyle/>
          <a:p>
            <a:pPr marL="0" indent="0">
              <a:lnSpc>
                <a:spcPct val="100000"/>
              </a:lnSpc>
              <a:spcBef>
                <a:spcPts val="0"/>
              </a:spcBef>
              <a:buNone/>
            </a:pPr>
            <a:r>
              <a:rPr lang="en-US" sz="1800" b="1" dirty="0"/>
              <a:t>Ongoing MoF2F Activities</a:t>
            </a:r>
          </a:p>
          <a:p>
            <a:pPr marL="0" indent="0">
              <a:lnSpc>
                <a:spcPct val="100000"/>
              </a:lnSpc>
              <a:spcBef>
                <a:spcPts val="0"/>
              </a:spcBef>
              <a:buNone/>
            </a:pPr>
            <a:r>
              <a:rPr lang="en-US" sz="1800" b="1" dirty="0"/>
              <a:t>Meet the needs of Self-Advocates and Families in Missouri </a:t>
            </a:r>
            <a:endParaRPr lang="en-US" sz="1800" dirty="0"/>
          </a:p>
          <a:p>
            <a:pPr marL="214313" indent="-214313">
              <a:lnSpc>
                <a:spcPct val="100000"/>
              </a:lnSpc>
              <a:spcBef>
                <a:spcPts val="0"/>
              </a:spcBef>
            </a:pPr>
            <a:r>
              <a:rPr lang="en-US" sz="1800" dirty="0"/>
              <a:t>Enhance the MoF2F I&amp;R, Navigation and Peer Mentor Matching with </a:t>
            </a:r>
            <a:r>
              <a:rPr lang="en-US" sz="1800" dirty="0" err="1"/>
              <a:t>CtLC</a:t>
            </a:r>
            <a:r>
              <a:rPr lang="en-US" sz="1800" dirty="0"/>
              <a:t> framework and tools</a:t>
            </a:r>
          </a:p>
          <a:p>
            <a:pPr marL="0" indent="0">
              <a:lnSpc>
                <a:spcPct val="100000"/>
              </a:lnSpc>
              <a:spcBef>
                <a:spcPts val="0"/>
              </a:spcBef>
              <a:buNone/>
            </a:pPr>
            <a:r>
              <a:rPr lang="en-US" sz="1800" b="1" dirty="0"/>
              <a:t>MoF2F Leadership Network </a:t>
            </a:r>
            <a:endParaRPr lang="en-US" sz="1800" dirty="0"/>
          </a:p>
          <a:p>
            <a:pPr marL="214313" indent="-214313">
              <a:lnSpc>
                <a:spcPct val="100000"/>
              </a:lnSpc>
              <a:spcBef>
                <a:spcPts val="0"/>
              </a:spcBef>
            </a:pPr>
            <a:r>
              <a:rPr lang="en-US" sz="1800" dirty="0"/>
              <a:t>Expand the number of leaders across the state that represent different diversity, regions, disability, ages, etc.</a:t>
            </a:r>
          </a:p>
          <a:p>
            <a:pPr marL="214313" indent="-214313">
              <a:lnSpc>
                <a:spcPct val="100000"/>
              </a:lnSpc>
              <a:spcBef>
                <a:spcPts val="0"/>
              </a:spcBef>
            </a:pPr>
            <a:r>
              <a:rPr lang="en-US" sz="1800" dirty="0"/>
              <a:t>Connect Peer Mentors with the person and/or families in transition stages of life</a:t>
            </a:r>
          </a:p>
          <a:p>
            <a:pPr marL="214313" indent="-214313">
              <a:lnSpc>
                <a:spcPct val="100000"/>
              </a:lnSpc>
              <a:spcBef>
                <a:spcPts val="0"/>
              </a:spcBef>
            </a:pPr>
            <a:r>
              <a:rPr lang="en-US" sz="1800" dirty="0"/>
              <a:t>Offer continuous learning and leadership training to members </a:t>
            </a:r>
          </a:p>
          <a:p>
            <a:pPr marL="214313" indent="-214313">
              <a:lnSpc>
                <a:spcPct val="100000"/>
              </a:lnSpc>
              <a:spcBef>
                <a:spcPts val="0"/>
              </a:spcBef>
            </a:pPr>
            <a:r>
              <a:rPr lang="en-US" sz="1800" dirty="0"/>
              <a:t>Link leaders to state and local advisory groups and stakeholder committees to enhance person and family voice</a:t>
            </a:r>
          </a:p>
          <a:p>
            <a:pPr marL="0" indent="0">
              <a:lnSpc>
                <a:spcPct val="100000"/>
              </a:lnSpc>
              <a:spcBef>
                <a:spcPts val="0"/>
              </a:spcBef>
              <a:buNone/>
            </a:pPr>
            <a:r>
              <a:rPr lang="en-US" sz="1800" b="1" dirty="0"/>
              <a:t>MoF2F Outreach:</a:t>
            </a:r>
            <a:r>
              <a:rPr lang="en-US" sz="1800" dirty="0"/>
              <a:t> </a:t>
            </a:r>
          </a:p>
          <a:p>
            <a:pPr marL="214313" indent="-214313">
              <a:lnSpc>
                <a:spcPct val="100000"/>
              </a:lnSpc>
              <a:spcBef>
                <a:spcPts val="0"/>
              </a:spcBef>
            </a:pPr>
            <a:r>
              <a:rPr lang="en-US" sz="1800" dirty="0"/>
              <a:t>Continue to build a robust communication and information dissemination network through advanced technology</a:t>
            </a:r>
          </a:p>
          <a:p>
            <a:pPr marL="214313" indent="-214313">
              <a:lnSpc>
                <a:spcPct val="100000"/>
              </a:lnSpc>
              <a:spcBef>
                <a:spcPts val="0"/>
              </a:spcBef>
            </a:pPr>
            <a:r>
              <a:rPr lang="en-US" sz="1800" dirty="0"/>
              <a:t>Increase dissemination of the Good Life Gazette and social media channels </a:t>
            </a:r>
          </a:p>
          <a:p>
            <a:pPr marL="214313" indent="-214313">
              <a:lnSpc>
                <a:spcPct val="100000"/>
              </a:lnSpc>
              <a:spcBef>
                <a:spcPts val="0"/>
              </a:spcBef>
            </a:pPr>
            <a:r>
              <a:rPr lang="en-US" sz="1800" dirty="0"/>
              <a:t>Continue to grow membership of MoF2F/</a:t>
            </a:r>
            <a:r>
              <a:rPr lang="en-US" sz="1800" dirty="0" err="1"/>
              <a:t>CtLC</a:t>
            </a:r>
            <a:r>
              <a:rPr lang="en-US" sz="1800" dirty="0"/>
              <a:t> Stakeholders meetings </a:t>
            </a:r>
          </a:p>
          <a:p>
            <a:endParaRPr lang="en-US" sz="900" dirty="0"/>
          </a:p>
        </p:txBody>
      </p:sp>
      <p:pic>
        <p:nvPicPr>
          <p:cNvPr id="4" name="Content Placeholder 4" descr="A picture containing person, indoor&#10;&#10;Description automatically generated">
            <a:extLst>
              <a:ext uri="{FF2B5EF4-FFF2-40B4-BE49-F238E27FC236}">
                <a16:creationId xmlns:a16="http://schemas.microsoft.com/office/drawing/2014/main" id="{C862D184-6B72-C343-B32F-A1D91999E612}"/>
              </a:ext>
            </a:extLst>
          </p:cNvPr>
          <p:cNvPicPr>
            <a:picLocks noChangeAspect="1"/>
          </p:cNvPicPr>
          <p:nvPr/>
        </p:nvPicPr>
        <p:blipFill rotWithShape="1">
          <a:blip r:embed="rId2" cstate="screen">
            <a:extLst>
              <a:ext uri="{28A0092B-C50C-407E-A947-70E740481C1C}">
                <a14:useLocalDpi xmlns:a14="http://schemas.microsoft.com/office/drawing/2010/main"/>
              </a:ext>
            </a:extLst>
          </a:blip>
          <a:stretch/>
        </p:blipFill>
        <p:spPr>
          <a:xfrm>
            <a:off x="8210255" y="2350295"/>
            <a:ext cx="2166828" cy="2876651"/>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00356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9ADB6C-05F6-654C-AAF2-04DE37951539}"/>
              </a:ext>
            </a:extLst>
          </p:cNvPr>
          <p:cNvSpPr>
            <a:spLocks noGrp="1"/>
          </p:cNvSpPr>
          <p:nvPr>
            <p:ph type="title"/>
          </p:nvPr>
        </p:nvSpPr>
        <p:spPr>
          <a:xfrm>
            <a:off x="3004925" y="394626"/>
            <a:ext cx="5915025" cy="572822"/>
          </a:xfrm>
        </p:spPr>
        <p:txBody>
          <a:bodyPr>
            <a:normAutofit fontScale="90000"/>
          </a:bodyPr>
          <a:lstStyle/>
          <a:p>
            <a:pPr algn="ctr"/>
            <a:r>
              <a:rPr lang="en-US" dirty="0"/>
              <a:t>Connect with Us | We are Here for You</a:t>
            </a:r>
          </a:p>
        </p:txBody>
      </p:sp>
      <p:sp>
        <p:nvSpPr>
          <p:cNvPr id="5" name="Content Placeholder 4">
            <a:extLst>
              <a:ext uri="{FF2B5EF4-FFF2-40B4-BE49-F238E27FC236}">
                <a16:creationId xmlns:a16="http://schemas.microsoft.com/office/drawing/2014/main" id="{B575F66F-62D0-1249-8C62-DFF010226BA3}"/>
              </a:ext>
            </a:extLst>
          </p:cNvPr>
          <p:cNvSpPr>
            <a:spLocks noGrp="1"/>
          </p:cNvSpPr>
          <p:nvPr>
            <p:ph idx="1"/>
          </p:nvPr>
        </p:nvSpPr>
        <p:spPr/>
        <p:txBody>
          <a:bodyPr>
            <a:normAutofit/>
          </a:bodyPr>
          <a:lstStyle/>
          <a:p>
            <a:r>
              <a:rPr lang="en-US" dirty="0"/>
              <a:t>Contact Family Navigators for information, referral or LifeCourse Navigation on topics across the lifespan to meet your needs in a crisis, when moving, when needing resources, when you receive a new diagnosis, </a:t>
            </a:r>
            <a:r>
              <a:rPr lang="en-US" dirty="0" err="1"/>
              <a:t>etc</a:t>
            </a:r>
            <a:r>
              <a:rPr lang="en-US" dirty="0"/>
              <a:t>,</a:t>
            </a:r>
          </a:p>
          <a:p>
            <a:r>
              <a:rPr lang="en-US" dirty="0"/>
              <a:t>Become a Self-Advocate or Family Leader in the Leadership Network </a:t>
            </a:r>
          </a:p>
          <a:p>
            <a:r>
              <a:rPr lang="en-US" dirty="0"/>
              <a:t>Connect with a trained Peer Mentor for advice and emotional support </a:t>
            </a:r>
          </a:p>
          <a:p>
            <a:r>
              <a:rPr lang="en-US" dirty="0"/>
              <a:t>Get Signed up for e-newsletter Good Life Gazette</a:t>
            </a:r>
          </a:p>
          <a:p>
            <a:r>
              <a:rPr lang="en-US" dirty="0"/>
              <a:t>Attend monthly virtual Good Life Group</a:t>
            </a:r>
          </a:p>
          <a:p>
            <a:endParaRPr lang="en-US" dirty="0"/>
          </a:p>
        </p:txBody>
      </p:sp>
    </p:spTree>
    <p:extLst>
      <p:ext uri="{BB962C8B-B14F-4D97-AF65-F5344CB8AC3E}">
        <p14:creationId xmlns:p14="http://schemas.microsoft.com/office/powerpoint/2010/main" val="4229603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B97ED-0BC5-4020-A4A9-640272C0EA14}"/>
              </a:ext>
            </a:extLst>
          </p:cNvPr>
          <p:cNvSpPr>
            <a:spLocks noGrp="1"/>
          </p:cNvSpPr>
          <p:nvPr>
            <p:ph type="title"/>
          </p:nvPr>
        </p:nvSpPr>
        <p:spPr/>
        <p:txBody>
          <a:bodyPr>
            <a:normAutofit fontScale="90000"/>
          </a:bodyPr>
          <a:lstStyle/>
          <a:p>
            <a:r>
              <a:rPr lang="en-US" dirty="0"/>
              <a:t>MO Lay Educational Advocacy Program (LEAP)</a:t>
            </a:r>
          </a:p>
        </p:txBody>
      </p:sp>
      <p:sp>
        <p:nvSpPr>
          <p:cNvPr id="3" name="Content Placeholder 2">
            <a:extLst>
              <a:ext uri="{FF2B5EF4-FFF2-40B4-BE49-F238E27FC236}">
                <a16:creationId xmlns:a16="http://schemas.microsoft.com/office/drawing/2014/main" id="{0378DCFB-9A4D-4490-90C0-8E5BDD0FF037}"/>
              </a:ext>
            </a:extLst>
          </p:cNvPr>
          <p:cNvSpPr>
            <a:spLocks noGrp="1"/>
          </p:cNvSpPr>
          <p:nvPr>
            <p:ph idx="1"/>
          </p:nvPr>
        </p:nvSpPr>
        <p:spPr>
          <a:xfrm>
            <a:off x="2640758" y="1289849"/>
            <a:ext cx="8713042" cy="4662834"/>
          </a:xfrm>
        </p:spPr>
        <p:txBody>
          <a:bodyPr>
            <a:noAutofit/>
          </a:bodyPr>
          <a:lstStyle/>
          <a:p>
            <a:pPr marL="0" indent="0">
              <a:buNone/>
            </a:pPr>
            <a:r>
              <a:rPr lang="en-US" sz="2000" dirty="0"/>
              <a:t>LEAP Online Training Series is Now Live </a:t>
            </a:r>
          </a:p>
          <a:p>
            <a:r>
              <a:rPr lang="en-US" sz="2000" dirty="0"/>
              <a:t>13 self-paced courses can be taken independently by topic area or sequentially</a:t>
            </a:r>
          </a:p>
          <a:p>
            <a:r>
              <a:rPr lang="en-US" sz="2000" dirty="0">
                <a:solidFill>
                  <a:srgbClr val="000000"/>
                </a:solidFill>
              </a:rPr>
              <a:t>L</a:t>
            </a:r>
            <a:r>
              <a:rPr lang="en-US" sz="2000" b="0" i="0" dirty="0">
                <a:solidFill>
                  <a:srgbClr val="000000"/>
                </a:solidFill>
                <a:effectLst/>
              </a:rPr>
              <a:t>earners will: </a:t>
            </a:r>
          </a:p>
          <a:p>
            <a:pPr lvl="1" fontAlgn="base"/>
            <a:r>
              <a:rPr lang="en-US" sz="2000" b="0" i="0" dirty="0">
                <a:solidFill>
                  <a:srgbClr val="000000"/>
                </a:solidFill>
                <a:effectLst/>
              </a:rPr>
              <a:t>Develop the knowledge and skills to advocate for students and families during various Special Education related meetings, such as an IEP or Section 504 meetings.   </a:t>
            </a:r>
          </a:p>
          <a:p>
            <a:pPr lvl="1" fontAlgn="base"/>
            <a:r>
              <a:rPr lang="en-US" sz="2000" b="0" i="0" dirty="0">
                <a:solidFill>
                  <a:srgbClr val="000000"/>
                </a:solidFill>
                <a:effectLst/>
              </a:rPr>
              <a:t>Access LEAP materials and resources to support learning and advocacy in school meetings.</a:t>
            </a:r>
          </a:p>
          <a:p>
            <a:pPr lvl="1" fontAlgn="base"/>
            <a:r>
              <a:rPr lang="en-US" sz="2000" b="0" i="0" dirty="0">
                <a:solidFill>
                  <a:srgbClr val="000000"/>
                </a:solidFill>
                <a:effectLst/>
              </a:rPr>
              <a:t>Join other learners through an online shared LEAP community.  </a:t>
            </a:r>
          </a:p>
          <a:p>
            <a:pPr lvl="1" fontAlgn="base"/>
            <a:r>
              <a:rPr lang="en-US" sz="2000" b="0" i="0" dirty="0">
                <a:solidFill>
                  <a:srgbClr val="000000"/>
                </a:solidFill>
                <a:effectLst/>
              </a:rPr>
              <a:t>Be recognized as having completed individual LEAP courses which can be shared in bios, on resumes, and other professional credentialling. </a:t>
            </a:r>
            <a:endParaRPr lang="en-US" sz="2000" dirty="0">
              <a:solidFill>
                <a:srgbClr val="000000"/>
              </a:solidFill>
            </a:endParaRPr>
          </a:p>
          <a:p>
            <a:pPr marL="0" indent="0" fontAlgn="base">
              <a:buNone/>
            </a:pPr>
            <a:r>
              <a:rPr lang="en-US" sz="2000" dirty="0"/>
              <a:t>Enroll now at </a:t>
            </a:r>
            <a:r>
              <a:rPr lang="en-US" sz="2000" dirty="0">
                <a:hlinkClick r:id="rId2"/>
              </a:rPr>
              <a:t>https://umkc-lifelong-learning.thinkific.com/bundles/leap-lay-educational-advocacy-program-series</a:t>
            </a:r>
            <a:r>
              <a:rPr lang="en-US" sz="2000" dirty="0"/>
              <a:t> </a:t>
            </a:r>
          </a:p>
          <a:p>
            <a:pPr marL="0" indent="0" fontAlgn="base">
              <a:buNone/>
            </a:pPr>
            <a:r>
              <a:rPr lang="en-US" sz="2000" dirty="0"/>
              <a:t>Learn more about LEAP at </a:t>
            </a:r>
            <a:r>
              <a:rPr lang="en-US" sz="2000" dirty="0">
                <a:hlinkClick r:id="rId3"/>
              </a:rPr>
              <a:t>https://www.moleapnetwork.org/</a:t>
            </a:r>
            <a:r>
              <a:rPr lang="en-US" sz="2000" dirty="0"/>
              <a:t> </a:t>
            </a:r>
          </a:p>
          <a:p>
            <a:pPr marL="0" indent="0" fontAlgn="base">
              <a:buNone/>
            </a:pPr>
            <a:endParaRPr lang="en-US" sz="2000" dirty="0"/>
          </a:p>
          <a:p>
            <a:endParaRPr lang="en-US" sz="2000" dirty="0"/>
          </a:p>
          <a:p>
            <a:endParaRPr lang="en-US" sz="2000" dirty="0"/>
          </a:p>
        </p:txBody>
      </p:sp>
      <p:sp>
        <p:nvSpPr>
          <p:cNvPr id="4" name="Text Placeholder 3">
            <a:extLst>
              <a:ext uri="{FF2B5EF4-FFF2-40B4-BE49-F238E27FC236}">
                <a16:creationId xmlns:a16="http://schemas.microsoft.com/office/drawing/2014/main" id="{B44687A4-55C3-41A8-88A7-89F4E4955253}"/>
              </a:ext>
            </a:extLst>
          </p:cNvPr>
          <p:cNvSpPr>
            <a:spLocks noGrp="1"/>
          </p:cNvSpPr>
          <p:nvPr>
            <p:ph type="body" sz="quarter" idx="10"/>
          </p:nvPr>
        </p:nvSpPr>
        <p:spPr/>
        <p:txBody>
          <a:bodyPr/>
          <a:lstStyle/>
          <a:p>
            <a:endParaRPr lang="en-US"/>
          </a:p>
        </p:txBody>
      </p:sp>
      <p:pic>
        <p:nvPicPr>
          <p:cNvPr id="6" name="Picture 5" descr="LEAP Icon - Yellow Arrows on Blue background &#10;&#10;Description automatically generated">
            <a:extLst>
              <a:ext uri="{FF2B5EF4-FFF2-40B4-BE49-F238E27FC236}">
                <a16:creationId xmlns:a16="http://schemas.microsoft.com/office/drawing/2014/main" id="{4F8546AF-68B2-432C-8632-4AAAD76E6A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178103"/>
            <a:ext cx="1562100" cy="1628775"/>
          </a:xfrm>
          <a:prstGeom prst="rect">
            <a:avLst/>
          </a:prstGeom>
        </p:spPr>
      </p:pic>
    </p:spTree>
    <p:extLst>
      <p:ext uri="{BB962C8B-B14F-4D97-AF65-F5344CB8AC3E}">
        <p14:creationId xmlns:p14="http://schemas.microsoft.com/office/powerpoint/2010/main" val="803772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9A12-6228-405F-9EAB-DF853D04739F}"/>
              </a:ext>
            </a:extLst>
          </p:cNvPr>
          <p:cNvSpPr>
            <a:spLocks noGrp="1"/>
          </p:cNvSpPr>
          <p:nvPr>
            <p:ph type="title"/>
          </p:nvPr>
        </p:nvSpPr>
        <p:spPr/>
        <p:txBody>
          <a:bodyPr/>
          <a:lstStyle/>
          <a:p>
            <a:r>
              <a:rPr lang="en-US" dirty="0"/>
              <a:t>Contact Information</a:t>
            </a:r>
          </a:p>
        </p:txBody>
      </p:sp>
      <p:sp>
        <p:nvSpPr>
          <p:cNvPr id="3" name="Content Placeholder 2">
            <a:extLst>
              <a:ext uri="{FF2B5EF4-FFF2-40B4-BE49-F238E27FC236}">
                <a16:creationId xmlns:a16="http://schemas.microsoft.com/office/drawing/2014/main" id="{42795208-28F2-4F02-AB46-0952104E913D}"/>
              </a:ext>
            </a:extLst>
          </p:cNvPr>
          <p:cNvSpPr>
            <a:spLocks noGrp="1"/>
          </p:cNvSpPr>
          <p:nvPr>
            <p:ph idx="1"/>
          </p:nvPr>
        </p:nvSpPr>
        <p:spPr/>
        <p:txBody>
          <a:bodyPr/>
          <a:lstStyle/>
          <a:p>
            <a:r>
              <a:rPr lang="en-US" dirty="0">
                <a:hlinkClick r:id="rId2"/>
              </a:rPr>
              <a:t>MoFamilytoFamily@umkc.edu</a:t>
            </a:r>
            <a:endParaRPr lang="en-US" dirty="0"/>
          </a:p>
          <a:p>
            <a:r>
              <a:rPr lang="en-US" dirty="0"/>
              <a:t>800-444-0821</a:t>
            </a:r>
          </a:p>
          <a:p>
            <a:r>
              <a:rPr lang="en-US" dirty="0">
                <a:hlinkClick r:id="rId3"/>
              </a:rPr>
              <a:t>mcturner@umkc.edu</a:t>
            </a:r>
            <a:r>
              <a:rPr lang="en-US" dirty="0"/>
              <a:t> </a:t>
            </a:r>
          </a:p>
        </p:txBody>
      </p:sp>
    </p:spTree>
    <p:extLst>
      <p:ext uri="{BB962C8B-B14F-4D97-AF65-F5344CB8AC3E}">
        <p14:creationId xmlns:p14="http://schemas.microsoft.com/office/powerpoint/2010/main" val="4290964289"/>
      </p:ext>
    </p:extLst>
  </p:cSld>
  <p:clrMapOvr>
    <a:masterClrMapping/>
  </p:clrMapOvr>
</p:sld>
</file>

<file path=ppt/theme/theme1.xml><?xml version="1.0" encoding="utf-8"?>
<a:theme xmlns:a="http://schemas.openxmlformats.org/drawingml/2006/main" name="2021 Nexus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 Nexus Slides" id="{757F3764-04DE-469F-A450-19B79DCF333B}" vid="{0F3CA483-AD8A-426A-A47C-528D6DBF7A51}"/>
    </a:ext>
  </a:extLst>
</a:theme>
</file>

<file path=ppt/theme/theme2.xml><?xml version="1.0" encoding="utf-8"?>
<a:theme xmlns:a="http://schemas.openxmlformats.org/drawingml/2006/main" name="Office Theme">
  <a:themeElements>
    <a:clrScheme name="MOF2F">
      <a:dk1>
        <a:srgbClr val="000000"/>
      </a:dk1>
      <a:lt1>
        <a:srgbClr val="FFFFFF"/>
      </a:lt1>
      <a:dk2>
        <a:srgbClr val="545454"/>
      </a:dk2>
      <a:lt2>
        <a:srgbClr val="BFBFBF"/>
      </a:lt2>
      <a:accent1>
        <a:srgbClr val="0066CC"/>
      </a:accent1>
      <a:accent2>
        <a:srgbClr val="00AEEF"/>
      </a:accent2>
      <a:accent3>
        <a:srgbClr val="B2D234"/>
      </a:accent3>
      <a:accent4>
        <a:srgbClr val="F6B319"/>
      </a:accent4>
      <a:accent5>
        <a:srgbClr val="F26423"/>
      </a:accent5>
      <a:accent6>
        <a:srgbClr val="C1272C"/>
      </a:accent6>
      <a:hlink>
        <a:srgbClr val="011892"/>
      </a:hlink>
      <a:folHlink>
        <a:srgbClr val="0066CC"/>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2021 Nexus Slides</Template>
  <TotalTime>1600</TotalTime>
  <Words>2409</Words>
  <Application>Microsoft Office PowerPoint</Application>
  <PresentationFormat>Widescreen</PresentationFormat>
  <Paragraphs>275</Paragraphs>
  <Slides>32</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32</vt:i4>
      </vt:variant>
    </vt:vector>
  </HeadingPairs>
  <TitlesOfParts>
    <vt:vector size="43" baseType="lpstr">
      <vt:lpstr>Arial</vt:lpstr>
      <vt:lpstr>Calibri</vt:lpstr>
      <vt:lpstr>Calibri Light</vt:lpstr>
      <vt:lpstr>Franklin Gothic Book</vt:lpstr>
      <vt:lpstr>Franklin Gothic Medium</vt:lpstr>
      <vt:lpstr>Lato</vt:lpstr>
      <vt:lpstr>Montserrat</vt:lpstr>
      <vt:lpstr>Open Sans</vt:lpstr>
      <vt:lpstr>Times New Roman</vt:lpstr>
      <vt:lpstr>2021 Nexus Slides</vt:lpstr>
      <vt:lpstr>Office Theme</vt:lpstr>
      <vt:lpstr>PowerPoint Presentation</vt:lpstr>
      <vt:lpstr>PowerPoint Presentation</vt:lpstr>
      <vt:lpstr> A powerful network built to support individuals needing long-term care </vt:lpstr>
      <vt:lpstr>NWD is a Framework</vt:lpstr>
      <vt:lpstr>Overview of NWD Goals</vt:lpstr>
      <vt:lpstr>Missouri NWD Focus </vt:lpstr>
      <vt:lpstr>Understanding Mo NWD System</vt:lpstr>
      <vt:lpstr>NWD Partner Spotlight:  Missouri CLAIM and Medicare </vt:lpstr>
      <vt:lpstr>Missouri CLAIM </vt:lpstr>
      <vt:lpstr>Have a question about Medicare or the CLAIM program?</vt:lpstr>
      <vt:lpstr>No Wrong Door  CtLC and Technology Monthly  Workshops </vt:lpstr>
      <vt:lpstr>Missouri Living Well Project</vt:lpstr>
      <vt:lpstr>ACL Living Well Grants</vt:lpstr>
      <vt:lpstr>Charting the LifeCourse for Transformational Change</vt:lpstr>
      <vt:lpstr>Missouri Living Well Project Structure </vt:lpstr>
      <vt:lpstr>Supporting Individuals and Families Across the LifeCourse </vt:lpstr>
      <vt:lpstr>Vision for Missourians with Disabilities and their Families</vt:lpstr>
      <vt:lpstr>PowerPoint Presentation</vt:lpstr>
      <vt:lpstr>CtLC Statewide Chapter | Statewide Events for All Stakeholders</vt:lpstr>
      <vt:lpstr>CtLC Statewide Chapter | Good Life Groups </vt:lpstr>
      <vt:lpstr>PowerPoint Presentation</vt:lpstr>
      <vt:lpstr>Person Centered  Ambassador Series </vt:lpstr>
      <vt:lpstr>Connect with LifeCourse to Learn More</vt:lpstr>
      <vt:lpstr>Contact Information: Julie Reynolds juliereynolds@umkc.edu  Meghan LaMarche lamarchem@umkc.edu&gt;</vt:lpstr>
      <vt:lpstr>Missouri Family to Family </vt:lpstr>
      <vt:lpstr>The 5 Pillars of Missouri Family to Family</vt:lpstr>
      <vt:lpstr>MoF2F Director’s 2022 Vision: Mary Turner </vt:lpstr>
      <vt:lpstr>MoF2F Director’s 2022 Vision: Mary Turner </vt:lpstr>
      <vt:lpstr>MoF2F Director’s 2022 Vision: Mary Turner </vt:lpstr>
      <vt:lpstr>Connect with Us | We are Here for You</vt:lpstr>
      <vt:lpstr>MO Lay Educational Advocacy Program (LEAP)</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Lamarche, Meghan</dc:creator>
  <cp:lastModifiedBy>Turner, Mary</cp:lastModifiedBy>
  <cp:revision>150</cp:revision>
  <dcterms:created xsi:type="dcterms:W3CDTF">2021-09-21T17:35:19Z</dcterms:created>
  <dcterms:modified xsi:type="dcterms:W3CDTF">2022-05-04T15:52:23Z</dcterms:modified>
</cp:coreProperties>
</file>