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6" r:id="rId1"/>
  </p:sldMasterIdLst>
  <p:notesMasterIdLst>
    <p:notesMasterId r:id="rId17"/>
  </p:notesMasterIdLst>
  <p:sldIdLst>
    <p:sldId id="256" r:id="rId2"/>
    <p:sldId id="257" r:id="rId3"/>
    <p:sldId id="258" r:id="rId4"/>
    <p:sldId id="269" r:id="rId5"/>
    <p:sldId id="259" r:id="rId6"/>
    <p:sldId id="260" r:id="rId7"/>
    <p:sldId id="263" r:id="rId8"/>
    <p:sldId id="264" r:id="rId9"/>
    <p:sldId id="265" r:id="rId10"/>
    <p:sldId id="266" r:id="rId11"/>
    <p:sldId id="267" r:id="rId12"/>
    <p:sldId id="268" r:id="rId13"/>
    <p:sldId id="270" r:id="rId14"/>
    <p:sldId id="271" r:id="rId15"/>
    <p:sldId id="272" r:id="rId16"/>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395" autoAdjust="0"/>
  </p:normalViewPr>
  <p:slideViewPr>
    <p:cSldViewPr snapToGrid="0">
      <p:cViewPr varScale="1">
        <p:scale>
          <a:sx n="73" d="100"/>
          <a:sy n="73" d="100"/>
        </p:scale>
        <p:origin x="624"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7"/>
          </a:xfrm>
          <a:prstGeom prst="rect">
            <a:avLst/>
          </a:prstGeom>
        </p:spPr>
        <p:txBody>
          <a:bodyPr vert="horz" lIns="92487" tIns="46244" rIns="92487" bIns="46244" rtlCol="0"/>
          <a:lstStyle>
            <a:lvl1pPr algn="r">
              <a:defRPr sz="1200"/>
            </a:lvl1pPr>
          </a:lstStyle>
          <a:p>
            <a:fld id="{82B77158-EA4E-42C9-84B1-2BAFD8BEF93D}" type="datetimeFigureOut">
              <a:rPr lang="en-US" smtClean="0"/>
              <a:t>5/9/2022</a:t>
            </a:fld>
            <a:endParaRPr lang="en-US" dirty="0"/>
          </a:p>
        </p:txBody>
      </p:sp>
      <p:sp>
        <p:nvSpPr>
          <p:cNvPr id="4" name="Slide Image Placeholder 3"/>
          <p:cNvSpPr>
            <a:spLocks noGrp="1" noRot="1" noChangeAspect="1"/>
          </p:cNvSpPr>
          <p:nvPr>
            <p:ph type="sldImg" idx="2"/>
          </p:nvPr>
        </p:nvSpPr>
        <p:spPr>
          <a:xfrm>
            <a:off x="706438" y="1154113"/>
            <a:ext cx="5537200" cy="3116262"/>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7" tIns="46244" rIns="92487" bIns="4624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vl1pPr>
          </a:lstStyle>
          <a:p>
            <a:fld id="{C5D9B718-FF5A-4FFE-83E6-156C23F60B00}" type="slidenum">
              <a:rPr lang="en-US" smtClean="0"/>
              <a:t>‹#›</a:t>
            </a:fld>
            <a:endParaRPr lang="en-US" dirty="0"/>
          </a:p>
        </p:txBody>
      </p:sp>
    </p:spTree>
    <p:extLst>
      <p:ext uri="{BB962C8B-B14F-4D97-AF65-F5344CB8AC3E}">
        <p14:creationId xmlns:p14="http://schemas.microsoft.com/office/powerpoint/2010/main" val="3663970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D9B718-FF5A-4FFE-83E6-156C23F60B00}" type="slidenum">
              <a:rPr lang="en-US" smtClean="0"/>
              <a:t>1</a:t>
            </a:fld>
            <a:endParaRPr lang="en-US" dirty="0"/>
          </a:p>
        </p:txBody>
      </p:sp>
    </p:spTree>
    <p:extLst>
      <p:ext uri="{BB962C8B-B14F-4D97-AF65-F5344CB8AC3E}">
        <p14:creationId xmlns:p14="http://schemas.microsoft.com/office/powerpoint/2010/main" val="139911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4905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956974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856831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561346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820290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778492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67477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5844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92159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587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216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774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15508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8086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9103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0270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5/9/2022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8164155"/>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 id="2147483901" r:id="rId15"/>
    <p:sldLayoutId id="214748390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695796"/>
            <a:ext cx="6744116" cy="2857916"/>
          </a:xfrm>
        </p:spPr>
        <p:txBody>
          <a:bodyPr>
            <a:noAutofit/>
          </a:bodyPr>
          <a:lstStyle/>
          <a:p>
            <a:pPr algn="ctr"/>
            <a:r>
              <a:rPr lang="en-US" sz="7200" dirty="0" smtClean="0"/>
              <a:t>Challenging Nursing Home Transitions</a:t>
            </a:r>
            <a:endParaRPr lang="en-US" sz="7200" dirty="0"/>
          </a:p>
        </p:txBody>
      </p:sp>
      <p:sp>
        <p:nvSpPr>
          <p:cNvPr id="3" name="Subtitle 2"/>
          <p:cNvSpPr>
            <a:spLocks noGrp="1"/>
          </p:cNvSpPr>
          <p:nvPr>
            <p:ph type="subTitle" idx="1"/>
          </p:nvPr>
        </p:nvSpPr>
        <p:spPr/>
        <p:txBody>
          <a:bodyPr/>
          <a:lstStyle/>
          <a:p>
            <a:pPr algn="ctr"/>
            <a:r>
              <a:rPr lang="en-US" dirty="0" smtClean="0"/>
              <a:t>Navigating Around and Through the Challenges</a:t>
            </a:r>
            <a:endParaRPr lang="en-US" dirty="0"/>
          </a:p>
        </p:txBody>
      </p:sp>
    </p:spTree>
    <p:extLst>
      <p:ext uri="{BB962C8B-B14F-4D97-AF65-F5344CB8AC3E}">
        <p14:creationId xmlns:p14="http://schemas.microsoft.com/office/powerpoint/2010/main" val="73431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Research</a:t>
            </a:r>
            <a:endParaRPr lang="en-US" sz="5400" dirty="0"/>
          </a:p>
        </p:txBody>
      </p:sp>
      <p:sp>
        <p:nvSpPr>
          <p:cNvPr id="3" name="Content Placeholder 2"/>
          <p:cNvSpPr>
            <a:spLocks noGrp="1"/>
          </p:cNvSpPr>
          <p:nvPr>
            <p:ph idx="1"/>
          </p:nvPr>
        </p:nvSpPr>
        <p:spPr/>
        <p:txBody>
          <a:bodyPr>
            <a:normAutofit/>
          </a:bodyPr>
          <a:lstStyle/>
          <a:p>
            <a:r>
              <a:rPr lang="en-US" sz="3200" dirty="0" smtClean="0"/>
              <a:t>Missouri Case Net – Past/Recent Issues</a:t>
            </a:r>
          </a:p>
          <a:p>
            <a:r>
              <a:rPr lang="en-US" sz="3200" dirty="0" smtClean="0"/>
              <a:t>Cyber Access – Ongoing Issues</a:t>
            </a:r>
          </a:p>
          <a:p>
            <a:r>
              <a:rPr lang="en-US" sz="3200" dirty="0" smtClean="0"/>
              <a:t>Felony/Eviction – Housing</a:t>
            </a:r>
          </a:p>
          <a:p>
            <a:r>
              <a:rPr lang="en-US" sz="3200" dirty="0"/>
              <a:t> </a:t>
            </a:r>
            <a:r>
              <a:rPr lang="en-US" sz="3200" dirty="0" smtClean="0"/>
              <a:t>Addiction - Treatment Options</a:t>
            </a:r>
          </a:p>
          <a:p>
            <a:r>
              <a:rPr lang="en-US" sz="3200" dirty="0" smtClean="0"/>
              <a:t>Transition - Location</a:t>
            </a:r>
          </a:p>
          <a:p>
            <a:endParaRPr lang="en-US" sz="3200" dirty="0"/>
          </a:p>
        </p:txBody>
      </p:sp>
    </p:spTree>
    <p:extLst>
      <p:ext uri="{BB962C8B-B14F-4D97-AF65-F5344CB8AC3E}">
        <p14:creationId xmlns:p14="http://schemas.microsoft.com/office/powerpoint/2010/main" val="2139183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Transportation</a:t>
            </a:r>
            <a:endParaRPr lang="en-US" sz="5400" dirty="0"/>
          </a:p>
        </p:txBody>
      </p:sp>
      <p:sp>
        <p:nvSpPr>
          <p:cNvPr id="3" name="Content Placeholder 2"/>
          <p:cNvSpPr>
            <a:spLocks noGrp="1"/>
          </p:cNvSpPr>
          <p:nvPr>
            <p:ph idx="1"/>
          </p:nvPr>
        </p:nvSpPr>
        <p:spPr/>
        <p:txBody>
          <a:bodyPr>
            <a:normAutofit/>
          </a:bodyPr>
          <a:lstStyle/>
          <a:p>
            <a:r>
              <a:rPr lang="en-US" sz="3200" dirty="0" err="1" smtClean="0"/>
              <a:t>Motivecare</a:t>
            </a:r>
            <a:r>
              <a:rPr lang="en-US" sz="3200" dirty="0" smtClean="0"/>
              <a:t> - Medical Transportation</a:t>
            </a:r>
          </a:p>
          <a:p>
            <a:r>
              <a:rPr lang="en-US" sz="3200" dirty="0" smtClean="0"/>
              <a:t>Bus Line</a:t>
            </a:r>
          </a:p>
          <a:p>
            <a:r>
              <a:rPr lang="en-US" sz="3200" dirty="0" smtClean="0"/>
              <a:t>Taxi/Uber</a:t>
            </a:r>
          </a:p>
          <a:p>
            <a:r>
              <a:rPr lang="en-US" sz="3200" dirty="0" smtClean="0"/>
              <a:t>OATS</a:t>
            </a:r>
          </a:p>
          <a:p>
            <a:r>
              <a:rPr lang="en-US" sz="3200" dirty="0" smtClean="0"/>
              <a:t>Friends/Family – Mileage Reimbursement</a:t>
            </a:r>
            <a:endParaRPr lang="en-US" sz="3200" dirty="0"/>
          </a:p>
        </p:txBody>
      </p:sp>
    </p:spTree>
    <p:extLst>
      <p:ext uri="{BB962C8B-B14F-4D97-AF65-F5344CB8AC3E}">
        <p14:creationId xmlns:p14="http://schemas.microsoft.com/office/powerpoint/2010/main" val="144724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Resources/Funding</a:t>
            </a:r>
            <a:endParaRPr lang="en-US" sz="5400" dirty="0"/>
          </a:p>
        </p:txBody>
      </p:sp>
      <p:sp>
        <p:nvSpPr>
          <p:cNvPr id="3" name="Content Placeholder 2"/>
          <p:cNvSpPr>
            <a:spLocks noGrp="1"/>
          </p:cNvSpPr>
          <p:nvPr>
            <p:ph idx="1"/>
          </p:nvPr>
        </p:nvSpPr>
        <p:spPr/>
        <p:txBody>
          <a:bodyPr>
            <a:normAutofit/>
          </a:bodyPr>
          <a:lstStyle/>
          <a:p>
            <a:r>
              <a:rPr lang="en-US" sz="3600" dirty="0" smtClean="0"/>
              <a:t>Show-Me Home</a:t>
            </a:r>
          </a:p>
          <a:p>
            <a:r>
              <a:rPr lang="en-US" sz="3600" dirty="0" smtClean="0"/>
              <a:t>Non-Profits</a:t>
            </a:r>
          </a:p>
          <a:p>
            <a:r>
              <a:rPr lang="en-US" sz="3600" dirty="0" smtClean="0"/>
              <a:t>MO Assistive Tech</a:t>
            </a:r>
          </a:p>
          <a:p>
            <a:r>
              <a:rPr lang="en-US" sz="3600" dirty="0" smtClean="0"/>
              <a:t>Private Grants/Trusts</a:t>
            </a:r>
          </a:p>
          <a:p>
            <a:r>
              <a:rPr lang="en-US" sz="3600" dirty="0" smtClean="0"/>
              <a:t>Community Supports</a:t>
            </a:r>
            <a:endParaRPr lang="en-US" sz="3600" dirty="0"/>
          </a:p>
        </p:txBody>
      </p:sp>
    </p:spTree>
    <p:extLst>
      <p:ext uri="{BB962C8B-B14F-4D97-AF65-F5344CB8AC3E}">
        <p14:creationId xmlns:p14="http://schemas.microsoft.com/office/powerpoint/2010/main" val="401469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Keep In Mind</a:t>
            </a:r>
            <a:endParaRPr lang="en-US" sz="6600" dirty="0"/>
          </a:p>
        </p:txBody>
      </p:sp>
      <p:sp>
        <p:nvSpPr>
          <p:cNvPr id="3" name="Content Placeholder 2"/>
          <p:cNvSpPr>
            <a:spLocks noGrp="1"/>
          </p:cNvSpPr>
          <p:nvPr>
            <p:ph idx="1"/>
          </p:nvPr>
        </p:nvSpPr>
        <p:spPr/>
        <p:txBody>
          <a:bodyPr>
            <a:normAutofit/>
          </a:bodyPr>
          <a:lstStyle/>
          <a:p>
            <a:r>
              <a:rPr lang="en-US" sz="2800" dirty="0" smtClean="0"/>
              <a:t>Not all transitions will be successful and not all of those approved should </a:t>
            </a:r>
            <a:r>
              <a:rPr lang="en-US" sz="2800" dirty="0" smtClean="0"/>
              <a:t>have been </a:t>
            </a:r>
            <a:r>
              <a:rPr lang="en-US" sz="2800" dirty="0" smtClean="0"/>
              <a:t>approved. </a:t>
            </a:r>
          </a:p>
          <a:p>
            <a:r>
              <a:rPr lang="en-US" sz="2800" dirty="0" smtClean="0"/>
              <a:t>Cognitive Level responsibility, decision making</a:t>
            </a:r>
          </a:p>
          <a:p>
            <a:r>
              <a:rPr lang="en-US" sz="2800" dirty="0" smtClean="0"/>
              <a:t>Level Of Care</a:t>
            </a:r>
          </a:p>
          <a:p>
            <a:r>
              <a:rPr lang="en-US" sz="2800" dirty="0" smtClean="0"/>
              <a:t>Addiction</a:t>
            </a:r>
          </a:p>
          <a:p>
            <a:r>
              <a:rPr lang="en-US" sz="2800" dirty="0" smtClean="0"/>
              <a:t>Failure to Thrive</a:t>
            </a:r>
          </a:p>
          <a:p>
            <a:r>
              <a:rPr lang="en-US" sz="2800" dirty="0" smtClean="0"/>
              <a:t>Cannot Guarantee health and Safety</a:t>
            </a:r>
          </a:p>
          <a:p>
            <a:endParaRPr lang="en-US" sz="2800" dirty="0"/>
          </a:p>
        </p:txBody>
      </p:sp>
    </p:spTree>
    <p:extLst>
      <p:ext uri="{BB962C8B-B14F-4D97-AF65-F5344CB8AC3E}">
        <p14:creationId xmlns:p14="http://schemas.microsoft.com/office/powerpoint/2010/main" val="3091051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Independence Is Always The Choice</a:t>
            </a:r>
            <a:endParaRPr lang="en-US" dirty="0"/>
          </a:p>
        </p:txBody>
      </p:sp>
      <p:sp>
        <p:nvSpPr>
          <p:cNvPr id="3" name="Content Placeholder 2"/>
          <p:cNvSpPr>
            <a:spLocks noGrp="1"/>
          </p:cNvSpPr>
          <p:nvPr>
            <p:ph idx="1"/>
          </p:nvPr>
        </p:nvSpPr>
        <p:spPr/>
        <p:txBody>
          <a:bodyPr>
            <a:noAutofit/>
          </a:bodyPr>
          <a:lstStyle/>
          <a:p>
            <a:r>
              <a:rPr lang="en-US" sz="2000" dirty="0" smtClean="0"/>
              <a:t>There is something magical about seeing an individual who has been in a nursing facility on the day you help them transition back into community based living. It’s a feeling that makes the job one of the most rewarding you could possibly experience. Unfortunately this independence doesn’t always last. For one reason or another, potentially health decreases, consumers will either return to a nursing facility or worse, pass away. Always remember though, as unpleasant as those two things are, they chose independence. Regardless of how short lived that independence may have been, you helped them regain it. You helped them obtain a piece of freedom they may never have experienced again. You helped them gain an extra moment with their family, time to restart old hobbies or possibly rebuild relationships thought lost. Regardless of how long or short their independence is, they chose it, and you helped them experience it. </a:t>
            </a:r>
            <a:endParaRPr lang="en-US" sz="2000" dirty="0"/>
          </a:p>
        </p:txBody>
      </p:sp>
    </p:spTree>
    <p:extLst>
      <p:ext uri="{BB962C8B-B14F-4D97-AF65-F5344CB8AC3E}">
        <p14:creationId xmlns:p14="http://schemas.microsoft.com/office/powerpoint/2010/main" val="975012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Conclusion</a:t>
            </a:r>
            <a:endParaRPr lang="en-US" sz="5400" dirty="0"/>
          </a:p>
        </p:txBody>
      </p:sp>
      <p:sp>
        <p:nvSpPr>
          <p:cNvPr id="3" name="Content Placeholder 2"/>
          <p:cNvSpPr>
            <a:spLocks noGrp="1"/>
          </p:cNvSpPr>
          <p:nvPr>
            <p:ph idx="1"/>
          </p:nvPr>
        </p:nvSpPr>
        <p:spPr/>
        <p:txBody>
          <a:bodyPr>
            <a:noAutofit/>
          </a:bodyPr>
          <a:lstStyle/>
          <a:p>
            <a:r>
              <a:rPr lang="en-US" sz="3200" dirty="0" smtClean="0"/>
              <a:t>So, all of that being said, be proud of what you do, give yourself a pat on the back. You’re saving lives in a way not everyone gets to experience. You’re helping set people free from a form of bondage not everyone will understand and hopefully will never experience themselves. </a:t>
            </a:r>
            <a:endParaRPr lang="en-US" sz="3200" dirty="0"/>
          </a:p>
        </p:txBody>
      </p:sp>
    </p:spTree>
    <p:extLst>
      <p:ext uri="{BB962C8B-B14F-4D97-AF65-F5344CB8AC3E}">
        <p14:creationId xmlns:p14="http://schemas.microsoft.com/office/powerpoint/2010/main" val="2074119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9131" y="-9834112"/>
            <a:ext cx="8816197" cy="8859328"/>
          </a:xfrm>
        </p:spPr>
        <p:txBody>
          <a:bodyPr/>
          <a:lstStyle/>
          <a:p>
            <a:endParaRPr lang="en-US" dirty="0"/>
          </a:p>
        </p:txBody>
      </p:sp>
      <p:sp>
        <p:nvSpPr>
          <p:cNvPr id="3" name="Content Placeholder 2"/>
          <p:cNvSpPr>
            <a:spLocks noGrp="1"/>
          </p:cNvSpPr>
          <p:nvPr>
            <p:ph idx="1"/>
          </p:nvPr>
        </p:nvSpPr>
        <p:spPr>
          <a:xfrm>
            <a:off x="2441918" y="1296969"/>
            <a:ext cx="8590622" cy="6035483"/>
          </a:xfrm>
        </p:spPr>
        <p:txBody>
          <a:bodyPr>
            <a:noAutofit/>
          </a:bodyPr>
          <a:lstStyle/>
          <a:p>
            <a:r>
              <a:rPr lang="en-US" sz="3200" dirty="0" smtClean="0"/>
              <a:t>In Missouri, there are approximately 1,165 long-term care facilities with a combined total of more than 81,000 beds. Of these facilities there are </a:t>
            </a:r>
            <a:r>
              <a:rPr lang="en-US" sz="3200" b="1" dirty="0" smtClean="0"/>
              <a:t>504 skilled nursing facilities</a:t>
            </a:r>
            <a:r>
              <a:rPr lang="en-US" sz="3200" dirty="0" smtClean="0"/>
              <a:t>, 24 intermediate care facilities, 369 residential care facilities, and 268 assisted living facilities. Of the skilled care facilities, there are a total of 36,775 residents. </a:t>
            </a:r>
            <a:endParaRPr lang="en-US" sz="3200" dirty="0"/>
          </a:p>
        </p:txBody>
      </p:sp>
    </p:spTree>
    <p:extLst>
      <p:ext uri="{BB962C8B-B14F-4D97-AF65-F5344CB8AC3E}">
        <p14:creationId xmlns:p14="http://schemas.microsoft.com/office/powerpoint/2010/main" val="4119783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Transitions – One of the Five Core Services of a Center for Independent living</a:t>
            </a:r>
            <a:endParaRPr lang="en-US" dirty="0"/>
          </a:p>
        </p:txBody>
      </p:sp>
      <p:sp>
        <p:nvSpPr>
          <p:cNvPr id="3" name="Content Placeholder 2"/>
          <p:cNvSpPr>
            <a:spLocks noGrp="1"/>
          </p:cNvSpPr>
          <p:nvPr>
            <p:ph idx="1"/>
          </p:nvPr>
        </p:nvSpPr>
        <p:spPr/>
        <p:txBody>
          <a:bodyPr/>
          <a:lstStyle/>
          <a:p>
            <a:r>
              <a:rPr lang="en-US" dirty="0" smtClean="0"/>
              <a:t>As an independent living center we are required to assist those who would like to transition from a skilled nursing facility, who are qualified, back into community based living. </a:t>
            </a:r>
          </a:p>
          <a:p>
            <a:r>
              <a:rPr lang="en-US" dirty="0" smtClean="0"/>
              <a:t>Each CIL (Center for Independent Living), is unique in and of itself as well as how they operate their transitions program. </a:t>
            </a:r>
          </a:p>
          <a:p>
            <a:r>
              <a:rPr lang="en-US" dirty="0" smtClean="0"/>
              <a:t>From offering information and referral services, to offering housing options, funding options, or case management services, or possibly all of those things combined </a:t>
            </a:r>
            <a:r>
              <a:rPr lang="en-US" dirty="0" smtClean="0"/>
              <a:t>in</a:t>
            </a:r>
            <a:r>
              <a:rPr lang="en-US" dirty="0" smtClean="0"/>
              <a:t> </a:t>
            </a:r>
            <a:r>
              <a:rPr lang="en-US" dirty="0" smtClean="0"/>
              <a:t>their transitions programs. </a:t>
            </a:r>
            <a:endParaRPr lang="en-US" dirty="0"/>
          </a:p>
          <a:p>
            <a:r>
              <a:rPr lang="en-US" dirty="0" smtClean="0"/>
              <a:t>In spite of their uniqueness,</a:t>
            </a:r>
            <a:r>
              <a:rPr lang="en-US" dirty="0" smtClean="0"/>
              <a:t> </a:t>
            </a:r>
            <a:r>
              <a:rPr lang="en-US" dirty="0" smtClean="0"/>
              <a:t>there is one </a:t>
            </a:r>
            <a:r>
              <a:rPr lang="en-US" dirty="0" smtClean="0"/>
              <a:t>thing </a:t>
            </a:r>
            <a:r>
              <a:rPr lang="en-US" dirty="0" smtClean="0"/>
              <a:t>all </a:t>
            </a:r>
            <a:r>
              <a:rPr lang="en-US" dirty="0" smtClean="0"/>
              <a:t>CILS have </a:t>
            </a:r>
            <a:r>
              <a:rPr lang="en-US" dirty="0" smtClean="0"/>
              <a:t>in common: they share the same complications involved with transitioning people back into the community. </a:t>
            </a:r>
            <a:endParaRPr lang="en-US" dirty="0"/>
          </a:p>
        </p:txBody>
      </p:sp>
    </p:spTree>
    <p:extLst>
      <p:ext uri="{BB962C8B-B14F-4D97-AF65-F5344CB8AC3E}">
        <p14:creationId xmlns:p14="http://schemas.microsoft.com/office/powerpoint/2010/main" val="1179404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Success Begins Here</a:t>
            </a:r>
            <a:endParaRPr lang="en-US" sz="5400" dirty="0"/>
          </a:p>
        </p:txBody>
      </p:sp>
      <p:sp>
        <p:nvSpPr>
          <p:cNvPr id="3" name="Content Placeholder 2"/>
          <p:cNvSpPr>
            <a:spLocks noGrp="1"/>
          </p:cNvSpPr>
          <p:nvPr>
            <p:ph idx="1"/>
          </p:nvPr>
        </p:nvSpPr>
        <p:spPr>
          <a:xfrm>
            <a:off x="2589212" y="2133600"/>
            <a:ext cx="8915400" cy="3777622"/>
          </a:xfrm>
        </p:spPr>
        <p:txBody>
          <a:bodyPr>
            <a:normAutofit lnSpcReduction="10000"/>
          </a:bodyPr>
          <a:lstStyle/>
          <a:p>
            <a:r>
              <a:rPr lang="en-US" sz="2000" dirty="0" smtClean="0"/>
              <a:t>To alleviate many of the barriers and complications of transitioning, one of the foundational steps is to build a good team.  That team will naturally include your coworkers and their respective programs, but don’t limit yourself. Network and market your transitions program and your CIL to other community resources such as non profits, various stores, housing agencies, developers, and transportation companies. Keep in mind as well that DHSS, DSS, MOCIL, VR, </a:t>
            </a:r>
            <a:r>
              <a:rPr lang="en-US" sz="2000" dirty="0" smtClean="0"/>
              <a:t>MHDC, MO Inclusive Housing </a:t>
            </a:r>
            <a:r>
              <a:rPr lang="en-US" sz="2000" dirty="0" smtClean="0"/>
              <a:t>and MOAT are also very valuable agencies/groups that will play significant rolls with transitions. By involving these as part of your team you will only ensure greater chances of having successful transitions. All can play </a:t>
            </a:r>
            <a:r>
              <a:rPr lang="en-US" sz="2000" dirty="0" smtClean="0"/>
              <a:t>an important part </a:t>
            </a:r>
            <a:r>
              <a:rPr lang="en-US" sz="2000" dirty="0" smtClean="0"/>
              <a:t>and all can potentially determine to what degree they would like to be involved.</a:t>
            </a:r>
            <a:endParaRPr lang="en-US" sz="2000" dirty="0"/>
          </a:p>
        </p:txBody>
      </p:sp>
    </p:spTree>
    <p:extLst>
      <p:ext uri="{BB962C8B-B14F-4D97-AF65-F5344CB8AC3E}">
        <p14:creationId xmlns:p14="http://schemas.microsoft.com/office/powerpoint/2010/main" val="237593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3967" y="244547"/>
            <a:ext cx="8911687" cy="1280890"/>
          </a:xfrm>
        </p:spPr>
        <p:txBody>
          <a:bodyPr>
            <a:noAutofit/>
          </a:bodyPr>
          <a:lstStyle/>
          <a:p>
            <a:r>
              <a:rPr lang="en-US" sz="3200" dirty="0"/>
              <a:t>Just as every CIL is unique, so is every transition. There are however, a few very common issues that </a:t>
            </a:r>
            <a:r>
              <a:rPr lang="en-US" sz="3200" dirty="0" smtClean="0"/>
              <a:t>are frequently problematic.</a:t>
            </a:r>
            <a:r>
              <a:rPr lang="en-US" sz="3200" dirty="0"/>
              <a:t/>
            </a:r>
            <a:br>
              <a:rPr lang="en-US" sz="3200" dirty="0"/>
            </a:br>
            <a:endParaRPr lang="en-US" sz="3200" dirty="0"/>
          </a:p>
        </p:txBody>
      </p:sp>
      <p:sp>
        <p:nvSpPr>
          <p:cNvPr id="3" name="Content Placeholder 2"/>
          <p:cNvSpPr>
            <a:spLocks noGrp="1"/>
          </p:cNvSpPr>
          <p:nvPr>
            <p:ph idx="1"/>
          </p:nvPr>
        </p:nvSpPr>
        <p:spPr>
          <a:xfrm>
            <a:off x="2441275" y="2924354"/>
            <a:ext cx="8977073" cy="3513079"/>
          </a:xfrm>
        </p:spPr>
        <p:txBody>
          <a:bodyPr/>
          <a:lstStyle/>
          <a:p>
            <a:r>
              <a:rPr lang="en-US" sz="2400" dirty="0" smtClean="0"/>
              <a:t>Housing/Evictions</a:t>
            </a:r>
          </a:p>
          <a:p>
            <a:r>
              <a:rPr lang="en-US" sz="2400" dirty="0" smtClean="0"/>
              <a:t>HCBS</a:t>
            </a:r>
          </a:p>
          <a:p>
            <a:r>
              <a:rPr lang="en-US" sz="2400" dirty="0" smtClean="0"/>
              <a:t>Criminal Background</a:t>
            </a:r>
          </a:p>
          <a:p>
            <a:r>
              <a:rPr lang="en-US" sz="2400" dirty="0" smtClean="0"/>
              <a:t>Transportation</a:t>
            </a:r>
          </a:p>
          <a:p>
            <a:r>
              <a:rPr lang="en-US" sz="2400" dirty="0" smtClean="0"/>
              <a:t>Resources/Funding</a:t>
            </a:r>
          </a:p>
          <a:p>
            <a:endParaRPr lang="en-US" dirty="0"/>
          </a:p>
        </p:txBody>
      </p:sp>
    </p:spTree>
    <p:extLst>
      <p:ext uri="{BB962C8B-B14F-4D97-AF65-F5344CB8AC3E}">
        <p14:creationId xmlns:p14="http://schemas.microsoft.com/office/powerpoint/2010/main" val="359124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Housing</a:t>
            </a:r>
            <a:endParaRPr lang="en-US" sz="6000" dirty="0"/>
          </a:p>
        </p:txBody>
      </p:sp>
      <p:sp>
        <p:nvSpPr>
          <p:cNvPr id="3" name="Content Placeholder 2"/>
          <p:cNvSpPr>
            <a:spLocks noGrp="1"/>
          </p:cNvSpPr>
          <p:nvPr>
            <p:ph idx="1"/>
          </p:nvPr>
        </p:nvSpPr>
        <p:spPr/>
        <p:txBody>
          <a:bodyPr>
            <a:normAutofit fontScale="92500" lnSpcReduction="10000"/>
          </a:bodyPr>
          <a:lstStyle/>
          <a:p>
            <a:r>
              <a:rPr lang="en-US" sz="2800" dirty="0"/>
              <a:t> </a:t>
            </a:r>
            <a:r>
              <a:rPr lang="en-US" sz="4000" dirty="0"/>
              <a:t>We all know that locating housing is usually the most lengthy process involved </a:t>
            </a:r>
            <a:r>
              <a:rPr lang="en-US" sz="4000" dirty="0" smtClean="0"/>
              <a:t>in completing a transition plan.</a:t>
            </a:r>
            <a:r>
              <a:rPr lang="en-US" sz="4000" dirty="0" smtClean="0"/>
              <a:t> This </a:t>
            </a:r>
            <a:r>
              <a:rPr lang="en-US" sz="4000" dirty="0"/>
              <a:t>is unfortunately due to several </a:t>
            </a:r>
            <a:r>
              <a:rPr lang="en-US" sz="4000" dirty="0" smtClean="0"/>
              <a:t>reasons and we’ll discuss a few of them as well as some housing options. </a:t>
            </a:r>
            <a:endParaRPr lang="en-US" sz="4000" dirty="0"/>
          </a:p>
        </p:txBody>
      </p:sp>
    </p:spTree>
    <p:extLst>
      <p:ext uri="{BB962C8B-B14F-4D97-AF65-F5344CB8AC3E}">
        <p14:creationId xmlns:p14="http://schemas.microsoft.com/office/powerpoint/2010/main" val="2596077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17320" y="1905000"/>
            <a:ext cx="8787291" cy="4006222"/>
          </a:xfrm>
        </p:spPr>
        <p:txBody>
          <a:bodyPr>
            <a:normAutofit/>
          </a:bodyPr>
          <a:lstStyle/>
          <a:p>
            <a:r>
              <a:rPr lang="en-US" sz="2800" dirty="0" smtClean="0"/>
              <a:t>Income Based/Public Housing</a:t>
            </a:r>
          </a:p>
          <a:p>
            <a:r>
              <a:rPr lang="en-US" sz="2800" dirty="0" smtClean="0"/>
              <a:t>Section 8 Vouchers</a:t>
            </a:r>
          </a:p>
          <a:p>
            <a:r>
              <a:rPr lang="en-US" sz="2800" dirty="0" smtClean="0"/>
              <a:t>Waiting Lists</a:t>
            </a:r>
          </a:p>
          <a:p>
            <a:r>
              <a:rPr lang="en-US" sz="2800" dirty="0" smtClean="0"/>
              <a:t>LIHTC/Tax Credit Property</a:t>
            </a:r>
          </a:p>
          <a:p>
            <a:r>
              <a:rPr lang="en-US" sz="2800" dirty="0" smtClean="0"/>
              <a:t>Evictions</a:t>
            </a:r>
          </a:p>
          <a:p>
            <a:r>
              <a:rPr lang="en-US" sz="2800" dirty="0" smtClean="0"/>
              <a:t>Income Requirements</a:t>
            </a:r>
            <a:endParaRPr lang="en-US" sz="2800" dirty="0"/>
          </a:p>
        </p:txBody>
      </p:sp>
    </p:spTree>
    <p:extLst>
      <p:ext uri="{BB962C8B-B14F-4D97-AF65-F5344CB8AC3E}">
        <p14:creationId xmlns:p14="http://schemas.microsoft.com/office/powerpoint/2010/main" val="199552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HCBS</a:t>
            </a:r>
            <a:endParaRPr lang="en-US" sz="5400" dirty="0"/>
          </a:p>
        </p:txBody>
      </p:sp>
      <p:sp>
        <p:nvSpPr>
          <p:cNvPr id="3" name="Content Placeholder 2"/>
          <p:cNvSpPr>
            <a:spLocks noGrp="1"/>
          </p:cNvSpPr>
          <p:nvPr>
            <p:ph idx="1"/>
          </p:nvPr>
        </p:nvSpPr>
        <p:spPr/>
        <p:txBody>
          <a:bodyPr>
            <a:normAutofit/>
          </a:bodyPr>
          <a:lstStyle/>
          <a:p>
            <a:r>
              <a:rPr lang="en-US" sz="2400" dirty="0" smtClean="0"/>
              <a:t>Provider/Staff </a:t>
            </a:r>
            <a:r>
              <a:rPr lang="en-US" sz="2400" dirty="0" smtClean="0"/>
              <a:t>Shortages</a:t>
            </a:r>
          </a:p>
          <a:p>
            <a:r>
              <a:rPr lang="en-US" sz="2400" dirty="0" smtClean="0"/>
              <a:t>Lack of Advanced Personal Care (APC) Providers</a:t>
            </a:r>
          </a:p>
          <a:p>
            <a:r>
              <a:rPr lang="en-US" sz="2400" dirty="0" smtClean="0"/>
              <a:t>Medicare Consumer After Initial 21 Days of </a:t>
            </a:r>
            <a:r>
              <a:rPr lang="en-US" sz="2400" dirty="0" smtClean="0"/>
              <a:t>Discharge</a:t>
            </a:r>
            <a:endParaRPr lang="en-US" sz="2400" dirty="0" smtClean="0"/>
          </a:p>
          <a:p>
            <a:r>
              <a:rPr lang="en-US" sz="2400" dirty="0" smtClean="0"/>
              <a:t>HCBS Waiver</a:t>
            </a:r>
          </a:p>
          <a:p>
            <a:r>
              <a:rPr lang="en-US" sz="2400" dirty="0" smtClean="0"/>
              <a:t>Division of Assets</a:t>
            </a:r>
          </a:p>
          <a:p>
            <a:r>
              <a:rPr lang="en-US" sz="2400" dirty="0" smtClean="0"/>
              <a:t>Private Pay</a:t>
            </a:r>
          </a:p>
          <a:p>
            <a:r>
              <a:rPr lang="en-US" sz="2400" dirty="0" smtClean="0"/>
              <a:t>Miller Trust/Medicaid Trust</a:t>
            </a:r>
          </a:p>
        </p:txBody>
      </p:sp>
    </p:spTree>
    <p:extLst>
      <p:ext uri="{BB962C8B-B14F-4D97-AF65-F5344CB8AC3E}">
        <p14:creationId xmlns:p14="http://schemas.microsoft.com/office/powerpoint/2010/main" val="1641657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Criminal Background</a:t>
            </a:r>
            <a:endParaRPr lang="en-US" sz="5400" dirty="0"/>
          </a:p>
        </p:txBody>
      </p:sp>
      <p:sp>
        <p:nvSpPr>
          <p:cNvPr id="3" name="Content Placeholder 2"/>
          <p:cNvSpPr>
            <a:spLocks noGrp="1"/>
          </p:cNvSpPr>
          <p:nvPr>
            <p:ph idx="1"/>
          </p:nvPr>
        </p:nvSpPr>
        <p:spPr/>
        <p:txBody>
          <a:bodyPr>
            <a:normAutofit/>
          </a:bodyPr>
          <a:lstStyle/>
          <a:p>
            <a:r>
              <a:rPr lang="en-US" sz="3200" dirty="0" smtClean="0"/>
              <a:t>We can’t undo what’s been done regarding a consumer’s criminal </a:t>
            </a:r>
            <a:r>
              <a:rPr lang="en-US" sz="3200" dirty="0" smtClean="0"/>
              <a:t>history. In </a:t>
            </a:r>
            <a:r>
              <a:rPr lang="en-US" sz="3200" dirty="0" smtClean="0"/>
              <a:t>being aware of that </a:t>
            </a:r>
            <a:r>
              <a:rPr lang="en-US" sz="3200" dirty="0" smtClean="0"/>
              <a:t>history however, </a:t>
            </a:r>
            <a:r>
              <a:rPr lang="en-US" sz="3200" dirty="0" smtClean="0"/>
              <a:t>we </a:t>
            </a:r>
            <a:r>
              <a:rPr lang="en-US" sz="3200" dirty="0" smtClean="0"/>
              <a:t>can </a:t>
            </a:r>
            <a:r>
              <a:rPr lang="en-US" sz="3200" dirty="0" smtClean="0"/>
              <a:t>better </a:t>
            </a:r>
            <a:r>
              <a:rPr lang="en-US" sz="3200" dirty="0" smtClean="0"/>
              <a:t>equip them with the necessary services and increase </a:t>
            </a:r>
            <a:r>
              <a:rPr lang="en-US" sz="3200" dirty="0" smtClean="0"/>
              <a:t>that </a:t>
            </a:r>
            <a:r>
              <a:rPr lang="en-US" sz="3200" dirty="0" smtClean="0"/>
              <a:t>consumer’s  potential for success. </a:t>
            </a:r>
            <a:endParaRPr lang="en-US" sz="3200" dirty="0" smtClean="0"/>
          </a:p>
          <a:p>
            <a:endParaRPr lang="en-US" sz="3200" dirty="0"/>
          </a:p>
        </p:txBody>
      </p:sp>
    </p:spTree>
    <p:extLst>
      <p:ext uri="{BB962C8B-B14F-4D97-AF65-F5344CB8AC3E}">
        <p14:creationId xmlns:p14="http://schemas.microsoft.com/office/powerpoint/2010/main" val="313538581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8737</TotalTime>
  <Words>823</Words>
  <Application>Microsoft Office PowerPoint</Application>
  <PresentationFormat>Widescreen</PresentationFormat>
  <Paragraphs>64</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Wisp</vt:lpstr>
      <vt:lpstr>Challenging Nursing Home Transitions</vt:lpstr>
      <vt:lpstr>PowerPoint Presentation</vt:lpstr>
      <vt:lpstr>Transitions – One of the Five Core Services of a Center for Independent living</vt:lpstr>
      <vt:lpstr>Success Begins Here</vt:lpstr>
      <vt:lpstr>Just as every CIL is unique, so is every transition. There are however, a few very common issues that are frequently problematic. </vt:lpstr>
      <vt:lpstr>Housing</vt:lpstr>
      <vt:lpstr>PowerPoint Presentation</vt:lpstr>
      <vt:lpstr>HCBS</vt:lpstr>
      <vt:lpstr>Criminal Background</vt:lpstr>
      <vt:lpstr>Research</vt:lpstr>
      <vt:lpstr>Transportation</vt:lpstr>
      <vt:lpstr>Resources/Funding</vt:lpstr>
      <vt:lpstr>Keep In Mind</vt:lpstr>
      <vt:lpstr>Independence Is Always The Choice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Challenging Nursing Home Transitions</dc:title>
  <dc:creator>Steven Wright</dc:creator>
  <cp:lastModifiedBy>Steven Wright</cp:lastModifiedBy>
  <cp:revision>35</cp:revision>
  <cp:lastPrinted>2022-05-09T14:08:48Z</cp:lastPrinted>
  <dcterms:created xsi:type="dcterms:W3CDTF">2022-04-28T20:23:21Z</dcterms:created>
  <dcterms:modified xsi:type="dcterms:W3CDTF">2022-05-09T14:10:12Z</dcterms:modified>
</cp:coreProperties>
</file>