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8" r:id="rId3"/>
    <p:sldId id="267" r:id="rId4"/>
    <p:sldId id="260" r:id="rId5"/>
    <p:sldId id="259" r:id="rId6"/>
    <p:sldId id="263" r:id="rId7"/>
    <p:sldId id="266" r:id="rId8"/>
    <p:sldId id="264" r:id="rId9"/>
    <p:sldId id="261" r:id="rId10"/>
    <p:sldId id="262"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9" d="100"/>
          <a:sy n="109" d="100"/>
        </p:scale>
        <p:origin x="61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BDEEF-E29B-4C52-AEAA-A5460C8561AE}" type="datetimeFigureOut">
              <a:rPr lang="en-US" smtClean="0"/>
              <a:t>4/28/2022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451919-78CA-4420-AAC8-6FE29C9CBA8F}" type="slidenum">
              <a:rPr lang="en-US" smtClean="0"/>
              <a:t>‹#›</a:t>
            </a:fld>
            <a:endParaRPr lang="en-US"/>
          </a:p>
        </p:txBody>
      </p:sp>
    </p:spTree>
    <p:extLst>
      <p:ext uri="{BB962C8B-B14F-4D97-AF65-F5344CB8AC3E}">
        <p14:creationId xmlns:p14="http://schemas.microsoft.com/office/powerpoint/2010/main" val="2273547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PWD as a population are especially at-risk</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2451919-78CA-4420-AAC8-6FE29C9CBA8F}" type="slidenum">
              <a:rPr lang="en-US" smtClean="0"/>
              <a:t>2</a:t>
            </a:fld>
            <a:endParaRPr lang="en-US"/>
          </a:p>
        </p:txBody>
      </p:sp>
    </p:spTree>
    <p:extLst>
      <p:ext uri="{BB962C8B-B14F-4D97-AF65-F5344CB8AC3E}">
        <p14:creationId xmlns:p14="http://schemas.microsoft.com/office/powerpoint/2010/main" val="18619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with disabilities are more likely to have become unemployed due to the pandemic. Historically, people with disabilities generally experience higher rates of unemployment. However, prior to the pandemic, the share of the disabled who were employed was increasing at a faster rate than for people without disabilities, indicating progress in closing the disability unemployment </a:t>
            </a:r>
            <a:r>
              <a:rPr lang="en-US" dirty="0" err="1" smtClean="0"/>
              <a:t>gap.iv</a:t>
            </a:r>
            <a:r>
              <a:rPr lang="en-US" dirty="0" smtClean="0"/>
              <a:t> However, pandemic-related layoffs have disproportionately impacted people with disabilities. Based on trends observed in previous recessions, it is likely people with disabilities who experience job loss will be slower to recover their previous employment status. </a:t>
            </a:r>
            <a:endParaRPr lang="en-US" dirty="0"/>
          </a:p>
        </p:txBody>
      </p:sp>
      <p:sp>
        <p:nvSpPr>
          <p:cNvPr id="4" name="Slide Number Placeholder 3"/>
          <p:cNvSpPr>
            <a:spLocks noGrp="1"/>
          </p:cNvSpPr>
          <p:nvPr>
            <p:ph type="sldNum" sz="quarter" idx="10"/>
          </p:nvPr>
        </p:nvSpPr>
        <p:spPr/>
        <p:txBody>
          <a:bodyPr/>
          <a:lstStyle/>
          <a:p>
            <a:fld id="{92451919-78CA-4420-AAC8-6FE29C9CBA8F}" type="slidenum">
              <a:rPr lang="en-US" smtClean="0"/>
              <a:t>6</a:t>
            </a:fld>
            <a:endParaRPr lang="en-US"/>
          </a:p>
        </p:txBody>
      </p:sp>
    </p:spTree>
    <p:extLst>
      <p:ext uri="{BB962C8B-B14F-4D97-AF65-F5344CB8AC3E}">
        <p14:creationId xmlns:p14="http://schemas.microsoft.com/office/powerpoint/2010/main" val="3137368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it is defined,</a:t>
            </a:r>
            <a:r>
              <a:rPr lang="en-US" baseline="0" dirty="0" smtClean="0"/>
              <a:t> </a:t>
            </a:r>
            <a:r>
              <a:rPr lang="en-US" baseline="0" dirty="0" err="1" smtClean="0"/>
              <a:t>Long_haulers</a:t>
            </a:r>
            <a:r>
              <a:rPr lang="en-US" baseline="0" dirty="0" smtClean="0"/>
              <a:t> may have struggles getting Long-Term Disability benefits because a true diagnosis is still difficult to determine and the medical community is not certain if the symptoms will eventually lessen. </a:t>
            </a:r>
            <a:endParaRPr lang="en-US" dirty="0"/>
          </a:p>
        </p:txBody>
      </p:sp>
      <p:sp>
        <p:nvSpPr>
          <p:cNvPr id="4" name="Slide Number Placeholder 3"/>
          <p:cNvSpPr>
            <a:spLocks noGrp="1"/>
          </p:cNvSpPr>
          <p:nvPr>
            <p:ph type="sldNum" sz="quarter" idx="10"/>
          </p:nvPr>
        </p:nvSpPr>
        <p:spPr/>
        <p:txBody>
          <a:bodyPr/>
          <a:lstStyle/>
          <a:p>
            <a:fld id="{92451919-78CA-4420-AAC8-6FE29C9CBA8F}" type="slidenum">
              <a:rPr lang="en-US" smtClean="0"/>
              <a:t>7</a:t>
            </a:fld>
            <a:endParaRPr lang="en-US"/>
          </a:p>
        </p:txBody>
      </p:sp>
    </p:spTree>
    <p:extLst>
      <p:ext uri="{BB962C8B-B14F-4D97-AF65-F5344CB8AC3E}">
        <p14:creationId xmlns:p14="http://schemas.microsoft.com/office/powerpoint/2010/main" val="29377363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4/28/2022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4/28/2022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4/28/2022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4/28/2022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4/28/2022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4/28/2022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4/28/2022</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4/28/2022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4/28/2022</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eatworks.org/digital-accessibility-toolkits/telework-and-accessibility/"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www.hhs.gov/civil-rights/for-providers/civil-rights-covid19/guidance-long-covid-disability/index.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acl.gov/DIA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ombatcovid.hhs.gov/" TargetMode="External"/><Relationship Id="rId7" Type="http://schemas.openxmlformats.org/officeDocument/2006/relationships/image" Target="../media/image12.png"/><Relationship Id="rId2" Type="http://schemas.openxmlformats.org/officeDocument/2006/relationships/hyperlink" Target="https://acl.gov/COVID-19" TargetMode="External"/><Relationship Id="rId1" Type="http://schemas.openxmlformats.org/officeDocument/2006/relationships/slideLayout" Target="../slideLayouts/slideLayout2.xml"/><Relationship Id="rId6" Type="http://schemas.openxmlformats.org/officeDocument/2006/relationships/hyperlink" Target="http://www.cdc.gov/ncbddd/humandevelopment/covid-19/index.html" TargetMode="External"/><Relationship Id="rId5" Type="http://schemas.openxmlformats.org/officeDocument/2006/relationships/hyperlink" Target="https://ncil.org/covid-19/" TargetMode="External"/><Relationship Id="rId4" Type="http://schemas.openxmlformats.org/officeDocument/2006/relationships/hyperlink" Target="http://www.cdc.gov/coronavirus/2019-ncov/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COVID Response and Recovery for PWD</a:t>
            </a:r>
            <a:endParaRPr lang="en-US" dirty="0"/>
          </a:p>
        </p:txBody>
      </p:sp>
      <p:sp>
        <p:nvSpPr>
          <p:cNvPr id="3" name="Subtitle 2"/>
          <p:cNvSpPr>
            <a:spLocks noGrp="1"/>
          </p:cNvSpPr>
          <p:nvPr>
            <p:ph type="subTitle" idx="1"/>
          </p:nvPr>
        </p:nvSpPr>
        <p:spPr/>
        <p:txBody>
          <a:bodyPr/>
          <a:lstStyle/>
          <a:p>
            <a:r>
              <a:rPr lang="en-US" dirty="0" smtClean="0"/>
              <a:t>Stephanie </a:t>
            </a:r>
            <a:r>
              <a:rPr lang="en-US" dirty="0" err="1" smtClean="0"/>
              <a:t>brady</a:t>
            </a:r>
            <a:endParaRPr lang="en-US" dirty="0" smtClean="0"/>
          </a:p>
          <a:p>
            <a:r>
              <a:rPr lang="en-US" dirty="0" smtClean="0"/>
              <a:t>sbrady@joplinclinic.org</a:t>
            </a:r>
            <a:endParaRPr lang="en-US" dirty="0"/>
          </a:p>
        </p:txBody>
      </p:sp>
    </p:spTree>
    <p:extLst>
      <p:ext uri="{BB962C8B-B14F-4D97-AF65-F5344CB8AC3E}">
        <p14:creationId xmlns:p14="http://schemas.microsoft.com/office/powerpoint/2010/main" val="1906588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Issues Faced by People with Disabilities During COVID</a:t>
            </a:r>
            <a:endParaRPr lang="en-US" sz="4000" dirty="0"/>
          </a:p>
        </p:txBody>
      </p:sp>
      <p:sp>
        <p:nvSpPr>
          <p:cNvPr id="3" name="Content Placeholder 2"/>
          <p:cNvSpPr>
            <a:spLocks noGrp="1"/>
          </p:cNvSpPr>
          <p:nvPr>
            <p:ph idx="1"/>
          </p:nvPr>
        </p:nvSpPr>
        <p:spPr>
          <a:xfrm>
            <a:off x="4983285" y="2435470"/>
            <a:ext cx="6675315" cy="4158761"/>
          </a:xfrm>
        </p:spPr>
        <p:txBody>
          <a:bodyPr>
            <a:normAutofit fontScale="92500"/>
          </a:bodyPr>
          <a:lstStyle/>
          <a:p>
            <a:r>
              <a:rPr lang="en-US" dirty="0" smtClean="0"/>
              <a:t>Information and Testing Supplies not provided in accessible formats </a:t>
            </a:r>
          </a:p>
          <a:p>
            <a:r>
              <a:rPr lang="en-US" dirty="0" smtClean="0"/>
              <a:t>Information about vaccine eligibility was confusing—It was hard to know when you were eligible to get the shot </a:t>
            </a:r>
          </a:p>
          <a:p>
            <a:r>
              <a:rPr lang="en-US" dirty="0" smtClean="0"/>
              <a:t>Accommodation Requests Ignored in Healthcare Settings</a:t>
            </a:r>
          </a:p>
          <a:p>
            <a:r>
              <a:rPr lang="en-US" dirty="0" smtClean="0"/>
              <a:t>Inaccessibility of Telehealth—Many providers reduced their in-office options and required patients to use telehealth </a:t>
            </a:r>
          </a:p>
          <a:p>
            <a:r>
              <a:rPr lang="en-US" dirty="0" smtClean="0"/>
              <a:t>Isolation, Negative Impacts from Social Distancing—PWD faced high rates of depression, stress, and suicide during the pandemic    </a:t>
            </a:r>
          </a:p>
          <a:p>
            <a:r>
              <a:rPr lang="en-US" dirty="0" smtClean="0"/>
              <a:t>Difficulty Finding Personal Care Attendants—Shortage of Direct Care Workers </a:t>
            </a:r>
          </a:p>
          <a:p>
            <a:endParaRPr lang="en-US" dirty="0"/>
          </a:p>
        </p:txBody>
      </p:sp>
      <p:pic>
        <p:nvPicPr>
          <p:cNvPr id="4" name="Picture 3"/>
          <p:cNvPicPr>
            <a:picLocks noChangeAspect="1"/>
          </p:cNvPicPr>
          <p:nvPr/>
        </p:nvPicPr>
        <p:blipFill rotWithShape="1">
          <a:blip r:embed="rId3"/>
          <a:srcRect l="301" t="1067" r="16016" b="-1067"/>
          <a:stretch/>
        </p:blipFill>
        <p:spPr>
          <a:xfrm>
            <a:off x="0" y="2734407"/>
            <a:ext cx="4905131" cy="3297116"/>
          </a:xfrm>
          <a:prstGeom prst="rect">
            <a:avLst/>
          </a:prstGeom>
        </p:spPr>
      </p:pic>
    </p:spTree>
    <p:extLst>
      <p:ext uri="{BB962C8B-B14F-4D97-AF65-F5344CB8AC3E}">
        <p14:creationId xmlns:p14="http://schemas.microsoft.com/office/powerpoint/2010/main" val="51616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74884" y="457200"/>
            <a:ext cx="8980186" cy="1682642"/>
          </a:xfrm>
          <a:prstGeom prst="rect">
            <a:avLst/>
          </a:prstGeom>
        </p:spPr>
      </p:pic>
      <p:sp>
        <p:nvSpPr>
          <p:cNvPr id="3" name="Content Placeholder 2"/>
          <p:cNvSpPr>
            <a:spLocks noGrp="1"/>
          </p:cNvSpPr>
          <p:nvPr>
            <p:ph idx="1"/>
          </p:nvPr>
        </p:nvSpPr>
        <p:spPr>
          <a:xfrm>
            <a:off x="817685" y="2373923"/>
            <a:ext cx="6066692" cy="4035669"/>
          </a:xfrm>
        </p:spPr>
        <p:txBody>
          <a:bodyPr/>
          <a:lstStyle/>
          <a:p>
            <a:r>
              <a:rPr lang="en-US" dirty="0"/>
              <a:t>Increases in Neglect and Abuse </a:t>
            </a:r>
            <a:endParaRPr lang="en-US" dirty="0" smtClean="0"/>
          </a:p>
          <a:p>
            <a:r>
              <a:rPr lang="en-US" dirty="0" smtClean="0"/>
              <a:t>Students with Disabilities were cut off from much needed in-person educational instruction</a:t>
            </a:r>
          </a:p>
          <a:p>
            <a:r>
              <a:rPr lang="en-US" dirty="0" smtClean="0"/>
              <a:t>People Who are Deaf and Hard of Hearing Faced Profound Communication Issues due to Masks</a:t>
            </a:r>
          </a:p>
          <a:p>
            <a:r>
              <a:rPr lang="en-US" dirty="0" smtClean="0"/>
              <a:t>People with Mental Health Disorders Reported Worsening Symptoms and Difficulty Finding Treatment</a:t>
            </a:r>
          </a:p>
          <a:p>
            <a:r>
              <a:rPr lang="en-US" dirty="0" smtClean="0"/>
              <a:t>Postponement of general medical care or rehabilitation due to the pandemic</a:t>
            </a:r>
          </a:p>
          <a:p>
            <a:r>
              <a:rPr lang="en-US" dirty="0" smtClean="0"/>
              <a:t>Difficulty in accessing general social services</a:t>
            </a:r>
            <a:endParaRPr lang="en-US" dirty="0"/>
          </a:p>
          <a:p>
            <a:endParaRPr lang="en-US" dirty="0"/>
          </a:p>
        </p:txBody>
      </p:sp>
      <p:pic>
        <p:nvPicPr>
          <p:cNvPr id="5" name="Picture 4"/>
          <p:cNvPicPr>
            <a:picLocks noChangeAspect="1"/>
          </p:cNvPicPr>
          <p:nvPr/>
        </p:nvPicPr>
        <p:blipFill>
          <a:blip r:embed="rId3"/>
          <a:stretch>
            <a:fillRect/>
          </a:stretch>
        </p:blipFill>
        <p:spPr>
          <a:xfrm>
            <a:off x="7037294" y="2937686"/>
            <a:ext cx="4774050" cy="2685403"/>
          </a:xfrm>
          <a:prstGeom prst="rect">
            <a:avLst/>
          </a:prstGeom>
        </p:spPr>
      </p:pic>
    </p:spTree>
    <p:extLst>
      <p:ext uri="{BB962C8B-B14F-4D97-AF65-F5344CB8AC3E}">
        <p14:creationId xmlns:p14="http://schemas.microsoft.com/office/powerpoint/2010/main" val="344741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Inequalities of Accessing Healthcare During COVID for PWD</a:t>
            </a:r>
            <a:endParaRPr lang="en-US" dirty="0"/>
          </a:p>
        </p:txBody>
      </p:sp>
      <p:sp>
        <p:nvSpPr>
          <p:cNvPr id="3" name="Content Placeholder 2"/>
          <p:cNvSpPr>
            <a:spLocks noGrp="1"/>
          </p:cNvSpPr>
          <p:nvPr>
            <p:ph idx="1"/>
          </p:nvPr>
        </p:nvSpPr>
        <p:spPr>
          <a:xfrm>
            <a:off x="5574323" y="2365132"/>
            <a:ext cx="6101861" cy="4155828"/>
          </a:xfrm>
        </p:spPr>
        <p:txBody>
          <a:bodyPr>
            <a:normAutofit lnSpcReduction="10000"/>
          </a:bodyPr>
          <a:lstStyle/>
          <a:p>
            <a:r>
              <a:rPr lang="en-US" sz="2000" dirty="0" smtClean="0"/>
              <a:t>Selective Treatments—PWD being discriminated against in receiving scarce treatments for care of COVID</a:t>
            </a:r>
          </a:p>
          <a:p>
            <a:r>
              <a:rPr lang="en-US" sz="2000" dirty="0" smtClean="0"/>
              <a:t>Accessing Testing and Vaccination—Many of the early testing and vaccination options were drive-thru or services that were not friendly to PWD</a:t>
            </a:r>
          </a:p>
          <a:p>
            <a:r>
              <a:rPr lang="en-US" sz="2000" dirty="0" smtClean="0"/>
              <a:t>Hospitals and doctors were taxed in general, making on-going health issues and treatments delayed </a:t>
            </a:r>
          </a:p>
          <a:p>
            <a:r>
              <a:rPr lang="en-US" sz="2000" dirty="0" smtClean="0"/>
              <a:t>PWD often were denied the assistance of support staff during hospital stays or doctor visits</a:t>
            </a:r>
          </a:p>
          <a:p>
            <a:endParaRPr lang="en-US" dirty="0"/>
          </a:p>
        </p:txBody>
      </p:sp>
      <p:pic>
        <p:nvPicPr>
          <p:cNvPr id="1026" name="Picture 2" descr="Key Barriers in Healthcare Access - Social Work Degree Ce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299" y="2464531"/>
            <a:ext cx="4056429" cy="4056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29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90204"/>
            <a:ext cx="8761413" cy="1090428"/>
          </a:xfrm>
        </p:spPr>
        <p:txBody>
          <a:bodyPr/>
          <a:lstStyle/>
          <a:p>
            <a:r>
              <a:rPr lang="en-US" dirty="0" smtClean="0"/>
              <a:t>Impact of COVID on PWD Living in Institutional Settings </a:t>
            </a:r>
            <a:endParaRPr lang="en-US" dirty="0"/>
          </a:p>
        </p:txBody>
      </p:sp>
      <p:sp>
        <p:nvSpPr>
          <p:cNvPr id="3" name="Content Placeholder 2"/>
          <p:cNvSpPr>
            <a:spLocks noGrp="1"/>
          </p:cNvSpPr>
          <p:nvPr>
            <p:ph idx="1"/>
          </p:nvPr>
        </p:nvSpPr>
        <p:spPr>
          <a:xfrm>
            <a:off x="1154955" y="2373923"/>
            <a:ext cx="5078792" cy="3645877"/>
          </a:xfrm>
        </p:spPr>
        <p:txBody>
          <a:bodyPr/>
          <a:lstStyle/>
          <a:p>
            <a:r>
              <a:rPr lang="en-US" dirty="0" smtClean="0"/>
              <a:t>Isolation—Support Staff and Family Not Being Allowed to Visit </a:t>
            </a:r>
          </a:p>
          <a:p>
            <a:r>
              <a:rPr lang="en-US" dirty="0" smtClean="0"/>
              <a:t>Facilities Were Short-Staffed so Residents Often Received Poor Care</a:t>
            </a:r>
          </a:p>
          <a:p>
            <a:r>
              <a:rPr lang="en-US" dirty="0" smtClean="0"/>
              <a:t>Outbreaks in Institutional Settings—Has led to changes in infection control practices</a:t>
            </a:r>
          </a:p>
          <a:p>
            <a:r>
              <a:rPr lang="en-US" dirty="0" smtClean="0"/>
              <a:t>Long-Term Care Facility Residents and Staff Accounted for over 23% of all COVID-19 Deaths in the US </a:t>
            </a:r>
            <a:r>
              <a:rPr lang="en-US" dirty="0"/>
              <a:t>a</a:t>
            </a:r>
            <a:r>
              <a:rPr lang="en-US" dirty="0" smtClean="0"/>
              <a:t>s </a:t>
            </a:r>
            <a:r>
              <a:rPr lang="en-US" dirty="0"/>
              <a:t>of </a:t>
            </a:r>
            <a:r>
              <a:rPr lang="en-US" dirty="0" smtClean="0"/>
              <a:t>1/30/2022 (Kaiser Family Foundation) </a:t>
            </a:r>
            <a:endParaRPr lang="en-US" dirty="0"/>
          </a:p>
        </p:txBody>
      </p:sp>
      <p:pic>
        <p:nvPicPr>
          <p:cNvPr id="4" name="Picture 3"/>
          <p:cNvPicPr>
            <a:picLocks noChangeAspect="1"/>
          </p:cNvPicPr>
          <p:nvPr/>
        </p:nvPicPr>
        <p:blipFill>
          <a:blip r:embed="rId2"/>
          <a:stretch>
            <a:fillRect/>
          </a:stretch>
        </p:blipFill>
        <p:spPr>
          <a:xfrm>
            <a:off x="6559062" y="2734404"/>
            <a:ext cx="4781550" cy="2745769"/>
          </a:xfrm>
          <a:prstGeom prst="rect">
            <a:avLst/>
          </a:prstGeom>
        </p:spPr>
      </p:pic>
    </p:spTree>
    <p:extLst>
      <p:ext uri="{BB962C8B-B14F-4D97-AF65-F5344CB8AC3E}">
        <p14:creationId xmlns:p14="http://schemas.microsoft.com/office/powerpoint/2010/main" val="3788588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036450" cy="706964"/>
          </a:xfrm>
        </p:spPr>
        <p:txBody>
          <a:bodyPr/>
          <a:lstStyle/>
          <a:p>
            <a:r>
              <a:rPr lang="en-US" dirty="0" smtClean="0"/>
              <a:t>Impact of COVID on Livelihood for PWD</a:t>
            </a:r>
            <a:endParaRPr lang="en-US" dirty="0"/>
          </a:p>
        </p:txBody>
      </p:sp>
      <p:sp>
        <p:nvSpPr>
          <p:cNvPr id="3" name="Content Placeholder 2"/>
          <p:cNvSpPr>
            <a:spLocks noGrp="1"/>
          </p:cNvSpPr>
          <p:nvPr>
            <p:ph idx="1"/>
          </p:nvPr>
        </p:nvSpPr>
        <p:spPr>
          <a:xfrm>
            <a:off x="395654" y="2268415"/>
            <a:ext cx="7789985" cy="4396154"/>
          </a:xfrm>
        </p:spPr>
        <p:txBody>
          <a:bodyPr/>
          <a:lstStyle/>
          <a:p>
            <a:r>
              <a:rPr lang="en-US" dirty="0" smtClean="0"/>
              <a:t>Pandemic-Related Layoffs—PWD have been disproportionately impacted by layoffs</a:t>
            </a:r>
          </a:p>
          <a:p>
            <a:r>
              <a:rPr lang="en-US" dirty="0" smtClean="0"/>
              <a:t>Recession—Historically, recessions also disproportionately impact PWD in the workforce </a:t>
            </a:r>
          </a:p>
          <a:p>
            <a:r>
              <a:rPr lang="en-US" dirty="0" smtClean="0"/>
              <a:t>Difficulty Maintaining Employment—The Pandemic made it harder for PWD to stay employed due to underlying health conditions where they were more at-risk in various employment settings</a:t>
            </a:r>
          </a:p>
          <a:p>
            <a:r>
              <a:rPr lang="en-US" dirty="0" smtClean="0"/>
              <a:t>Public Transit Reductions—Many areas faced public transit reductions making getting to employment difficult for PWD</a:t>
            </a:r>
            <a:endParaRPr lang="en-US" dirty="0"/>
          </a:p>
          <a:p>
            <a:r>
              <a:rPr lang="en-US" dirty="0" smtClean="0"/>
              <a:t>Advantage </a:t>
            </a:r>
            <a:r>
              <a:rPr lang="en-US" dirty="0"/>
              <a:t>of Telework </a:t>
            </a:r>
            <a:r>
              <a:rPr lang="en-US" dirty="0" smtClean="0">
                <a:hlinkClick r:id="rId3"/>
              </a:rPr>
              <a:t>www.peatworks.org/digital-accessibility-toolkits/telework-and-accessibility/</a:t>
            </a:r>
            <a:r>
              <a:rPr lang="en-US" dirty="0" smtClean="0"/>
              <a:t> </a:t>
            </a:r>
            <a:endParaRPr lang="en-US" dirty="0"/>
          </a:p>
        </p:txBody>
      </p:sp>
      <p:pic>
        <p:nvPicPr>
          <p:cNvPr id="4" name="Picture 3"/>
          <p:cNvPicPr>
            <a:picLocks noChangeAspect="1"/>
          </p:cNvPicPr>
          <p:nvPr/>
        </p:nvPicPr>
        <p:blipFill>
          <a:blip r:embed="rId4"/>
          <a:stretch>
            <a:fillRect/>
          </a:stretch>
        </p:blipFill>
        <p:spPr>
          <a:xfrm>
            <a:off x="8185639" y="2963008"/>
            <a:ext cx="3640014" cy="2426676"/>
          </a:xfrm>
          <a:prstGeom prst="rect">
            <a:avLst/>
          </a:prstGeom>
        </p:spPr>
      </p:pic>
    </p:spTree>
    <p:extLst>
      <p:ext uri="{BB962C8B-B14F-4D97-AF65-F5344CB8AC3E}">
        <p14:creationId xmlns:p14="http://schemas.microsoft.com/office/powerpoint/2010/main" val="593677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to the Disability Movement—COVID Patients</a:t>
            </a:r>
            <a:endParaRPr lang="en-US" dirty="0"/>
          </a:p>
        </p:txBody>
      </p:sp>
      <p:sp>
        <p:nvSpPr>
          <p:cNvPr id="3" name="Content Placeholder 2"/>
          <p:cNvSpPr>
            <a:spLocks noGrp="1"/>
          </p:cNvSpPr>
          <p:nvPr>
            <p:ph idx="1"/>
          </p:nvPr>
        </p:nvSpPr>
        <p:spPr>
          <a:xfrm>
            <a:off x="7227277" y="2373923"/>
            <a:ext cx="4590928" cy="4237892"/>
          </a:xfrm>
        </p:spPr>
        <p:txBody>
          <a:bodyPr/>
          <a:lstStyle/>
          <a:p>
            <a:r>
              <a:rPr lang="en-US" dirty="0" smtClean="0"/>
              <a:t>Long-Haulers and Pulmonary Disabilities as a result of COVID</a:t>
            </a:r>
          </a:p>
          <a:p>
            <a:r>
              <a:rPr lang="en-US" dirty="0" smtClean="0"/>
              <a:t>Long-COVID can be defined as a disability under Titles II and III of the ADA, Section 504 of the Rehab Act and Section 1557 of the Patient Protection and Affordable Care Act </a:t>
            </a:r>
          </a:p>
          <a:p>
            <a:r>
              <a:rPr lang="en-US" dirty="0" smtClean="0">
                <a:hlinkClick r:id="rId3"/>
              </a:rPr>
              <a:t>www.hhs.gov/civil-rights/for-providers/civil-rights-covid19/guidance-long-covid-disability/index.html</a:t>
            </a:r>
            <a:r>
              <a:rPr lang="en-US" dirty="0" smtClean="0"/>
              <a:t> </a:t>
            </a:r>
            <a:endParaRPr lang="en-US" dirty="0"/>
          </a:p>
          <a:p>
            <a:endParaRPr lang="en-US" dirty="0"/>
          </a:p>
        </p:txBody>
      </p:sp>
      <p:pic>
        <p:nvPicPr>
          <p:cNvPr id="4" name="Picture 3"/>
          <p:cNvPicPr>
            <a:picLocks noChangeAspect="1"/>
          </p:cNvPicPr>
          <p:nvPr/>
        </p:nvPicPr>
        <p:blipFill>
          <a:blip r:embed="rId4"/>
          <a:stretch>
            <a:fillRect/>
          </a:stretch>
        </p:blipFill>
        <p:spPr>
          <a:xfrm>
            <a:off x="361779" y="2257468"/>
            <a:ext cx="6706202" cy="4470801"/>
          </a:xfrm>
          <a:prstGeom prst="rect">
            <a:avLst/>
          </a:prstGeom>
        </p:spPr>
      </p:pic>
    </p:spTree>
    <p:extLst>
      <p:ext uri="{BB962C8B-B14F-4D97-AF65-F5344CB8AC3E}">
        <p14:creationId xmlns:p14="http://schemas.microsoft.com/office/powerpoint/2010/main" val="109747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427148" cy="706964"/>
          </a:xfrm>
        </p:spPr>
        <p:txBody>
          <a:bodyPr/>
          <a:lstStyle/>
          <a:p>
            <a:r>
              <a:rPr lang="en-US" dirty="0" smtClean="0"/>
              <a:t>Best Practices for Administering Vaccines</a:t>
            </a:r>
            <a:endParaRPr lang="en-US" dirty="0"/>
          </a:p>
        </p:txBody>
      </p:sp>
      <p:sp>
        <p:nvSpPr>
          <p:cNvPr id="3" name="Content Placeholder 2"/>
          <p:cNvSpPr>
            <a:spLocks noGrp="1"/>
          </p:cNvSpPr>
          <p:nvPr>
            <p:ph idx="1"/>
          </p:nvPr>
        </p:nvSpPr>
        <p:spPr>
          <a:xfrm>
            <a:off x="5737413" y="2400299"/>
            <a:ext cx="5827058" cy="4081183"/>
          </a:xfrm>
        </p:spPr>
        <p:txBody>
          <a:bodyPr/>
          <a:lstStyle/>
          <a:p>
            <a:r>
              <a:rPr lang="en-US" dirty="0" smtClean="0"/>
              <a:t>Prioritizing Need Based on Health Concerns</a:t>
            </a:r>
          </a:p>
          <a:p>
            <a:r>
              <a:rPr lang="en-US" dirty="0" smtClean="0"/>
              <a:t>Diverse Options for Vaccination Sites with Accessibility Features</a:t>
            </a:r>
          </a:p>
          <a:p>
            <a:r>
              <a:rPr lang="en-US" dirty="0" smtClean="0"/>
              <a:t>Forms Available in Alternative Format</a:t>
            </a:r>
          </a:p>
          <a:p>
            <a:r>
              <a:rPr lang="en-US" dirty="0" smtClean="0"/>
              <a:t>Set Up Vaccine Stations Specific to the Person</a:t>
            </a:r>
          </a:p>
          <a:p>
            <a:pPr lvl="1"/>
            <a:r>
              <a:rPr lang="en-US" dirty="0" smtClean="0"/>
              <a:t>Privacy for someone with sensory issues</a:t>
            </a:r>
          </a:p>
          <a:p>
            <a:pPr lvl="1"/>
            <a:r>
              <a:rPr lang="en-US" dirty="0" smtClean="0"/>
              <a:t>Ease of movement for someone with mobility issues</a:t>
            </a:r>
          </a:p>
          <a:p>
            <a:r>
              <a:rPr lang="en-US" dirty="0" smtClean="0"/>
              <a:t>Home Administration of Vaccinations for People who are at High-Risk or Cannot Access other Options </a:t>
            </a:r>
          </a:p>
          <a:p>
            <a:endParaRPr lang="en-US" dirty="0"/>
          </a:p>
        </p:txBody>
      </p:sp>
      <p:pic>
        <p:nvPicPr>
          <p:cNvPr id="4" name="Picture 3"/>
          <p:cNvPicPr>
            <a:picLocks noChangeAspect="1"/>
          </p:cNvPicPr>
          <p:nvPr/>
        </p:nvPicPr>
        <p:blipFill>
          <a:blip r:embed="rId2"/>
          <a:stretch>
            <a:fillRect/>
          </a:stretch>
        </p:blipFill>
        <p:spPr>
          <a:xfrm>
            <a:off x="224118" y="2657430"/>
            <a:ext cx="5350379" cy="3566919"/>
          </a:xfrm>
          <a:prstGeom prst="rect">
            <a:avLst/>
          </a:prstGeom>
        </p:spPr>
      </p:pic>
    </p:spTree>
    <p:extLst>
      <p:ext uri="{BB962C8B-B14F-4D97-AF65-F5344CB8AC3E}">
        <p14:creationId xmlns:p14="http://schemas.microsoft.com/office/powerpoint/2010/main" val="1817705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from COVID for PWD</a:t>
            </a:r>
            <a:endParaRPr lang="en-US" dirty="0"/>
          </a:p>
        </p:txBody>
      </p:sp>
      <p:sp>
        <p:nvSpPr>
          <p:cNvPr id="3" name="Content Placeholder 2"/>
          <p:cNvSpPr>
            <a:spLocks noGrp="1"/>
          </p:cNvSpPr>
          <p:nvPr>
            <p:ph idx="1"/>
          </p:nvPr>
        </p:nvSpPr>
        <p:spPr>
          <a:xfrm>
            <a:off x="378069" y="2419004"/>
            <a:ext cx="6646986" cy="4087304"/>
          </a:xfrm>
        </p:spPr>
        <p:txBody>
          <a:bodyPr>
            <a:normAutofit fontScale="92500" lnSpcReduction="10000"/>
          </a:bodyPr>
          <a:lstStyle/>
          <a:p>
            <a:r>
              <a:rPr lang="en-US" dirty="0" smtClean="0"/>
              <a:t>Developed Equitable Registration Options for PWD signing up for testing</a:t>
            </a:r>
            <a:r>
              <a:rPr lang="en-US" dirty="0"/>
              <a:t> </a:t>
            </a:r>
            <a:r>
              <a:rPr lang="en-US" dirty="0" smtClean="0"/>
              <a:t>and vaccination</a:t>
            </a:r>
          </a:p>
          <a:p>
            <a:r>
              <a:rPr lang="en-US" dirty="0" smtClean="0"/>
              <a:t>The Disability Information and Access Line has setup options for people who need help in using at-home testing supplies. </a:t>
            </a:r>
            <a:r>
              <a:rPr lang="en-US" dirty="0" smtClean="0">
                <a:hlinkClick r:id="rId2"/>
              </a:rPr>
              <a:t>https</a:t>
            </a:r>
            <a:r>
              <a:rPr lang="en-US" dirty="0">
                <a:hlinkClick r:id="rId2"/>
              </a:rPr>
              <a:t>://</a:t>
            </a:r>
            <a:r>
              <a:rPr lang="en-US" dirty="0" smtClean="0">
                <a:hlinkClick r:id="rId2"/>
              </a:rPr>
              <a:t>acl.gov/DIAL</a:t>
            </a:r>
            <a:r>
              <a:rPr lang="en-US" dirty="0" smtClean="0"/>
              <a:t> </a:t>
            </a:r>
          </a:p>
          <a:p>
            <a:r>
              <a:rPr lang="en-US" dirty="0" smtClean="0"/>
              <a:t>Provide COVID Vaccine Information in ASL, Braille and other alternative formats </a:t>
            </a:r>
            <a:endParaRPr lang="en-US" dirty="0"/>
          </a:p>
          <a:p>
            <a:r>
              <a:rPr lang="en-US" dirty="0" smtClean="0"/>
              <a:t>Provide COVID Vaccination Status Cards Electronically, not Just in Paper Format</a:t>
            </a:r>
          </a:p>
          <a:p>
            <a:r>
              <a:rPr lang="en-US" dirty="0" smtClean="0"/>
              <a:t>Provide Accessible Testing Supplies to People with Disabilities</a:t>
            </a:r>
          </a:p>
          <a:p>
            <a:r>
              <a:rPr lang="en-US" dirty="0" smtClean="0"/>
              <a:t>Adhere to Polices that Ensure any Facility Receiving Government Funding Does Not Discriminate Against a PWD, including Hospitals During a Pandemic</a:t>
            </a:r>
          </a:p>
        </p:txBody>
      </p:sp>
      <p:pic>
        <p:nvPicPr>
          <p:cNvPr id="4" name="Picture 3"/>
          <p:cNvPicPr>
            <a:picLocks noChangeAspect="1"/>
          </p:cNvPicPr>
          <p:nvPr/>
        </p:nvPicPr>
        <p:blipFill>
          <a:blip r:embed="rId3"/>
          <a:stretch>
            <a:fillRect/>
          </a:stretch>
        </p:blipFill>
        <p:spPr>
          <a:xfrm>
            <a:off x="7025055" y="3132034"/>
            <a:ext cx="4936514" cy="2533143"/>
          </a:xfrm>
          <a:prstGeom prst="rect">
            <a:avLst/>
          </a:prstGeom>
        </p:spPr>
      </p:pic>
    </p:spTree>
    <p:extLst>
      <p:ext uri="{BB962C8B-B14F-4D97-AF65-F5344CB8AC3E}">
        <p14:creationId xmlns:p14="http://schemas.microsoft.com/office/powerpoint/2010/main" val="3628505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47347"/>
            <a:ext cx="8761413" cy="967154"/>
          </a:xfrm>
        </p:spPr>
        <p:txBody>
          <a:bodyPr/>
          <a:lstStyle/>
          <a:p>
            <a:r>
              <a:rPr lang="en-US" dirty="0" smtClean="0"/>
              <a:t>Lessons Learned Continued </a:t>
            </a:r>
            <a:endParaRPr lang="en-US" dirty="0"/>
          </a:p>
        </p:txBody>
      </p:sp>
      <p:sp>
        <p:nvSpPr>
          <p:cNvPr id="3" name="Content Placeholder 2"/>
          <p:cNvSpPr>
            <a:spLocks noGrp="1"/>
          </p:cNvSpPr>
          <p:nvPr>
            <p:ph idx="1"/>
          </p:nvPr>
        </p:nvSpPr>
        <p:spPr>
          <a:xfrm>
            <a:off x="3727938" y="2444260"/>
            <a:ext cx="8071339" cy="4149969"/>
          </a:xfrm>
        </p:spPr>
        <p:txBody>
          <a:bodyPr>
            <a:normAutofit/>
          </a:bodyPr>
          <a:lstStyle/>
          <a:p>
            <a:r>
              <a:rPr lang="en-US" dirty="0" smtClean="0"/>
              <a:t>Improved Institutional-Setting Infection Control Policies</a:t>
            </a:r>
          </a:p>
          <a:p>
            <a:r>
              <a:rPr lang="en-US" dirty="0" smtClean="0"/>
              <a:t>The Disability </a:t>
            </a:r>
            <a:r>
              <a:rPr lang="en-US" dirty="0"/>
              <a:t>Rights Movement </a:t>
            </a:r>
            <a:r>
              <a:rPr lang="en-US" dirty="0" smtClean="0"/>
              <a:t>would not allow the Anti-Mask Movement to harm the strength of the ADA by claiming personal “exemption” under the ADA for not wanting to wear a mask as a matter of personal preference.  </a:t>
            </a:r>
          </a:p>
          <a:p>
            <a:r>
              <a:rPr lang="en-US" dirty="0"/>
              <a:t>Distribute Masks and PPE through community-based organizations and Independent Living Centers</a:t>
            </a:r>
          </a:p>
          <a:p>
            <a:r>
              <a:rPr lang="en-US" dirty="0"/>
              <a:t>The Need to Improve School Response to provide better options for students with disabilities to have safe learning </a:t>
            </a:r>
            <a:r>
              <a:rPr lang="en-US" dirty="0" smtClean="0"/>
              <a:t>in-person</a:t>
            </a:r>
          </a:p>
          <a:p>
            <a:r>
              <a:rPr lang="en-US" dirty="0" smtClean="0"/>
              <a:t>The Need to Implement Free Universal Internet to Everyone</a:t>
            </a:r>
          </a:p>
          <a:p>
            <a:r>
              <a:rPr lang="en-US" dirty="0" smtClean="0"/>
              <a:t>The Importance of FREE Home Administration of Vaccine and Testing</a:t>
            </a:r>
            <a:endParaRPr lang="en-US" dirty="0"/>
          </a:p>
          <a:p>
            <a:endParaRPr lang="en-US" dirty="0"/>
          </a:p>
        </p:txBody>
      </p:sp>
      <p:pic>
        <p:nvPicPr>
          <p:cNvPr id="4" name="Picture 3"/>
          <p:cNvPicPr>
            <a:picLocks noChangeAspect="1"/>
          </p:cNvPicPr>
          <p:nvPr/>
        </p:nvPicPr>
        <p:blipFill>
          <a:blip r:embed="rId2"/>
          <a:stretch>
            <a:fillRect/>
          </a:stretch>
        </p:blipFill>
        <p:spPr>
          <a:xfrm>
            <a:off x="636086" y="2605454"/>
            <a:ext cx="2857500" cy="1657350"/>
          </a:xfrm>
          <a:prstGeom prst="rect">
            <a:avLst/>
          </a:prstGeom>
        </p:spPr>
      </p:pic>
    </p:spTree>
    <p:extLst>
      <p:ext uri="{BB962C8B-B14F-4D97-AF65-F5344CB8AC3E}">
        <p14:creationId xmlns:p14="http://schemas.microsoft.com/office/powerpoint/2010/main" val="4197196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601039" y="2549769"/>
            <a:ext cx="6828461" cy="3725007"/>
          </a:xfrm>
        </p:spPr>
        <p:txBody>
          <a:bodyPr>
            <a:normAutofit/>
          </a:bodyPr>
          <a:lstStyle/>
          <a:p>
            <a:r>
              <a:rPr lang="en-US" dirty="0" smtClean="0"/>
              <a:t>Administration for Community Living COVID Resources: </a:t>
            </a:r>
            <a:r>
              <a:rPr lang="en-US" dirty="0" smtClean="0">
                <a:hlinkClick r:id="rId2"/>
              </a:rPr>
              <a:t>https</a:t>
            </a:r>
            <a:r>
              <a:rPr lang="en-US" dirty="0">
                <a:hlinkClick r:id="rId2"/>
              </a:rPr>
              <a:t>://</a:t>
            </a:r>
            <a:r>
              <a:rPr lang="en-US" dirty="0" smtClean="0">
                <a:hlinkClick r:id="rId2"/>
              </a:rPr>
              <a:t>acl.gov/COVID-19</a:t>
            </a:r>
            <a:endParaRPr lang="en-US" dirty="0" smtClean="0"/>
          </a:p>
          <a:p>
            <a:r>
              <a:rPr lang="en-US" dirty="0" smtClean="0"/>
              <a:t>Combat </a:t>
            </a:r>
            <a:r>
              <a:rPr lang="en-US" dirty="0"/>
              <a:t>COVID </a:t>
            </a:r>
            <a:r>
              <a:rPr lang="en-US" dirty="0">
                <a:hlinkClick r:id="rId3"/>
              </a:rPr>
              <a:t>https://combatcovid.hhs.gov</a:t>
            </a:r>
            <a:r>
              <a:rPr lang="en-US" dirty="0" smtClean="0">
                <a:hlinkClick r:id="rId3"/>
              </a:rPr>
              <a:t>/</a:t>
            </a:r>
            <a:r>
              <a:rPr lang="en-US" dirty="0" smtClean="0"/>
              <a:t> </a:t>
            </a:r>
          </a:p>
          <a:p>
            <a:r>
              <a:rPr lang="en-US" dirty="0" smtClean="0"/>
              <a:t>White House’s COVID </a:t>
            </a:r>
            <a:r>
              <a:rPr lang="en-US" dirty="0"/>
              <a:t>Task Force </a:t>
            </a:r>
            <a:r>
              <a:rPr lang="en-US" dirty="0" smtClean="0">
                <a:hlinkClick r:id="rId4"/>
              </a:rPr>
              <a:t>www.cdc.gov/coronavirus/2019-ncov/index.html</a:t>
            </a:r>
            <a:r>
              <a:rPr lang="en-US" dirty="0" smtClean="0"/>
              <a:t> </a:t>
            </a:r>
          </a:p>
          <a:p>
            <a:r>
              <a:rPr lang="en-US" dirty="0" smtClean="0"/>
              <a:t>NCIL’s </a:t>
            </a:r>
            <a:r>
              <a:rPr lang="en-US" dirty="0"/>
              <a:t>Resource List </a:t>
            </a:r>
            <a:r>
              <a:rPr lang="en-US" dirty="0">
                <a:hlinkClick r:id="rId5"/>
              </a:rPr>
              <a:t>https://ncil.org/covid-19</a:t>
            </a:r>
            <a:r>
              <a:rPr lang="en-US" dirty="0" smtClean="0">
                <a:hlinkClick r:id="rId5"/>
              </a:rPr>
              <a:t>/</a:t>
            </a:r>
            <a:r>
              <a:rPr lang="en-US" dirty="0" smtClean="0"/>
              <a:t> </a:t>
            </a:r>
          </a:p>
          <a:p>
            <a:r>
              <a:rPr lang="en-US" dirty="0" smtClean="0"/>
              <a:t>CDC’s </a:t>
            </a:r>
            <a:r>
              <a:rPr lang="en-US" dirty="0"/>
              <a:t>COVID Resources for PWD </a:t>
            </a:r>
            <a:r>
              <a:rPr lang="en-US" dirty="0" smtClean="0">
                <a:hlinkClick r:id="rId6"/>
              </a:rPr>
              <a:t>www.cdc.gov/ncbddd/humandevelopment/covid-19/index.html</a:t>
            </a:r>
            <a:r>
              <a:rPr lang="en-US" dirty="0" smtClean="0"/>
              <a:t> </a:t>
            </a:r>
          </a:p>
        </p:txBody>
      </p:sp>
      <p:pic>
        <p:nvPicPr>
          <p:cNvPr id="4" name="Picture 3"/>
          <p:cNvPicPr>
            <a:picLocks noChangeAspect="1"/>
          </p:cNvPicPr>
          <p:nvPr/>
        </p:nvPicPr>
        <p:blipFill>
          <a:blip r:embed="rId7"/>
          <a:stretch>
            <a:fillRect/>
          </a:stretch>
        </p:blipFill>
        <p:spPr>
          <a:xfrm>
            <a:off x="7622931" y="3591715"/>
            <a:ext cx="3833446" cy="2146730"/>
          </a:xfrm>
          <a:prstGeom prst="rect">
            <a:avLst/>
          </a:prstGeom>
        </p:spPr>
      </p:pic>
    </p:spTree>
    <p:extLst>
      <p:ext uri="{BB962C8B-B14F-4D97-AF65-F5344CB8AC3E}">
        <p14:creationId xmlns:p14="http://schemas.microsoft.com/office/powerpoint/2010/main" val="1723766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1477</TotalTime>
  <Words>846</Words>
  <Application>Microsoft Office PowerPoint</Application>
  <PresentationFormat>Widescreen</PresentationFormat>
  <Paragraphs>70</Paragraphs>
  <Slides>11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 Boardroom</vt:lpstr>
      <vt:lpstr>COVID Response and Recovery for PWD</vt:lpstr>
      <vt:lpstr>Issues Faced by People with Disabilities During COVID</vt:lpstr>
      <vt:lpstr>PowerPoint Presentation</vt:lpstr>
      <vt:lpstr>Inequalities of Accessing Healthcare During COVID for PWD</vt:lpstr>
      <vt:lpstr>Impact of COVID on PWD Living in Institutional Settings </vt:lpstr>
      <vt:lpstr>Impact of COVID on Livelihood for PWD</vt:lpstr>
      <vt:lpstr>New to the Disability Movement—COVID Patients</vt:lpstr>
      <vt:lpstr>Best Practices for Administering Vaccines</vt:lpstr>
      <vt:lpstr>Lessons Learned from COVID for PWD</vt:lpstr>
      <vt:lpstr>Lessons Learned Continued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 Response and Recovery for PWD</dc:title>
  <dc:creator>Community Clinic Director</dc:creator>
  <cp:lastModifiedBy>Community Clinic Director</cp:lastModifiedBy>
  <cp:revision>30</cp:revision>
  <dcterms:created xsi:type="dcterms:W3CDTF">2022-04-28T19:46:46Z</dcterms:created>
  <dcterms:modified xsi:type="dcterms:W3CDTF">2022-04-29T20:23:53Z</dcterms:modified>
</cp:coreProperties>
</file>