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311" r:id="rId3"/>
    <p:sldId id="312" r:id="rId4"/>
    <p:sldId id="314" r:id="rId5"/>
    <p:sldId id="313" r:id="rId6"/>
    <p:sldId id="315" r:id="rId7"/>
    <p:sldId id="316" r:id="rId8"/>
    <p:sldId id="279" r:id="rId9"/>
    <p:sldId id="280" r:id="rId10"/>
    <p:sldId id="281" r:id="rId11"/>
    <p:sldId id="282" r:id="rId12"/>
    <p:sldId id="284" r:id="rId13"/>
    <p:sldId id="288" r:id="rId14"/>
    <p:sldId id="285" r:id="rId15"/>
    <p:sldId id="287" r:id="rId16"/>
    <p:sldId id="286" r:id="rId17"/>
    <p:sldId id="257" r:id="rId18"/>
    <p:sldId id="258" r:id="rId19"/>
    <p:sldId id="259" r:id="rId20"/>
    <p:sldId id="262" r:id="rId21"/>
    <p:sldId id="261" r:id="rId22"/>
    <p:sldId id="292" r:id="rId23"/>
    <p:sldId id="269" r:id="rId24"/>
    <p:sldId id="268" r:id="rId25"/>
    <p:sldId id="267" r:id="rId26"/>
    <p:sldId id="266" r:id="rId27"/>
    <p:sldId id="265" r:id="rId28"/>
    <p:sldId id="264" r:id="rId29"/>
    <p:sldId id="263" r:id="rId30"/>
    <p:sldId id="274" r:id="rId31"/>
    <p:sldId id="273" r:id="rId32"/>
    <p:sldId id="272" r:id="rId33"/>
    <p:sldId id="271" r:id="rId34"/>
    <p:sldId id="270" r:id="rId35"/>
    <p:sldId id="278" r:id="rId36"/>
    <p:sldId id="283" r:id="rId37"/>
    <p:sldId id="294" r:id="rId38"/>
    <p:sldId id="295" r:id="rId39"/>
    <p:sldId id="296" r:id="rId40"/>
    <p:sldId id="297" r:id="rId41"/>
    <p:sldId id="298" r:id="rId42"/>
    <p:sldId id="299" r:id="rId43"/>
    <p:sldId id="300" r:id="rId44"/>
    <p:sldId id="301" r:id="rId45"/>
    <p:sldId id="302" r:id="rId46"/>
    <p:sldId id="277" r:id="rId47"/>
    <p:sldId id="290" r:id="rId48"/>
    <p:sldId id="276" r:id="rId49"/>
    <p:sldId id="289" r:id="rId50"/>
    <p:sldId id="303" r:id="rId51"/>
    <p:sldId id="304" r:id="rId52"/>
    <p:sldId id="305" r:id="rId53"/>
    <p:sldId id="306" r:id="rId54"/>
    <p:sldId id="308" r:id="rId55"/>
    <p:sldId id="307" r:id="rId56"/>
    <p:sldId id="291" r:id="rId57"/>
    <p:sldId id="309" r:id="rId58"/>
    <p:sldId id="310" r:id="rId59"/>
    <p:sldId id="275" r:id="rId60"/>
    <p:sldId id="317"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6CE141-852C-4EBF-86DF-CB39E4129EC1}" type="datetimeFigureOut">
              <a:rPr lang="en-US" smtClean="0"/>
              <a:t>4/27/2022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1B73B-CE4B-418C-859E-021B1A61A48B}" type="slidenum">
              <a:rPr lang="en-US" smtClean="0"/>
              <a:t>‹#›</a:t>
            </a:fld>
            <a:endParaRPr lang="en-US"/>
          </a:p>
        </p:txBody>
      </p:sp>
    </p:spTree>
    <p:extLst>
      <p:ext uri="{BB962C8B-B14F-4D97-AF65-F5344CB8AC3E}">
        <p14:creationId xmlns:p14="http://schemas.microsoft.com/office/powerpoint/2010/main" val="1884821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A5B63-57D0-4AC1-AF23-93AAD04E7B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8D0CB9-28F1-4A00-8AF8-6B9D568FD2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9677C0-03B4-4764-8FA8-D45FEE3921EE}"/>
              </a:ext>
            </a:extLst>
          </p:cNvPr>
          <p:cNvSpPr>
            <a:spLocks noGrp="1"/>
          </p:cNvSpPr>
          <p:nvPr>
            <p:ph type="dt" sz="half" idx="10"/>
          </p:nvPr>
        </p:nvSpPr>
        <p:spPr/>
        <p:txBody>
          <a:bodyPr/>
          <a:lstStyle/>
          <a:p>
            <a:fld id="{90787EEE-5140-4A79-AE3E-29FACFA10C37}" type="datetime1">
              <a:rPr lang="en-US" smtClean="0"/>
              <a:t>4/27/2022</a:t>
            </a:fld>
            <a:endParaRPr lang="en-US" dirty="0"/>
          </a:p>
        </p:txBody>
      </p:sp>
      <p:sp>
        <p:nvSpPr>
          <p:cNvPr id="5" name="Footer Placeholder 4">
            <a:extLst>
              <a:ext uri="{FF2B5EF4-FFF2-40B4-BE49-F238E27FC236}">
                <a16:creationId xmlns:a16="http://schemas.microsoft.com/office/drawing/2014/main" id="{A99987A3-77A1-4409-A57A-8FBD70C102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DD4214-C7FA-4CA6-84C8-B5E4B5969CFD}"/>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123894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BA278-7D06-4AE4-9A9D-BDA32327A0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3F99C3-B6B1-4DEB-800B-4EE252FFB5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7AF73-1FD7-4231-B99F-838BCE2A3B2F}"/>
              </a:ext>
            </a:extLst>
          </p:cNvPr>
          <p:cNvSpPr>
            <a:spLocks noGrp="1"/>
          </p:cNvSpPr>
          <p:nvPr>
            <p:ph type="dt" sz="half" idx="10"/>
          </p:nvPr>
        </p:nvSpPr>
        <p:spPr/>
        <p:txBody>
          <a:bodyPr/>
          <a:lstStyle/>
          <a:p>
            <a:fld id="{6D0E4D5E-F246-4328-ACF2-6C07D706917E}" type="datetime1">
              <a:rPr lang="en-US" smtClean="0"/>
              <a:t>4/27/2022</a:t>
            </a:fld>
            <a:endParaRPr lang="en-US" dirty="0"/>
          </a:p>
        </p:txBody>
      </p:sp>
      <p:sp>
        <p:nvSpPr>
          <p:cNvPr id="5" name="Footer Placeholder 4">
            <a:extLst>
              <a:ext uri="{FF2B5EF4-FFF2-40B4-BE49-F238E27FC236}">
                <a16:creationId xmlns:a16="http://schemas.microsoft.com/office/drawing/2014/main" id="{36B3B1A3-1F42-4FB8-9A0D-66ABDA9077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CAC18-EA76-41FC-B356-CBFB74C19097}"/>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4069609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929626-B641-42A0-909F-242A266C1A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BB8D09-0149-42E9-92D0-1F5BDA4A9A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F5C9A-4E9A-4BAD-A905-A1BAC805FB4E}"/>
              </a:ext>
            </a:extLst>
          </p:cNvPr>
          <p:cNvSpPr>
            <a:spLocks noGrp="1"/>
          </p:cNvSpPr>
          <p:nvPr>
            <p:ph type="dt" sz="half" idx="10"/>
          </p:nvPr>
        </p:nvSpPr>
        <p:spPr/>
        <p:txBody>
          <a:bodyPr/>
          <a:lstStyle/>
          <a:p>
            <a:fld id="{1A2DF584-14B0-4A6D-8CCC-BBCE85CFB583}" type="datetime1">
              <a:rPr lang="en-US" smtClean="0"/>
              <a:t>4/27/2022</a:t>
            </a:fld>
            <a:endParaRPr lang="en-US" dirty="0"/>
          </a:p>
        </p:txBody>
      </p:sp>
      <p:sp>
        <p:nvSpPr>
          <p:cNvPr id="5" name="Footer Placeholder 4">
            <a:extLst>
              <a:ext uri="{FF2B5EF4-FFF2-40B4-BE49-F238E27FC236}">
                <a16:creationId xmlns:a16="http://schemas.microsoft.com/office/drawing/2014/main" id="{04082A06-63A8-4B30-A3A3-134EBA5E16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A90E99-C1B5-4D4F-9531-CA204EA5A369}"/>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105472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F35FD-1E89-4215-9CBB-E60A16E144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9FEC6A-5E93-432C-B7F4-866727113C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746B4-AE94-4553-B0B5-FF8752C46886}"/>
              </a:ext>
            </a:extLst>
          </p:cNvPr>
          <p:cNvSpPr>
            <a:spLocks noGrp="1"/>
          </p:cNvSpPr>
          <p:nvPr>
            <p:ph type="dt" sz="half" idx="10"/>
          </p:nvPr>
        </p:nvSpPr>
        <p:spPr/>
        <p:txBody>
          <a:bodyPr/>
          <a:lstStyle/>
          <a:p>
            <a:fld id="{3502BA88-BDFA-4519-8DEE-1B9A1F047E52}" type="datetime1">
              <a:rPr lang="en-US" smtClean="0"/>
              <a:t>4/27/2022</a:t>
            </a:fld>
            <a:endParaRPr lang="en-US" dirty="0"/>
          </a:p>
        </p:txBody>
      </p:sp>
      <p:sp>
        <p:nvSpPr>
          <p:cNvPr id="5" name="Footer Placeholder 4">
            <a:extLst>
              <a:ext uri="{FF2B5EF4-FFF2-40B4-BE49-F238E27FC236}">
                <a16:creationId xmlns:a16="http://schemas.microsoft.com/office/drawing/2014/main" id="{60C7B483-62EB-4890-B442-D637473437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62F53FC-928A-4FE0-A3D6-2BD0BC9EA689}"/>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308069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C02A6-F4DB-4B7E-9EC0-EF5829900F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AC0866-5E64-4A6E-8458-4F2873A7E6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0DFD6A-C96D-415A-A52E-79CEF7ACBB9A}"/>
              </a:ext>
            </a:extLst>
          </p:cNvPr>
          <p:cNvSpPr>
            <a:spLocks noGrp="1"/>
          </p:cNvSpPr>
          <p:nvPr>
            <p:ph type="dt" sz="half" idx="10"/>
          </p:nvPr>
        </p:nvSpPr>
        <p:spPr/>
        <p:txBody>
          <a:bodyPr/>
          <a:lstStyle/>
          <a:p>
            <a:fld id="{3825D831-31B7-4F24-ACAB-D63F0FA7F727}" type="datetime1">
              <a:rPr lang="en-US" smtClean="0"/>
              <a:t>4/27/2022</a:t>
            </a:fld>
            <a:endParaRPr lang="en-US" dirty="0"/>
          </a:p>
        </p:txBody>
      </p:sp>
      <p:sp>
        <p:nvSpPr>
          <p:cNvPr id="5" name="Footer Placeholder 4">
            <a:extLst>
              <a:ext uri="{FF2B5EF4-FFF2-40B4-BE49-F238E27FC236}">
                <a16:creationId xmlns:a16="http://schemas.microsoft.com/office/drawing/2014/main" id="{EA13395E-1CB9-42AF-96AA-A55055E230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38F890-881D-42D0-B06A-90654B57FA09}"/>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1356059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1CB6-ABF3-4EDF-9820-B2A9FF80C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8E075B-A3D1-469E-9529-30B5C98DCC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3B826A-EE39-40BF-ADFA-9C0BD15099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C2D423-0968-4377-88F2-5AA3D4E87F9F}"/>
              </a:ext>
            </a:extLst>
          </p:cNvPr>
          <p:cNvSpPr>
            <a:spLocks noGrp="1"/>
          </p:cNvSpPr>
          <p:nvPr>
            <p:ph type="dt" sz="half" idx="10"/>
          </p:nvPr>
        </p:nvSpPr>
        <p:spPr/>
        <p:txBody>
          <a:bodyPr/>
          <a:lstStyle/>
          <a:p>
            <a:fld id="{72393AD5-B557-4EE2-B6F6-7A08817A1F43}" type="datetime1">
              <a:rPr lang="en-US" smtClean="0"/>
              <a:t>4/27/2022</a:t>
            </a:fld>
            <a:endParaRPr lang="en-US" dirty="0"/>
          </a:p>
        </p:txBody>
      </p:sp>
      <p:sp>
        <p:nvSpPr>
          <p:cNvPr id="6" name="Footer Placeholder 5">
            <a:extLst>
              <a:ext uri="{FF2B5EF4-FFF2-40B4-BE49-F238E27FC236}">
                <a16:creationId xmlns:a16="http://schemas.microsoft.com/office/drawing/2014/main" id="{5669EBDC-1860-4ED8-AFC5-780E9BAB34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969DED7-39C8-4CC1-8A72-708E514FB0E2}"/>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176302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D259-87BF-446F-8659-56BE7C49FF0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33C157-2D69-43B9-B95E-E4B81C05FE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CF6D1-0AB6-40A1-BE20-B88B928506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D929AC-A11E-45FE-A2A8-E29DFD2F1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2F9572-4651-4FAF-9B30-842E0F0CBF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4A5753-7E58-4314-89CC-E74A2AEAD712}"/>
              </a:ext>
            </a:extLst>
          </p:cNvPr>
          <p:cNvSpPr>
            <a:spLocks noGrp="1"/>
          </p:cNvSpPr>
          <p:nvPr>
            <p:ph type="dt" sz="half" idx="10"/>
          </p:nvPr>
        </p:nvSpPr>
        <p:spPr/>
        <p:txBody>
          <a:bodyPr/>
          <a:lstStyle/>
          <a:p>
            <a:fld id="{47FA7EFD-CE46-4175-8AE5-65D69F42EAFA}" type="datetime1">
              <a:rPr lang="en-US" smtClean="0"/>
              <a:t>4/27/2022</a:t>
            </a:fld>
            <a:endParaRPr lang="en-US" dirty="0"/>
          </a:p>
        </p:txBody>
      </p:sp>
      <p:sp>
        <p:nvSpPr>
          <p:cNvPr id="8" name="Footer Placeholder 7">
            <a:extLst>
              <a:ext uri="{FF2B5EF4-FFF2-40B4-BE49-F238E27FC236}">
                <a16:creationId xmlns:a16="http://schemas.microsoft.com/office/drawing/2014/main" id="{504780ED-E3A6-43C5-A339-B93D16BD2C1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E1E105-816E-4EE7-AEC0-53C7A7A41D59}"/>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161314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7A544-1A59-4D79-91BD-5D10FD6EA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153D4-5F96-45F4-9C26-A00CDD7DA8A2}"/>
              </a:ext>
            </a:extLst>
          </p:cNvPr>
          <p:cNvSpPr>
            <a:spLocks noGrp="1"/>
          </p:cNvSpPr>
          <p:nvPr>
            <p:ph type="dt" sz="half" idx="10"/>
          </p:nvPr>
        </p:nvSpPr>
        <p:spPr/>
        <p:txBody>
          <a:bodyPr/>
          <a:lstStyle/>
          <a:p>
            <a:fld id="{8E24B3DD-C7E9-4515-AFEE-90C971B7EBC2}" type="datetime1">
              <a:rPr lang="en-US" smtClean="0"/>
              <a:t>4/27/2022</a:t>
            </a:fld>
            <a:endParaRPr lang="en-US" dirty="0"/>
          </a:p>
        </p:txBody>
      </p:sp>
      <p:sp>
        <p:nvSpPr>
          <p:cNvPr id="4" name="Footer Placeholder 3">
            <a:extLst>
              <a:ext uri="{FF2B5EF4-FFF2-40B4-BE49-F238E27FC236}">
                <a16:creationId xmlns:a16="http://schemas.microsoft.com/office/drawing/2014/main" id="{33E5F93E-0B93-4939-A68E-BFB5F29B454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09745D-8BA9-4CD6-BF3E-221A193E90DB}"/>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4254900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A526F8-491D-459F-96D3-36DAD750695B}"/>
              </a:ext>
            </a:extLst>
          </p:cNvPr>
          <p:cNvSpPr>
            <a:spLocks noGrp="1"/>
          </p:cNvSpPr>
          <p:nvPr>
            <p:ph type="dt" sz="half" idx="10"/>
          </p:nvPr>
        </p:nvSpPr>
        <p:spPr/>
        <p:txBody>
          <a:bodyPr/>
          <a:lstStyle/>
          <a:p>
            <a:fld id="{18269D61-16FE-4D76-B839-31A08ED0CEA2}" type="datetime1">
              <a:rPr lang="en-US" smtClean="0"/>
              <a:t>4/27/2022</a:t>
            </a:fld>
            <a:endParaRPr lang="en-US" dirty="0"/>
          </a:p>
        </p:txBody>
      </p:sp>
      <p:sp>
        <p:nvSpPr>
          <p:cNvPr id="3" name="Footer Placeholder 2">
            <a:extLst>
              <a:ext uri="{FF2B5EF4-FFF2-40B4-BE49-F238E27FC236}">
                <a16:creationId xmlns:a16="http://schemas.microsoft.com/office/drawing/2014/main" id="{E01C0EE2-A4CF-447C-8D54-5A252909659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DDECD4D-49F5-457D-A088-CE849229E524}"/>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67132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BB2F-9CDE-481D-813D-64DBC8CF5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72954A-F41A-4675-9014-E1C7C62390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365777-5E66-476D-853F-8C630DE0E3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8A2B9E-1A3D-4EB3-AC8F-5DFECE296BA6}"/>
              </a:ext>
            </a:extLst>
          </p:cNvPr>
          <p:cNvSpPr>
            <a:spLocks noGrp="1"/>
          </p:cNvSpPr>
          <p:nvPr>
            <p:ph type="dt" sz="half" idx="10"/>
          </p:nvPr>
        </p:nvSpPr>
        <p:spPr/>
        <p:txBody>
          <a:bodyPr/>
          <a:lstStyle/>
          <a:p>
            <a:fld id="{97C44422-10D2-4ECF-88D2-54AB71979F32}" type="datetime1">
              <a:rPr lang="en-US" smtClean="0"/>
              <a:t>4/27/2022</a:t>
            </a:fld>
            <a:endParaRPr lang="en-US" dirty="0"/>
          </a:p>
        </p:txBody>
      </p:sp>
      <p:sp>
        <p:nvSpPr>
          <p:cNvPr id="6" name="Footer Placeholder 5">
            <a:extLst>
              <a:ext uri="{FF2B5EF4-FFF2-40B4-BE49-F238E27FC236}">
                <a16:creationId xmlns:a16="http://schemas.microsoft.com/office/drawing/2014/main" id="{FF764ADE-8267-4DAA-959D-74FA8E70BE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0E06258-87B8-4537-AD86-AFA3AD131647}"/>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2143626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1B900-D266-460F-B0DE-E336C17182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6F2974-9352-4377-AEEC-8EB41BD4D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519EE6-1508-4A95-9156-BC28EB7776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009E9A-8E96-4386-BFA9-08524139F5EE}"/>
              </a:ext>
            </a:extLst>
          </p:cNvPr>
          <p:cNvSpPr>
            <a:spLocks noGrp="1"/>
          </p:cNvSpPr>
          <p:nvPr>
            <p:ph type="dt" sz="half" idx="10"/>
          </p:nvPr>
        </p:nvSpPr>
        <p:spPr/>
        <p:txBody>
          <a:bodyPr/>
          <a:lstStyle/>
          <a:p>
            <a:fld id="{1A1FAA59-1187-4C8C-91BB-D0F43C0BD627}" type="datetime1">
              <a:rPr lang="en-US" smtClean="0"/>
              <a:t>4/27/2022</a:t>
            </a:fld>
            <a:endParaRPr lang="en-US" dirty="0"/>
          </a:p>
        </p:txBody>
      </p:sp>
      <p:sp>
        <p:nvSpPr>
          <p:cNvPr id="6" name="Footer Placeholder 5">
            <a:extLst>
              <a:ext uri="{FF2B5EF4-FFF2-40B4-BE49-F238E27FC236}">
                <a16:creationId xmlns:a16="http://schemas.microsoft.com/office/drawing/2014/main" id="{15B5AA75-99F1-44D4-823A-D064D6E54EB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F7F84F-F570-4A20-BAEC-141E535FD2A0}"/>
              </a:ext>
            </a:extLst>
          </p:cNvPr>
          <p:cNvSpPr>
            <a:spLocks noGrp="1"/>
          </p:cNvSpPr>
          <p:nvPr>
            <p:ph type="sldNum" sz="quarter" idx="12"/>
          </p:nvPr>
        </p:nvSpPr>
        <p:spPr/>
        <p:txBody>
          <a:bodyPr/>
          <a:lstStyle/>
          <a:p>
            <a:fld id="{DDC99015-0B1A-418C-A948-BE29FCA9F412}" type="slidenum">
              <a:rPr lang="en-US" smtClean="0"/>
              <a:t>‹#›</a:t>
            </a:fld>
            <a:endParaRPr lang="en-US" dirty="0"/>
          </a:p>
        </p:txBody>
      </p:sp>
    </p:spTree>
    <p:extLst>
      <p:ext uri="{BB962C8B-B14F-4D97-AF65-F5344CB8AC3E}">
        <p14:creationId xmlns:p14="http://schemas.microsoft.com/office/powerpoint/2010/main" val="408499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D8D651-77C7-4F2E-A9E7-747E0AC4EC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5D3DE-C2F0-47CE-BABB-AEBA04379B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BDC27-7D71-4F9D-B329-7D30DBDB09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1A044-A9E0-4718-A41F-45D5D3F3566A}" type="datetime1">
              <a:rPr lang="en-US" smtClean="0"/>
              <a:t>4/27/2022</a:t>
            </a:fld>
            <a:endParaRPr lang="en-US" dirty="0"/>
          </a:p>
        </p:txBody>
      </p:sp>
      <p:sp>
        <p:nvSpPr>
          <p:cNvPr id="5" name="Footer Placeholder 4">
            <a:extLst>
              <a:ext uri="{FF2B5EF4-FFF2-40B4-BE49-F238E27FC236}">
                <a16:creationId xmlns:a16="http://schemas.microsoft.com/office/drawing/2014/main" id="{EDF6DAE0-BDEE-4316-A6EB-7B355EC844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58C3317-2B3D-4BA6-A612-D71EE738B7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99015-0B1A-418C-A948-BE29FCA9F412}" type="slidenum">
              <a:rPr lang="en-US" smtClean="0"/>
              <a:t>‹#›</a:t>
            </a:fld>
            <a:endParaRPr lang="en-US" dirty="0"/>
          </a:p>
        </p:txBody>
      </p:sp>
    </p:spTree>
    <p:extLst>
      <p:ext uri="{BB962C8B-B14F-4D97-AF65-F5344CB8AC3E}">
        <p14:creationId xmlns:p14="http://schemas.microsoft.com/office/powerpoint/2010/main" val="78697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A226C-E74E-43E5-9E9F-F42B852FA294}"/>
              </a:ext>
            </a:extLst>
          </p:cNvPr>
          <p:cNvSpPr>
            <a:spLocks noGrp="1"/>
          </p:cNvSpPr>
          <p:nvPr>
            <p:ph type="ctrTitle"/>
          </p:nvPr>
        </p:nvSpPr>
        <p:spPr>
          <a:xfrm>
            <a:off x="1524000" y="369888"/>
            <a:ext cx="9144000" cy="2387600"/>
          </a:xfrm>
        </p:spPr>
        <p:txBody>
          <a:bodyPr/>
          <a:lstStyle/>
          <a:p>
            <a:r>
              <a:rPr lang="en-US" dirty="0"/>
              <a:t>ADA Programs</a:t>
            </a:r>
          </a:p>
        </p:txBody>
      </p:sp>
      <p:sp>
        <p:nvSpPr>
          <p:cNvPr id="3" name="Subtitle 2">
            <a:extLst>
              <a:ext uri="{FF2B5EF4-FFF2-40B4-BE49-F238E27FC236}">
                <a16:creationId xmlns:a16="http://schemas.microsoft.com/office/drawing/2014/main" id="{8FFFC294-EA4F-4BD9-9BB3-6B132DE9A01A}"/>
              </a:ext>
            </a:extLst>
          </p:cNvPr>
          <p:cNvSpPr>
            <a:spLocks noGrp="1"/>
          </p:cNvSpPr>
          <p:nvPr>
            <p:ph type="subTitle" idx="1"/>
          </p:nvPr>
        </p:nvSpPr>
        <p:spPr>
          <a:xfrm>
            <a:off x="1524000" y="3602038"/>
            <a:ext cx="9144000" cy="2579687"/>
          </a:xfrm>
        </p:spPr>
        <p:txBody>
          <a:bodyPr>
            <a:normAutofit/>
          </a:bodyPr>
          <a:lstStyle/>
          <a:p>
            <a:r>
              <a:rPr lang="en-US" dirty="0"/>
              <a:t>Presented by Troy Balthazor</a:t>
            </a:r>
          </a:p>
          <a:p>
            <a:r>
              <a:rPr lang="en-US" dirty="0"/>
              <a:t>Universal Design and ADA Consultant</a:t>
            </a:r>
          </a:p>
          <a:p>
            <a:r>
              <a:rPr lang="en-US" dirty="0"/>
              <a:t>Great Plains ADA Center</a:t>
            </a:r>
          </a:p>
          <a:p>
            <a:r>
              <a:rPr lang="en-US" dirty="0"/>
              <a:t>1-800-949-4232</a:t>
            </a:r>
          </a:p>
          <a:p>
            <a:r>
              <a:rPr lang="en-US" dirty="0"/>
              <a:t>balthazort@missouri.edu</a:t>
            </a:r>
          </a:p>
        </p:txBody>
      </p:sp>
      <p:sp>
        <p:nvSpPr>
          <p:cNvPr id="4" name="Slide Number Placeholder 3">
            <a:extLst>
              <a:ext uri="{FF2B5EF4-FFF2-40B4-BE49-F238E27FC236}">
                <a16:creationId xmlns:a16="http://schemas.microsoft.com/office/drawing/2014/main" id="{52E0511A-4975-4838-A02B-F42981D18D41}"/>
              </a:ext>
            </a:extLst>
          </p:cNvPr>
          <p:cNvSpPr>
            <a:spLocks noGrp="1"/>
          </p:cNvSpPr>
          <p:nvPr>
            <p:ph type="sldNum" sz="quarter" idx="12"/>
          </p:nvPr>
        </p:nvSpPr>
        <p:spPr/>
        <p:txBody>
          <a:bodyPr/>
          <a:lstStyle/>
          <a:p>
            <a:fld id="{DDC99015-0B1A-418C-A948-BE29FCA9F412}" type="slidenum">
              <a:rPr lang="en-US" smtClean="0"/>
              <a:t>1</a:t>
            </a:fld>
            <a:endParaRPr lang="en-US" dirty="0"/>
          </a:p>
        </p:txBody>
      </p:sp>
    </p:spTree>
    <p:extLst>
      <p:ext uri="{BB962C8B-B14F-4D97-AF65-F5344CB8AC3E}">
        <p14:creationId xmlns:p14="http://schemas.microsoft.com/office/powerpoint/2010/main" val="1833788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AFC8-442F-4242-8FFF-56BE0528E91F}"/>
              </a:ext>
            </a:extLst>
          </p:cNvPr>
          <p:cNvSpPr>
            <a:spLocks noGrp="1"/>
          </p:cNvSpPr>
          <p:nvPr>
            <p:ph type="title"/>
          </p:nvPr>
        </p:nvSpPr>
        <p:spPr/>
        <p:txBody>
          <a:bodyPr/>
          <a:lstStyle/>
          <a:p>
            <a:r>
              <a:rPr lang="en-US" dirty="0"/>
              <a:t>Resource Distribution</a:t>
            </a:r>
          </a:p>
        </p:txBody>
      </p:sp>
      <p:sp>
        <p:nvSpPr>
          <p:cNvPr id="3" name="Content Placeholder 2">
            <a:extLst>
              <a:ext uri="{FF2B5EF4-FFF2-40B4-BE49-F238E27FC236}">
                <a16:creationId xmlns:a16="http://schemas.microsoft.com/office/drawing/2014/main" id="{E1118148-DBCF-4780-8180-CA78FB2AA180}"/>
              </a:ext>
            </a:extLst>
          </p:cNvPr>
          <p:cNvSpPr>
            <a:spLocks noGrp="1"/>
          </p:cNvSpPr>
          <p:nvPr>
            <p:ph idx="1"/>
          </p:nvPr>
        </p:nvSpPr>
        <p:spPr/>
        <p:txBody>
          <a:bodyPr>
            <a:normAutofit/>
          </a:bodyPr>
          <a:lstStyle/>
          <a:p>
            <a:endParaRPr lang="en-US" sz="3600" dirty="0"/>
          </a:p>
          <a:p>
            <a:r>
              <a:rPr lang="en-US" sz="3600" dirty="0"/>
              <a:t>As part of this project, the ADA Center will facilitate a clearinghouse of resources for Great Plains region Centers for Independent Living to assist Centers in providing the best information and support possible to their consumers.</a:t>
            </a:r>
          </a:p>
        </p:txBody>
      </p:sp>
      <p:sp>
        <p:nvSpPr>
          <p:cNvPr id="4" name="Slide Number Placeholder 3">
            <a:extLst>
              <a:ext uri="{FF2B5EF4-FFF2-40B4-BE49-F238E27FC236}">
                <a16:creationId xmlns:a16="http://schemas.microsoft.com/office/drawing/2014/main" id="{BDEB5478-FAFA-437A-948C-F1F54A5C386B}"/>
              </a:ext>
            </a:extLst>
          </p:cNvPr>
          <p:cNvSpPr>
            <a:spLocks noGrp="1"/>
          </p:cNvSpPr>
          <p:nvPr>
            <p:ph type="sldNum" sz="quarter" idx="12"/>
          </p:nvPr>
        </p:nvSpPr>
        <p:spPr/>
        <p:txBody>
          <a:bodyPr/>
          <a:lstStyle/>
          <a:p>
            <a:fld id="{DDC99015-0B1A-418C-A948-BE29FCA9F412}" type="slidenum">
              <a:rPr lang="en-US" smtClean="0"/>
              <a:t>10</a:t>
            </a:fld>
            <a:endParaRPr lang="en-US" dirty="0"/>
          </a:p>
        </p:txBody>
      </p:sp>
    </p:spTree>
    <p:extLst>
      <p:ext uri="{BB962C8B-B14F-4D97-AF65-F5344CB8AC3E}">
        <p14:creationId xmlns:p14="http://schemas.microsoft.com/office/powerpoint/2010/main" val="26289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22285-0B26-4826-AFE0-5AB8D491AA90}"/>
              </a:ext>
            </a:extLst>
          </p:cNvPr>
          <p:cNvSpPr>
            <a:spLocks noGrp="1"/>
          </p:cNvSpPr>
          <p:nvPr>
            <p:ph type="title"/>
          </p:nvPr>
        </p:nvSpPr>
        <p:spPr/>
        <p:txBody>
          <a:bodyPr/>
          <a:lstStyle/>
          <a:p>
            <a:r>
              <a:rPr lang="en-US" dirty="0"/>
              <a:t>Partnerships</a:t>
            </a:r>
          </a:p>
        </p:txBody>
      </p:sp>
      <p:sp>
        <p:nvSpPr>
          <p:cNvPr id="3" name="Content Placeholder 2">
            <a:extLst>
              <a:ext uri="{FF2B5EF4-FFF2-40B4-BE49-F238E27FC236}">
                <a16:creationId xmlns:a16="http://schemas.microsoft.com/office/drawing/2014/main" id="{E787E505-1D09-45CD-A2E8-735F56CFD0F8}"/>
              </a:ext>
            </a:extLst>
          </p:cNvPr>
          <p:cNvSpPr>
            <a:spLocks noGrp="1"/>
          </p:cNvSpPr>
          <p:nvPr>
            <p:ph idx="1"/>
          </p:nvPr>
        </p:nvSpPr>
        <p:spPr/>
        <p:txBody>
          <a:bodyPr>
            <a:normAutofit/>
          </a:bodyPr>
          <a:lstStyle/>
          <a:p>
            <a:endParaRPr lang="en-US" sz="3600" dirty="0"/>
          </a:p>
          <a:p>
            <a:r>
              <a:rPr lang="en-US" sz="3600" dirty="0"/>
              <a:t>We encourage all regional CILs to participate in these no-cost brief training and networking opportunities!  Our hope is that The Great Plains ADA Center can serve your Center more effectively, and that your organization receives training on important disability rights laws and emerging issues.</a:t>
            </a:r>
          </a:p>
        </p:txBody>
      </p:sp>
      <p:sp>
        <p:nvSpPr>
          <p:cNvPr id="4" name="Slide Number Placeholder 3">
            <a:extLst>
              <a:ext uri="{FF2B5EF4-FFF2-40B4-BE49-F238E27FC236}">
                <a16:creationId xmlns:a16="http://schemas.microsoft.com/office/drawing/2014/main" id="{B9D2D5DF-26F3-42ED-B4BE-653F255FED7B}"/>
              </a:ext>
            </a:extLst>
          </p:cNvPr>
          <p:cNvSpPr>
            <a:spLocks noGrp="1"/>
          </p:cNvSpPr>
          <p:nvPr>
            <p:ph type="sldNum" sz="quarter" idx="12"/>
          </p:nvPr>
        </p:nvSpPr>
        <p:spPr/>
        <p:txBody>
          <a:bodyPr/>
          <a:lstStyle/>
          <a:p>
            <a:fld id="{DDC99015-0B1A-418C-A948-BE29FCA9F412}" type="slidenum">
              <a:rPr lang="en-US" smtClean="0"/>
              <a:t>11</a:t>
            </a:fld>
            <a:endParaRPr lang="en-US" dirty="0"/>
          </a:p>
        </p:txBody>
      </p:sp>
    </p:spTree>
    <p:extLst>
      <p:ext uri="{BB962C8B-B14F-4D97-AF65-F5344CB8AC3E}">
        <p14:creationId xmlns:p14="http://schemas.microsoft.com/office/powerpoint/2010/main" val="492316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F8F87-83F6-4573-AA47-E3ACDFB9F3D4}"/>
              </a:ext>
            </a:extLst>
          </p:cNvPr>
          <p:cNvSpPr>
            <a:spLocks noGrp="1"/>
          </p:cNvSpPr>
          <p:nvPr>
            <p:ph type="title"/>
          </p:nvPr>
        </p:nvSpPr>
        <p:spPr>
          <a:xfrm>
            <a:off x="704850" y="365125"/>
            <a:ext cx="10648950" cy="1325563"/>
          </a:xfrm>
        </p:spPr>
        <p:txBody>
          <a:bodyPr/>
          <a:lstStyle/>
          <a:p>
            <a:r>
              <a:rPr lang="en-US" dirty="0"/>
              <a:t>Benefits of Participation in CIL ADA Workshops</a:t>
            </a:r>
          </a:p>
        </p:txBody>
      </p:sp>
      <p:sp>
        <p:nvSpPr>
          <p:cNvPr id="3" name="Content Placeholder 2">
            <a:extLst>
              <a:ext uri="{FF2B5EF4-FFF2-40B4-BE49-F238E27FC236}">
                <a16:creationId xmlns:a16="http://schemas.microsoft.com/office/drawing/2014/main" id="{2F700DF2-DFA4-488F-BBA2-075A19CC581B}"/>
              </a:ext>
            </a:extLst>
          </p:cNvPr>
          <p:cNvSpPr>
            <a:spLocks noGrp="1"/>
          </p:cNvSpPr>
          <p:nvPr>
            <p:ph idx="1"/>
          </p:nvPr>
        </p:nvSpPr>
        <p:spPr/>
        <p:txBody>
          <a:bodyPr/>
          <a:lstStyle/>
          <a:p>
            <a:r>
              <a:rPr lang="en-US" sz="3200" dirty="0"/>
              <a:t>Networking</a:t>
            </a:r>
          </a:p>
          <a:p>
            <a:r>
              <a:rPr lang="en-US" sz="3200" dirty="0"/>
              <a:t>“What works”, best practices</a:t>
            </a:r>
          </a:p>
          <a:p>
            <a:r>
              <a:rPr lang="en-US" sz="3200" dirty="0"/>
              <a:t>Topical training, emerging issues</a:t>
            </a:r>
          </a:p>
          <a:p>
            <a:r>
              <a:rPr lang="en-US" sz="3200" dirty="0"/>
              <a:t>Shared goals</a:t>
            </a:r>
          </a:p>
          <a:p>
            <a:r>
              <a:rPr lang="en-US" sz="3200" dirty="0"/>
              <a:t>Build capacity within centers and communities</a:t>
            </a:r>
          </a:p>
          <a:p>
            <a:r>
              <a:rPr lang="en-US" sz="3200" dirty="0"/>
              <a:t>Better understanding of the ADA and related civil rights legislation</a:t>
            </a:r>
          </a:p>
          <a:p>
            <a:endParaRPr lang="en-US" dirty="0"/>
          </a:p>
          <a:p>
            <a:endParaRPr lang="en-US" dirty="0"/>
          </a:p>
        </p:txBody>
      </p:sp>
      <p:sp>
        <p:nvSpPr>
          <p:cNvPr id="4" name="Slide Number Placeholder 3">
            <a:extLst>
              <a:ext uri="{FF2B5EF4-FFF2-40B4-BE49-F238E27FC236}">
                <a16:creationId xmlns:a16="http://schemas.microsoft.com/office/drawing/2014/main" id="{5138094E-5B63-4032-98FB-3DBDE1FEE559}"/>
              </a:ext>
            </a:extLst>
          </p:cNvPr>
          <p:cNvSpPr>
            <a:spLocks noGrp="1"/>
          </p:cNvSpPr>
          <p:nvPr>
            <p:ph type="sldNum" sz="quarter" idx="12"/>
          </p:nvPr>
        </p:nvSpPr>
        <p:spPr/>
        <p:txBody>
          <a:bodyPr/>
          <a:lstStyle/>
          <a:p>
            <a:fld id="{DDC99015-0B1A-418C-A948-BE29FCA9F412}" type="slidenum">
              <a:rPr lang="en-US" smtClean="0"/>
              <a:t>12</a:t>
            </a:fld>
            <a:endParaRPr lang="en-US" dirty="0"/>
          </a:p>
        </p:txBody>
      </p:sp>
    </p:spTree>
    <p:extLst>
      <p:ext uri="{BB962C8B-B14F-4D97-AF65-F5344CB8AC3E}">
        <p14:creationId xmlns:p14="http://schemas.microsoft.com/office/powerpoint/2010/main" val="3130598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1401F-8CCE-4A52-BD30-4DE84F3EB99E}"/>
              </a:ext>
            </a:extLst>
          </p:cNvPr>
          <p:cNvSpPr>
            <a:spLocks noGrp="1"/>
          </p:cNvSpPr>
          <p:nvPr>
            <p:ph type="title"/>
          </p:nvPr>
        </p:nvSpPr>
        <p:spPr/>
        <p:txBody>
          <a:bodyPr/>
          <a:lstStyle/>
          <a:p>
            <a:r>
              <a:rPr lang="en-US" dirty="0"/>
              <a:t>CIL ADA Workshop Parameters</a:t>
            </a:r>
          </a:p>
        </p:txBody>
      </p:sp>
      <p:sp>
        <p:nvSpPr>
          <p:cNvPr id="3" name="Content Placeholder 2">
            <a:extLst>
              <a:ext uri="{FF2B5EF4-FFF2-40B4-BE49-F238E27FC236}">
                <a16:creationId xmlns:a16="http://schemas.microsoft.com/office/drawing/2014/main" id="{ECDED56D-00DD-4604-82D4-5BBF61D75D0B}"/>
              </a:ext>
            </a:extLst>
          </p:cNvPr>
          <p:cNvSpPr>
            <a:spLocks noGrp="1"/>
          </p:cNvSpPr>
          <p:nvPr>
            <p:ph idx="1"/>
          </p:nvPr>
        </p:nvSpPr>
        <p:spPr/>
        <p:txBody>
          <a:bodyPr/>
          <a:lstStyle/>
          <a:p>
            <a:r>
              <a:rPr lang="en-US" sz="3200" dirty="0"/>
              <a:t>There is no limit to the number of participants from any single CIL, and each Center may rotate participants as they wish. </a:t>
            </a:r>
          </a:p>
          <a:p>
            <a:endParaRPr lang="en-US" sz="3200" dirty="0"/>
          </a:p>
          <a:p>
            <a:r>
              <a:rPr lang="en-US" sz="3200" dirty="0"/>
              <a:t>There is no requirement for attendance</a:t>
            </a:r>
          </a:p>
          <a:p>
            <a:endParaRPr lang="en-US" sz="3200" dirty="0"/>
          </a:p>
          <a:p>
            <a:r>
              <a:rPr lang="en-US" sz="3200" dirty="0"/>
              <a:t>All virtual sessions will be provided with both closed-caption transcription and sign language interpretation</a:t>
            </a:r>
          </a:p>
          <a:p>
            <a:endParaRPr lang="en-US" dirty="0"/>
          </a:p>
          <a:p>
            <a:endParaRPr lang="en-US" dirty="0"/>
          </a:p>
        </p:txBody>
      </p:sp>
      <p:sp>
        <p:nvSpPr>
          <p:cNvPr id="4" name="Slide Number Placeholder 3">
            <a:extLst>
              <a:ext uri="{FF2B5EF4-FFF2-40B4-BE49-F238E27FC236}">
                <a16:creationId xmlns:a16="http://schemas.microsoft.com/office/drawing/2014/main" id="{AEA6C2EF-703D-49B5-BBFF-EFEA5805D115}"/>
              </a:ext>
            </a:extLst>
          </p:cNvPr>
          <p:cNvSpPr>
            <a:spLocks noGrp="1"/>
          </p:cNvSpPr>
          <p:nvPr>
            <p:ph type="sldNum" sz="quarter" idx="12"/>
          </p:nvPr>
        </p:nvSpPr>
        <p:spPr/>
        <p:txBody>
          <a:bodyPr/>
          <a:lstStyle/>
          <a:p>
            <a:fld id="{DDC99015-0B1A-418C-A948-BE29FCA9F412}" type="slidenum">
              <a:rPr lang="en-US" smtClean="0"/>
              <a:t>13</a:t>
            </a:fld>
            <a:endParaRPr lang="en-US" dirty="0"/>
          </a:p>
        </p:txBody>
      </p:sp>
    </p:spTree>
    <p:extLst>
      <p:ext uri="{BB962C8B-B14F-4D97-AF65-F5344CB8AC3E}">
        <p14:creationId xmlns:p14="http://schemas.microsoft.com/office/powerpoint/2010/main" val="188896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4FFD0-810B-4F8C-8BB5-2926CAB7B1B5}"/>
              </a:ext>
            </a:extLst>
          </p:cNvPr>
          <p:cNvSpPr>
            <a:spLocks noGrp="1"/>
          </p:cNvSpPr>
          <p:nvPr>
            <p:ph type="title"/>
          </p:nvPr>
        </p:nvSpPr>
        <p:spPr/>
        <p:txBody>
          <a:bodyPr/>
          <a:lstStyle/>
          <a:p>
            <a:r>
              <a:rPr lang="en-US" b="1" dirty="0">
                <a:solidFill>
                  <a:srgbClr val="FF0000"/>
                </a:solidFill>
              </a:rPr>
              <a:t>ADA Coordinator Certification Training Program (ACTCP)</a:t>
            </a:r>
          </a:p>
        </p:txBody>
      </p:sp>
      <p:sp>
        <p:nvSpPr>
          <p:cNvPr id="3" name="Content Placeholder 2">
            <a:extLst>
              <a:ext uri="{FF2B5EF4-FFF2-40B4-BE49-F238E27FC236}">
                <a16:creationId xmlns:a16="http://schemas.microsoft.com/office/drawing/2014/main" id="{CF2F5212-3D30-48D1-B7E2-7C30ED15AB70}"/>
              </a:ext>
            </a:extLst>
          </p:cNvPr>
          <p:cNvSpPr>
            <a:spLocks noGrp="1"/>
          </p:cNvSpPr>
          <p:nvPr>
            <p:ph idx="1"/>
          </p:nvPr>
        </p:nvSpPr>
        <p:spPr/>
        <p:txBody>
          <a:bodyPr>
            <a:normAutofit/>
          </a:bodyPr>
          <a:lstStyle/>
          <a:p>
            <a:endParaRPr lang="en-US" dirty="0"/>
          </a:p>
          <a:p>
            <a:endParaRPr lang="en-US" sz="3600" dirty="0"/>
          </a:p>
          <a:p>
            <a:r>
              <a:rPr lang="en-US" sz="3600" dirty="0"/>
              <a:t>The ADA Coordinator Training Certification Program (ACTCP) is a </a:t>
            </a:r>
            <a:r>
              <a:rPr lang="en-US" sz="3600" b="1" dirty="0"/>
              <a:t>unique</a:t>
            </a:r>
            <a:r>
              <a:rPr lang="en-US" sz="3600" dirty="0"/>
              <a:t> program designed to meet the training and professional needs of </a:t>
            </a:r>
            <a:r>
              <a:rPr lang="en-US" sz="3600" b="1" dirty="0"/>
              <a:t>ADA Coordinators</a:t>
            </a:r>
            <a:r>
              <a:rPr lang="en-US" sz="3600" dirty="0"/>
              <a:t>.</a:t>
            </a:r>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1CF2AFE5-6219-498C-A652-23F3D4F799ED}"/>
              </a:ext>
            </a:extLst>
          </p:cNvPr>
          <p:cNvSpPr>
            <a:spLocks noGrp="1"/>
          </p:cNvSpPr>
          <p:nvPr>
            <p:ph type="sldNum" sz="quarter" idx="12"/>
          </p:nvPr>
        </p:nvSpPr>
        <p:spPr/>
        <p:txBody>
          <a:bodyPr/>
          <a:lstStyle/>
          <a:p>
            <a:fld id="{DDC99015-0B1A-418C-A948-BE29FCA9F412}" type="slidenum">
              <a:rPr lang="en-US" smtClean="0"/>
              <a:t>14</a:t>
            </a:fld>
            <a:endParaRPr lang="en-US" dirty="0"/>
          </a:p>
        </p:txBody>
      </p:sp>
    </p:spTree>
    <p:extLst>
      <p:ext uri="{BB962C8B-B14F-4D97-AF65-F5344CB8AC3E}">
        <p14:creationId xmlns:p14="http://schemas.microsoft.com/office/powerpoint/2010/main" val="173149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335A2-B869-4BFE-92AC-8FAF5CF0403F}"/>
              </a:ext>
            </a:extLst>
          </p:cNvPr>
          <p:cNvSpPr>
            <a:spLocks noGrp="1"/>
          </p:cNvSpPr>
          <p:nvPr>
            <p:ph type="title"/>
          </p:nvPr>
        </p:nvSpPr>
        <p:spPr/>
        <p:txBody>
          <a:bodyPr/>
          <a:lstStyle/>
          <a:p>
            <a:r>
              <a:rPr lang="en-US" dirty="0"/>
              <a:t>Preparation for Professional Roles</a:t>
            </a:r>
          </a:p>
        </p:txBody>
      </p:sp>
      <p:sp>
        <p:nvSpPr>
          <p:cNvPr id="3" name="Content Placeholder 2">
            <a:extLst>
              <a:ext uri="{FF2B5EF4-FFF2-40B4-BE49-F238E27FC236}">
                <a16:creationId xmlns:a16="http://schemas.microsoft.com/office/drawing/2014/main" id="{164E2DFF-2A56-4CF0-BC56-4D1F38D8ED87}"/>
              </a:ext>
            </a:extLst>
          </p:cNvPr>
          <p:cNvSpPr>
            <a:spLocks noGrp="1"/>
          </p:cNvSpPr>
          <p:nvPr>
            <p:ph idx="1"/>
          </p:nvPr>
        </p:nvSpPr>
        <p:spPr/>
        <p:txBody>
          <a:bodyPr>
            <a:normAutofit/>
          </a:bodyPr>
          <a:lstStyle/>
          <a:p>
            <a:r>
              <a:rPr lang="en-US" sz="3600" dirty="0"/>
              <a:t>Title 2 ADA Coordinator positions in state and local governments</a:t>
            </a:r>
          </a:p>
          <a:p>
            <a:r>
              <a:rPr lang="en-US" sz="3600" dirty="0"/>
              <a:t>Title 3 ADA advisor to businesses</a:t>
            </a:r>
          </a:p>
          <a:p>
            <a:r>
              <a:rPr lang="en-US" sz="3600" dirty="0"/>
              <a:t>Consulting services</a:t>
            </a:r>
          </a:p>
          <a:p>
            <a:r>
              <a:rPr lang="en-US" sz="3600" dirty="0"/>
              <a:t>Design services</a:t>
            </a:r>
          </a:p>
        </p:txBody>
      </p:sp>
      <p:sp>
        <p:nvSpPr>
          <p:cNvPr id="4" name="Slide Number Placeholder 3">
            <a:extLst>
              <a:ext uri="{FF2B5EF4-FFF2-40B4-BE49-F238E27FC236}">
                <a16:creationId xmlns:a16="http://schemas.microsoft.com/office/drawing/2014/main" id="{7FEB062E-5033-49C2-B832-C125B472E242}"/>
              </a:ext>
            </a:extLst>
          </p:cNvPr>
          <p:cNvSpPr>
            <a:spLocks noGrp="1"/>
          </p:cNvSpPr>
          <p:nvPr>
            <p:ph type="sldNum" sz="quarter" idx="12"/>
          </p:nvPr>
        </p:nvSpPr>
        <p:spPr/>
        <p:txBody>
          <a:bodyPr/>
          <a:lstStyle/>
          <a:p>
            <a:fld id="{DDC99015-0B1A-418C-A948-BE29FCA9F412}" type="slidenum">
              <a:rPr lang="en-US" smtClean="0"/>
              <a:t>15</a:t>
            </a:fld>
            <a:endParaRPr lang="en-US" dirty="0"/>
          </a:p>
        </p:txBody>
      </p:sp>
    </p:spTree>
    <p:extLst>
      <p:ext uri="{BB962C8B-B14F-4D97-AF65-F5344CB8AC3E}">
        <p14:creationId xmlns:p14="http://schemas.microsoft.com/office/powerpoint/2010/main" val="4208439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C720-8FCF-4258-A3AA-371AE4859FD2}"/>
              </a:ext>
            </a:extLst>
          </p:cNvPr>
          <p:cNvSpPr>
            <a:spLocks noGrp="1"/>
          </p:cNvSpPr>
          <p:nvPr>
            <p:ph type="title"/>
          </p:nvPr>
        </p:nvSpPr>
        <p:spPr/>
        <p:txBody>
          <a:bodyPr/>
          <a:lstStyle/>
          <a:p>
            <a:r>
              <a:rPr lang="en-US" dirty="0"/>
              <a:t>Scope of Training:  The ADA Coordinator</a:t>
            </a:r>
          </a:p>
        </p:txBody>
      </p:sp>
      <p:sp>
        <p:nvSpPr>
          <p:cNvPr id="3" name="Content Placeholder 2">
            <a:extLst>
              <a:ext uri="{FF2B5EF4-FFF2-40B4-BE49-F238E27FC236}">
                <a16:creationId xmlns:a16="http://schemas.microsoft.com/office/drawing/2014/main" id="{0773CFA1-01E2-4E1C-ADE8-F6E051CD9B19}"/>
              </a:ext>
            </a:extLst>
          </p:cNvPr>
          <p:cNvSpPr>
            <a:spLocks noGrp="1"/>
          </p:cNvSpPr>
          <p:nvPr>
            <p:ph idx="1"/>
          </p:nvPr>
        </p:nvSpPr>
        <p:spPr>
          <a:xfrm>
            <a:off x="838200" y="1549400"/>
            <a:ext cx="10515600" cy="5022850"/>
          </a:xfrm>
        </p:spPr>
        <p:txBody>
          <a:bodyPr>
            <a:normAutofit fontScale="62500" lnSpcReduction="20000"/>
          </a:bodyPr>
          <a:lstStyle/>
          <a:p>
            <a:pPr marL="0" indent="0">
              <a:buNone/>
            </a:pPr>
            <a:r>
              <a:rPr lang="en-US" sz="4000" dirty="0"/>
              <a:t>ACTCP certification verifies that participants have completed training in required content areas and have a depth of knowledge in ADA issues. Upon completion of the program, ACTCP certifies a knowledge-base essential to performing the role of an ADA Coordinator, including:</a:t>
            </a:r>
          </a:p>
          <a:p>
            <a:endParaRPr lang="en-US" sz="3400" dirty="0"/>
          </a:p>
          <a:p>
            <a:r>
              <a:rPr lang="en-US" sz="3400" dirty="0"/>
              <a:t>Establishing and overseeing grievance procedures.</a:t>
            </a:r>
          </a:p>
          <a:p>
            <a:r>
              <a:rPr lang="en-US" sz="3400" dirty="0"/>
              <a:t>Conducting self-evaluation plans.</a:t>
            </a:r>
          </a:p>
          <a:p>
            <a:r>
              <a:rPr lang="en-US" sz="3400" dirty="0"/>
              <a:t>Implementation of transition plans.</a:t>
            </a:r>
          </a:p>
          <a:p>
            <a:r>
              <a:rPr lang="en-US" sz="3400" dirty="0"/>
              <a:t>Monitoring on-going progress.</a:t>
            </a:r>
          </a:p>
          <a:p>
            <a:r>
              <a:rPr lang="en-US" sz="3400" dirty="0"/>
              <a:t>Communicating policy.</a:t>
            </a:r>
          </a:p>
          <a:p>
            <a:r>
              <a:rPr lang="en-US" sz="3400" dirty="0"/>
              <a:t>Coordinating activities among a number of departments.</a:t>
            </a:r>
          </a:p>
          <a:p>
            <a:r>
              <a:rPr lang="en-US" sz="3400" dirty="0"/>
              <a:t>Identifying and utilizing appropriate resources.</a:t>
            </a:r>
          </a:p>
          <a:p>
            <a:r>
              <a:rPr lang="en-US" sz="3400" dirty="0"/>
              <a:t>Knowledge of ADA regulations and guidelines.</a:t>
            </a:r>
          </a:p>
          <a:p>
            <a:r>
              <a:rPr lang="en-US" sz="3400" dirty="0"/>
              <a:t>Effective use of resources.</a:t>
            </a:r>
          </a:p>
          <a:p>
            <a:endParaRPr lang="en-US" dirty="0"/>
          </a:p>
        </p:txBody>
      </p:sp>
      <p:sp>
        <p:nvSpPr>
          <p:cNvPr id="4" name="Slide Number Placeholder 3">
            <a:extLst>
              <a:ext uri="{FF2B5EF4-FFF2-40B4-BE49-F238E27FC236}">
                <a16:creationId xmlns:a16="http://schemas.microsoft.com/office/drawing/2014/main" id="{F3FE5445-7B9F-4F16-8DAD-A6ED21272F14}"/>
              </a:ext>
            </a:extLst>
          </p:cNvPr>
          <p:cNvSpPr>
            <a:spLocks noGrp="1"/>
          </p:cNvSpPr>
          <p:nvPr>
            <p:ph type="sldNum" sz="quarter" idx="12"/>
          </p:nvPr>
        </p:nvSpPr>
        <p:spPr/>
        <p:txBody>
          <a:bodyPr/>
          <a:lstStyle/>
          <a:p>
            <a:fld id="{DDC99015-0B1A-418C-A948-BE29FCA9F412}" type="slidenum">
              <a:rPr lang="en-US" smtClean="0"/>
              <a:t>16</a:t>
            </a:fld>
            <a:endParaRPr lang="en-US" dirty="0"/>
          </a:p>
        </p:txBody>
      </p:sp>
    </p:spTree>
    <p:extLst>
      <p:ext uri="{BB962C8B-B14F-4D97-AF65-F5344CB8AC3E}">
        <p14:creationId xmlns:p14="http://schemas.microsoft.com/office/powerpoint/2010/main" val="122243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A8001-E689-49B1-BF46-9D2CE1014933}"/>
              </a:ext>
            </a:extLst>
          </p:cNvPr>
          <p:cNvSpPr>
            <a:spLocks noGrp="1"/>
          </p:cNvSpPr>
          <p:nvPr>
            <p:ph type="title"/>
          </p:nvPr>
        </p:nvSpPr>
        <p:spPr/>
        <p:txBody>
          <a:bodyPr/>
          <a:lstStyle/>
          <a:p>
            <a:r>
              <a:rPr lang="en-US" dirty="0"/>
              <a:t>About the ACTCP Program</a:t>
            </a:r>
          </a:p>
        </p:txBody>
      </p:sp>
      <p:sp>
        <p:nvSpPr>
          <p:cNvPr id="3" name="Content Placeholder 2">
            <a:extLst>
              <a:ext uri="{FF2B5EF4-FFF2-40B4-BE49-F238E27FC236}">
                <a16:creationId xmlns:a16="http://schemas.microsoft.com/office/drawing/2014/main" id="{65F05A52-5DB7-459B-AEF2-88734AF845C6}"/>
              </a:ext>
            </a:extLst>
          </p:cNvPr>
          <p:cNvSpPr>
            <a:spLocks noGrp="1"/>
          </p:cNvSpPr>
          <p:nvPr>
            <p:ph idx="1"/>
          </p:nvPr>
        </p:nvSpPr>
        <p:spPr/>
        <p:txBody>
          <a:bodyPr/>
          <a:lstStyle/>
          <a:p>
            <a:r>
              <a:rPr lang="en-US" dirty="0"/>
              <a:t>Establishes a knowledge base for ADA Coordinators and others involved in ADA related activities.</a:t>
            </a:r>
          </a:p>
          <a:p>
            <a:r>
              <a:rPr lang="en-US" dirty="0"/>
              <a:t>Verifies that members have completed trainings in the identified content areas</a:t>
            </a:r>
          </a:p>
          <a:p>
            <a:r>
              <a:rPr lang="en-US" dirty="0"/>
              <a:t>Verifies the content covered in the trainings is current and from a credible source.</a:t>
            </a:r>
          </a:p>
          <a:p>
            <a:r>
              <a:rPr lang="en-US" dirty="0"/>
              <a:t>Verifies mastery of content through an online test after completion of training.</a:t>
            </a:r>
          </a:p>
          <a:p>
            <a:r>
              <a:rPr lang="en-US" dirty="0"/>
              <a:t>Awards certification of program completion. </a:t>
            </a:r>
          </a:p>
          <a:p>
            <a:endParaRPr lang="en-US" dirty="0"/>
          </a:p>
        </p:txBody>
      </p:sp>
      <p:sp>
        <p:nvSpPr>
          <p:cNvPr id="4" name="Slide Number Placeholder 3">
            <a:extLst>
              <a:ext uri="{FF2B5EF4-FFF2-40B4-BE49-F238E27FC236}">
                <a16:creationId xmlns:a16="http://schemas.microsoft.com/office/drawing/2014/main" id="{58EF6C7F-BD17-4D99-AFD1-9BB023DFE25A}"/>
              </a:ext>
            </a:extLst>
          </p:cNvPr>
          <p:cNvSpPr>
            <a:spLocks noGrp="1"/>
          </p:cNvSpPr>
          <p:nvPr>
            <p:ph type="sldNum" sz="quarter" idx="12"/>
          </p:nvPr>
        </p:nvSpPr>
        <p:spPr/>
        <p:txBody>
          <a:bodyPr/>
          <a:lstStyle/>
          <a:p>
            <a:fld id="{DDC99015-0B1A-418C-A948-BE29FCA9F412}" type="slidenum">
              <a:rPr lang="en-US" smtClean="0"/>
              <a:t>17</a:t>
            </a:fld>
            <a:endParaRPr lang="en-US" dirty="0"/>
          </a:p>
        </p:txBody>
      </p:sp>
    </p:spTree>
    <p:extLst>
      <p:ext uri="{BB962C8B-B14F-4D97-AF65-F5344CB8AC3E}">
        <p14:creationId xmlns:p14="http://schemas.microsoft.com/office/powerpoint/2010/main" val="233230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C39FD-ABEF-4F4B-AFC1-BE58DE23ADA1}"/>
              </a:ext>
            </a:extLst>
          </p:cNvPr>
          <p:cNvSpPr>
            <a:spLocks noGrp="1"/>
          </p:cNvSpPr>
          <p:nvPr>
            <p:ph type="title"/>
          </p:nvPr>
        </p:nvSpPr>
        <p:spPr/>
        <p:txBody>
          <a:bodyPr/>
          <a:lstStyle/>
          <a:p>
            <a:r>
              <a:rPr lang="en-US" dirty="0"/>
              <a:t>Program Goals</a:t>
            </a:r>
          </a:p>
        </p:txBody>
      </p:sp>
      <p:sp>
        <p:nvSpPr>
          <p:cNvPr id="3" name="Content Placeholder 2">
            <a:extLst>
              <a:ext uri="{FF2B5EF4-FFF2-40B4-BE49-F238E27FC236}">
                <a16:creationId xmlns:a16="http://schemas.microsoft.com/office/drawing/2014/main" id="{8B29BD3C-5812-49EF-AF0A-C98069D3AD5E}"/>
              </a:ext>
            </a:extLst>
          </p:cNvPr>
          <p:cNvSpPr>
            <a:spLocks noGrp="1"/>
          </p:cNvSpPr>
          <p:nvPr>
            <p:ph idx="1"/>
          </p:nvPr>
        </p:nvSpPr>
        <p:spPr/>
        <p:txBody>
          <a:bodyPr/>
          <a:lstStyle/>
          <a:p>
            <a:r>
              <a:rPr lang="en-US" dirty="0"/>
              <a:t>Provide verification of training in ADA requirements.</a:t>
            </a:r>
          </a:p>
          <a:p>
            <a:endParaRPr lang="en-US" dirty="0"/>
          </a:p>
          <a:p>
            <a:r>
              <a:rPr lang="en-US" dirty="0"/>
              <a:t>Provide verification of  training in implementation of ADA requirements.</a:t>
            </a:r>
          </a:p>
          <a:p>
            <a:endParaRPr lang="en-US" dirty="0"/>
          </a:p>
          <a:p>
            <a:r>
              <a:rPr lang="en-US" dirty="0"/>
              <a:t>Provide members with knowledge of resources and how to use those resources on the job and in the community.</a:t>
            </a:r>
          </a:p>
          <a:p>
            <a:endParaRPr lang="en-US" dirty="0"/>
          </a:p>
        </p:txBody>
      </p:sp>
      <p:sp>
        <p:nvSpPr>
          <p:cNvPr id="4" name="Slide Number Placeholder 3">
            <a:extLst>
              <a:ext uri="{FF2B5EF4-FFF2-40B4-BE49-F238E27FC236}">
                <a16:creationId xmlns:a16="http://schemas.microsoft.com/office/drawing/2014/main" id="{12969E16-94B8-49B9-8D9A-BDDF2DE4AE09}"/>
              </a:ext>
            </a:extLst>
          </p:cNvPr>
          <p:cNvSpPr>
            <a:spLocks noGrp="1"/>
          </p:cNvSpPr>
          <p:nvPr>
            <p:ph type="sldNum" sz="quarter" idx="12"/>
          </p:nvPr>
        </p:nvSpPr>
        <p:spPr/>
        <p:txBody>
          <a:bodyPr/>
          <a:lstStyle/>
          <a:p>
            <a:fld id="{DDC99015-0B1A-418C-A948-BE29FCA9F412}" type="slidenum">
              <a:rPr lang="en-US" smtClean="0"/>
              <a:t>18</a:t>
            </a:fld>
            <a:endParaRPr lang="en-US" dirty="0"/>
          </a:p>
        </p:txBody>
      </p:sp>
    </p:spTree>
    <p:extLst>
      <p:ext uri="{BB962C8B-B14F-4D97-AF65-F5344CB8AC3E}">
        <p14:creationId xmlns:p14="http://schemas.microsoft.com/office/powerpoint/2010/main" val="1513662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8D5C8-BDB5-4FFA-AC2D-E82CE4DB991E}"/>
              </a:ext>
            </a:extLst>
          </p:cNvPr>
          <p:cNvSpPr>
            <a:spLocks noGrp="1"/>
          </p:cNvSpPr>
          <p:nvPr>
            <p:ph type="title"/>
          </p:nvPr>
        </p:nvSpPr>
        <p:spPr/>
        <p:txBody>
          <a:bodyPr/>
          <a:lstStyle/>
          <a:p>
            <a:r>
              <a:rPr lang="en-US" dirty="0"/>
              <a:t>History: Why Start This Program?</a:t>
            </a:r>
          </a:p>
        </p:txBody>
      </p:sp>
      <p:sp>
        <p:nvSpPr>
          <p:cNvPr id="3" name="Content Placeholder 2">
            <a:extLst>
              <a:ext uri="{FF2B5EF4-FFF2-40B4-BE49-F238E27FC236}">
                <a16:creationId xmlns:a16="http://schemas.microsoft.com/office/drawing/2014/main" id="{88BF1C23-AF6B-497F-BC2D-6DA81269C6B3}"/>
              </a:ext>
            </a:extLst>
          </p:cNvPr>
          <p:cNvSpPr>
            <a:spLocks noGrp="1"/>
          </p:cNvSpPr>
          <p:nvPr>
            <p:ph idx="1"/>
          </p:nvPr>
        </p:nvSpPr>
        <p:spPr/>
        <p:txBody>
          <a:bodyPr>
            <a:normAutofit lnSpcReduction="10000"/>
          </a:bodyPr>
          <a:lstStyle/>
          <a:p>
            <a:r>
              <a:rPr lang="en-US" sz="3200" dirty="0"/>
              <a:t>ADA Coordinators reported that they needed more recognition and credibility regarding their expertise.</a:t>
            </a:r>
          </a:p>
          <a:p>
            <a:endParaRPr lang="en-US" sz="3200" dirty="0"/>
          </a:p>
          <a:p>
            <a:r>
              <a:rPr lang="en-US" sz="3200" dirty="0"/>
              <a:t>Training on the ADA was available, but there wasn’t an identified knowledge base that every ADA Coordinator should have.</a:t>
            </a:r>
          </a:p>
          <a:p>
            <a:endParaRPr lang="en-US" sz="3200" dirty="0"/>
          </a:p>
          <a:p>
            <a:r>
              <a:rPr lang="en-US" sz="3200" dirty="0"/>
              <a:t>No overall test was available to measure ADA knowledge and competency.</a:t>
            </a:r>
          </a:p>
          <a:p>
            <a:endParaRPr lang="en-US" dirty="0"/>
          </a:p>
        </p:txBody>
      </p:sp>
      <p:sp>
        <p:nvSpPr>
          <p:cNvPr id="4" name="Slide Number Placeholder 3">
            <a:extLst>
              <a:ext uri="{FF2B5EF4-FFF2-40B4-BE49-F238E27FC236}">
                <a16:creationId xmlns:a16="http://schemas.microsoft.com/office/drawing/2014/main" id="{6AA1B135-7EE6-47EE-A76A-B9EE4F02FC48}"/>
              </a:ext>
            </a:extLst>
          </p:cNvPr>
          <p:cNvSpPr>
            <a:spLocks noGrp="1"/>
          </p:cNvSpPr>
          <p:nvPr>
            <p:ph type="sldNum" sz="quarter" idx="12"/>
          </p:nvPr>
        </p:nvSpPr>
        <p:spPr/>
        <p:txBody>
          <a:bodyPr/>
          <a:lstStyle/>
          <a:p>
            <a:fld id="{DDC99015-0B1A-418C-A948-BE29FCA9F412}" type="slidenum">
              <a:rPr lang="en-US" smtClean="0"/>
              <a:t>19</a:t>
            </a:fld>
            <a:endParaRPr lang="en-US" dirty="0"/>
          </a:p>
        </p:txBody>
      </p:sp>
    </p:spTree>
    <p:extLst>
      <p:ext uri="{BB962C8B-B14F-4D97-AF65-F5344CB8AC3E}">
        <p14:creationId xmlns:p14="http://schemas.microsoft.com/office/powerpoint/2010/main" val="793695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E3F1-ACA6-4806-B30F-7560AECC3E04}"/>
              </a:ext>
            </a:extLst>
          </p:cNvPr>
          <p:cNvSpPr>
            <a:spLocks noGrp="1"/>
          </p:cNvSpPr>
          <p:nvPr>
            <p:ph type="title"/>
          </p:nvPr>
        </p:nvSpPr>
        <p:spPr/>
        <p:txBody>
          <a:bodyPr/>
          <a:lstStyle/>
          <a:p>
            <a:r>
              <a:rPr lang="en-US" dirty="0"/>
              <a:t>Great Plains ADA Center Core Services (1 of 2)</a:t>
            </a:r>
          </a:p>
        </p:txBody>
      </p:sp>
      <p:sp>
        <p:nvSpPr>
          <p:cNvPr id="3" name="Content Placeholder 2">
            <a:extLst>
              <a:ext uri="{FF2B5EF4-FFF2-40B4-BE49-F238E27FC236}">
                <a16:creationId xmlns:a16="http://schemas.microsoft.com/office/drawing/2014/main" id="{A09A9F20-04FC-48EC-8E8A-96385138C837}"/>
              </a:ext>
            </a:extLst>
          </p:cNvPr>
          <p:cNvSpPr>
            <a:spLocks noGrp="1"/>
          </p:cNvSpPr>
          <p:nvPr>
            <p:ph idx="1"/>
          </p:nvPr>
        </p:nvSpPr>
        <p:spPr/>
        <p:txBody>
          <a:bodyPr>
            <a:normAutofit/>
          </a:bodyPr>
          <a:lstStyle/>
          <a:p>
            <a:r>
              <a:rPr lang="en-US" sz="3200" dirty="0"/>
              <a:t>The Great Plains ADA Center is part of the ADA National Network, a project of the National Institute on Disability, Independent Living, and Rehabilitation Research  (NIDILRR).  </a:t>
            </a:r>
          </a:p>
          <a:p>
            <a:endParaRPr lang="en-US" sz="3200" dirty="0"/>
          </a:p>
          <a:p>
            <a:r>
              <a:rPr lang="en-US" sz="3200" dirty="0"/>
              <a:t>Our grant (grant number 90DP0093) is awarded through the  Dept. of Architectural Studies under the College of Human Environmental Sciences at the University of Missouri.</a:t>
            </a:r>
          </a:p>
        </p:txBody>
      </p:sp>
      <p:sp>
        <p:nvSpPr>
          <p:cNvPr id="4" name="Slide Number Placeholder 3">
            <a:extLst>
              <a:ext uri="{FF2B5EF4-FFF2-40B4-BE49-F238E27FC236}">
                <a16:creationId xmlns:a16="http://schemas.microsoft.com/office/drawing/2014/main" id="{EA7DF566-85CB-4698-A399-ACA4D46D6C43}"/>
              </a:ext>
            </a:extLst>
          </p:cNvPr>
          <p:cNvSpPr>
            <a:spLocks noGrp="1"/>
          </p:cNvSpPr>
          <p:nvPr>
            <p:ph type="sldNum" sz="quarter" idx="12"/>
          </p:nvPr>
        </p:nvSpPr>
        <p:spPr/>
        <p:txBody>
          <a:bodyPr/>
          <a:lstStyle/>
          <a:p>
            <a:fld id="{DDC99015-0B1A-418C-A948-BE29FCA9F412}" type="slidenum">
              <a:rPr lang="en-US" smtClean="0"/>
              <a:t>2</a:t>
            </a:fld>
            <a:endParaRPr lang="en-US" dirty="0"/>
          </a:p>
        </p:txBody>
      </p:sp>
    </p:spTree>
    <p:extLst>
      <p:ext uri="{BB962C8B-B14F-4D97-AF65-F5344CB8AC3E}">
        <p14:creationId xmlns:p14="http://schemas.microsoft.com/office/powerpoint/2010/main" val="12161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C8CD1-1E71-4A80-8595-FF8EECD67FC8}"/>
              </a:ext>
            </a:extLst>
          </p:cNvPr>
          <p:cNvSpPr>
            <a:spLocks noGrp="1"/>
          </p:cNvSpPr>
          <p:nvPr>
            <p:ph type="title"/>
          </p:nvPr>
        </p:nvSpPr>
        <p:spPr/>
        <p:txBody>
          <a:bodyPr/>
          <a:lstStyle/>
          <a:p>
            <a:r>
              <a:rPr lang="en-US" dirty="0"/>
              <a:t>Structure</a:t>
            </a:r>
          </a:p>
        </p:txBody>
      </p:sp>
      <p:sp>
        <p:nvSpPr>
          <p:cNvPr id="3" name="Content Placeholder 2">
            <a:extLst>
              <a:ext uri="{FF2B5EF4-FFF2-40B4-BE49-F238E27FC236}">
                <a16:creationId xmlns:a16="http://schemas.microsoft.com/office/drawing/2014/main" id="{D0F87E13-F7CE-43CE-A8FA-A116700D8B57}"/>
              </a:ext>
            </a:extLst>
          </p:cNvPr>
          <p:cNvSpPr>
            <a:spLocks noGrp="1"/>
          </p:cNvSpPr>
          <p:nvPr>
            <p:ph idx="1"/>
          </p:nvPr>
        </p:nvSpPr>
        <p:spPr/>
        <p:txBody>
          <a:bodyPr/>
          <a:lstStyle/>
          <a:p>
            <a:r>
              <a:rPr lang="en-US" sz="3200" dirty="0"/>
              <a:t>Members are required to complete 40 “credits”.</a:t>
            </a:r>
          </a:p>
          <a:p>
            <a:endParaRPr lang="en-US" sz="3200" dirty="0"/>
          </a:p>
          <a:p>
            <a:r>
              <a:rPr lang="en-US" sz="3200" dirty="0"/>
              <a:t>Utilizes National Network of ADA Center’s web courses for credit.</a:t>
            </a:r>
          </a:p>
          <a:p>
            <a:endParaRPr lang="en-US" sz="3200" dirty="0"/>
          </a:p>
          <a:p>
            <a:r>
              <a:rPr lang="en-US" sz="3200" dirty="0"/>
              <a:t>Members may need to attend conferences to earn credits.</a:t>
            </a:r>
          </a:p>
          <a:p>
            <a:endParaRPr lang="en-US" dirty="0"/>
          </a:p>
        </p:txBody>
      </p:sp>
      <p:sp>
        <p:nvSpPr>
          <p:cNvPr id="4" name="Slide Number Placeholder 3">
            <a:extLst>
              <a:ext uri="{FF2B5EF4-FFF2-40B4-BE49-F238E27FC236}">
                <a16:creationId xmlns:a16="http://schemas.microsoft.com/office/drawing/2014/main" id="{22590898-0591-476F-95E5-FA2EC0444170}"/>
              </a:ext>
            </a:extLst>
          </p:cNvPr>
          <p:cNvSpPr>
            <a:spLocks noGrp="1"/>
          </p:cNvSpPr>
          <p:nvPr>
            <p:ph type="sldNum" sz="quarter" idx="12"/>
          </p:nvPr>
        </p:nvSpPr>
        <p:spPr/>
        <p:txBody>
          <a:bodyPr/>
          <a:lstStyle/>
          <a:p>
            <a:fld id="{DDC99015-0B1A-418C-A948-BE29FCA9F412}" type="slidenum">
              <a:rPr lang="en-US" smtClean="0"/>
              <a:t>20</a:t>
            </a:fld>
            <a:endParaRPr lang="en-US" dirty="0"/>
          </a:p>
        </p:txBody>
      </p:sp>
    </p:spTree>
    <p:extLst>
      <p:ext uri="{BB962C8B-B14F-4D97-AF65-F5344CB8AC3E}">
        <p14:creationId xmlns:p14="http://schemas.microsoft.com/office/powerpoint/2010/main" val="3542040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02AE9-F3FA-42EE-8244-B8F25F2C5B11}"/>
              </a:ext>
            </a:extLst>
          </p:cNvPr>
          <p:cNvSpPr>
            <a:spLocks noGrp="1"/>
          </p:cNvSpPr>
          <p:nvPr>
            <p:ph type="title"/>
          </p:nvPr>
        </p:nvSpPr>
        <p:spPr/>
        <p:txBody>
          <a:bodyPr/>
          <a:lstStyle/>
          <a:p>
            <a:r>
              <a:rPr lang="en-US" dirty="0"/>
              <a:t>How the Credit System Works</a:t>
            </a:r>
          </a:p>
        </p:txBody>
      </p:sp>
      <p:sp>
        <p:nvSpPr>
          <p:cNvPr id="3" name="Content Placeholder 2">
            <a:extLst>
              <a:ext uri="{FF2B5EF4-FFF2-40B4-BE49-F238E27FC236}">
                <a16:creationId xmlns:a16="http://schemas.microsoft.com/office/drawing/2014/main" id="{4B8E5918-6697-4676-B9F1-23B643DD33E1}"/>
              </a:ext>
            </a:extLst>
          </p:cNvPr>
          <p:cNvSpPr>
            <a:spLocks noGrp="1"/>
          </p:cNvSpPr>
          <p:nvPr>
            <p:ph idx="1"/>
          </p:nvPr>
        </p:nvSpPr>
        <p:spPr/>
        <p:txBody>
          <a:bodyPr/>
          <a:lstStyle/>
          <a:p>
            <a:r>
              <a:rPr lang="en-US" sz="3200" dirty="0"/>
              <a:t>Prerequisite:  ADA Basics</a:t>
            </a:r>
          </a:p>
          <a:p>
            <a:pPr marL="0" indent="0">
              <a:buNone/>
            </a:pPr>
            <a:endParaRPr lang="en-US" sz="3200" dirty="0"/>
          </a:p>
          <a:p>
            <a:r>
              <a:rPr lang="en-US" sz="3200" dirty="0"/>
              <a:t>Required Foundation</a:t>
            </a:r>
          </a:p>
          <a:p>
            <a:endParaRPr lang="en-US" sz="3200" dirty="0"/>
          </a:p>
          <a:p>
            <a:r>
              <a:rPr lang="en-US" sz="3200" dirty="0"/>
              <a:t>Optional Foundation</a:t>
            </a:r>
          </a:p>
          <a:p>
            <a:endParaRPr lang="en-US" sz="3200" dirty="0"/>
          </a:p>
          <a:p>
            <a:r>
              <a:rPr lang="en-US" sz="3200" dirty="0"/>
              <a:t>Electives</a:t>
            </a:r>
          </a:p>
          <a:p>
            <a:endParaRPr lang="en-US" dirty="0"/>
          </a:p>
        </p:txBody>
      </p:sp>
      <p:sp>
        <p:nvSpPr>
          <p:cNvPr id="4" name="Slide Number Placeholder 3">
            <a:extLst>
              <a:ext uri="{FF2B5EF4-FFF2-40B4-BE49-F238E27FC236}">
                <a16:creationId xmlns:a16="http://schemas.microsoft.com/office/drawing/2014/main" id="{6AD98622-CB28-4FE2-86B3-352F65A7D123}"/>
              </a:ext>
            </a:extLst>
          </p:cNvPr>
          <p:cNvSpPr>
            <a:spLocks noGrp="1"/>
          </p:cNvSpPr>
          <p:nvPr>
            <p:ph type="sldNum" sz="quarter" idx="12"/>
          </p:nvPr>
        </p:nvSpPr>
        <p:spPr/>
        <p:txBody>
          <a:bodyPr/>
          <a:lstStyle/>
          <a:p>
            <a:fld id="{DDC99015-0B1A-418C-A948-BE29FCA9F412}" type="slidenum">
              <a:rPr lang="en-US" smtClean="0"/>
              <a:t>21</a:t>
            </a:fld>
            <a:endParaRPr lang="en-US" dirty="0"/>
          </a:p>
        </p:txBody>
      </p:sp>
    </p:spTree>
    <p:extLst>
      <p:ext uri="{BB962C8B-B14F-4D97-AF65-F5344CB8AC3E}">
        <p14:creationId xmlns:p14="http://schemas.microsoft.com/office/powerpoint/2010/main" val="767065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FF445-5B6F-44EC-B6DF-610B44554AB3}"/>
              </a:ext>
            </a:extLst>
          </p:cNvPr>
          <p:cNvSpPr>
            <a:spLocks noGrp="1"/>
          </p:cNvSpPr>
          <p:nvPr>
            <p:ph type="title"/>
          </p:nvPr>
        </p:nvSpPr>
        <p:spPr/>
        <p:txBody>
          <a:bodyPr/>
          <a:lstStyle/>
          <a:p>
            <a:r>
              <a:rPr lang="en-US" dirty="0"/>
              <a:t>Prerequisite </a:t>
            </a:r>
          </a:p>
        </p:txBody>
      </p:sp>
      <p:sp>
        <p:nvSpPr>
          <p:cNvPr id="3" name="Content Placeholder 2">
            <a:extLst>
              <a:ext uri="{FF2B5EF4-FFF2-40B4-BE49-F238E27FC236}">
                <a16:creationId xmlns:a16="http://schemas.microsoft.com/office/drawing/2014/main" id="{5F3332D0-F332-440F-8D10-72EFB41E8D93}"/>
              </a:ext>
            </a:extLst>
          </p:cNvPr>
          <p:cNvSpPr>
            <a:spLocks noGrp="1"/>
          </p:cNvSpPr>
          <p:nvPr>
            <p:ph idx="1"/>
          </p:nvPr>
        </p:nvSpPr>
        <p:spPr/>
        <p:txBody>
          <a:bodyPr>
            <a:normAutofit/>
          </a:bodyPr>
          <a:lstStyle/>
          <a:p>
            <a:endParaRPr lang="en-US" sz="3200" dirty="0"/>
          </a:p>
          <a:p>
            <a:r>
              <a:rPr lang="en-US" sz="3200" dirty="0"/>
              <a:t>Prerequisite course providing a basic outline of the ADA..</a:t>
            </a:r>
          </a:p>
          <a:p>
            <a:endParaRPr lang="en-US" sz="3200" dirty="0"/>
          </a:p>
          <a:p>
            <a:r>
              <a:rPr lang="en-US" sz="3200" dirty="0"/>
              <a:t>The National ADA Symposium pre-conference "Basic ADA Overview" session will meet this requirement. The requirement may also be met by completing an on-line web course "ADA Basics".</a:t>
            </a:r>
          </a:p>
        </p:txBody>
      </p:sp>
      <p:sp>
        <p:nvSpPr>
          <p:cNvPr id="4" name="Slide Number Placeholder 3">
            <a:extLst>
              <a:ext uri="{FF2B5EF4-FFF2-40B4-BE49-F238E27FC236}">
                <a16:creationId xmlns:a16="http://schemas.microsoft.com/office/drawing/2014/main" id="{4124F607-E649-4B5A-A3FD-E7EC8B736EE5}"/>
              </a:ext>
            </a:extLst>
          </p:cNvPr>
          <p:cNvSpPr>
            <a:spLocks noGrp="1"/>
          </p:cNvSpPr>
          <p:nvPr>
            <p:ph type="sldNum" sz="quarter" idx="12"/>
          </p:nvPr>
        </p:nvSpPr>
        <p:spPr/>
        <p:txBody>
          <a:bodyPr/>
          <a:lstStyle/>
          <a:p>
            <a:fld id="{DDC99015-0B1A-418C-A948-BE29FCA9F412}" type="slidenum">
              <a:rPr lang="en-US" smtClean="0"/>
              <a:t>22</a:t>
            </a:fld>
            <a:endParaRPr lang="en-US" dirty="0"/>
          </a:p>
        </p:txBody>
      </p:sp>
    </p:spTree>
    <p:extLst>
      <p:ext uri="{BB962C8B-B14F-4D97-AF65-F5344CB8AC3E}">
        <p14:creationId xmlns:p14="http://schemas.microsoft.com/office/powerpoint/2010/main" val="2284771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0F1A0-CAA6-4038-8A80-64C07C46B0FA}"/>
              </a:ext>
            </a:extLst>
          </p:cNvPr>
          <p:cNvSpPr>
            <a:spLocks noGrp="1"/>
          </p:cNvSpPr>
          <p:nvPr>
            <p:ph type="title"/>
          </p:nvPr>
        </p:nvSpPr>
        <p:spPr/>
        <p:txBody>
          <a:bodyPr/>
          <a:lstStyle/>
          <a:p>
            <a:r>
              <a:rPr lang="en-US" dirty="0"/>
              <a:t>Required Foundation </a:t>
            </a:r>
          </a:p>
        </p:txBody>
      </p:sp>
      <p:sp>
        <p:nvSpPr>
          <p:cNvPr id="3" name="Content Placeholder 2">
            <a:extLst>
              <a:ext uri="{FF2B5EF4-FFF2-40B4-BE49-F238E27FC236}">
                <a16:creationId xmlns:a16="http://schemas.microsoft.com/office/drawing/2014/main" id="{778F0B3C-98AB-4A55-B257-2B327A26C0BB}"/>
              </a:ext>
            </a:extLst>
          </p:cNvPr>
          <p:cNvSpPr>
            <a:spLocks noGrp="1"/>
          </p:cNvSpPr>
          <p:nvPr>
            <p:ph idx="1"/>
          </p:nvPr>
        </p:nvSpPr>
        <p:spPr/>
        <p:txBody>
          <a:bodyPr/>
          <a:lstStyle/>
          <a:p>
            <a:pPr marL="0" indent="0">
              <a:buNone/>
            </a:pPr>
            <a:r>
              <a:rPr lang="en-US" sz="3200" dirty="0"/>
              <a:t>4 Required topics each worth 3 credits:</a:t>
            </a:r>
          </a:p>
          <a:p>
            <a:pPr marL="0" indent="0">
              <a:buNone/>
            </a:pPr>
            <a:endParaRPr lang="en-US" sz="3200" dirty="0"/>
          </a:p>
          <a:p>
            <a:r>
              <a:rPr lang="en-US" sz="3200" dirty="0"/>
              <a:t>Role of the ADA Coordinator</a:t>
            </a:r>
          </a:p>
          <a:p>
            <a:r>
              <a:rPr lang="en-US" sz="3200" dirty="0"/>
              <a:t>2010 Standards for Accessible Design</a:t>
            </a:r>
          </a:p>
          <a:p>
            <a:r>
              <a:rPr lang="en-US" sz="3200" dirty="0"/>
              <a:t>Self-Evaluation and Transition Plans</a:t>
            </a:r>
          </a:p>
          <a:p>
            <a:r>
              <a:rPr lang="en-US" sz="3200" dirty="0"/>
              <a:t>Title I Employment Guidelines</a:t>
            </a:r>
          </a:p>
          <a:p>
            <a:endParaRPr lang="en-US" dirty="0"/>
          </a:p>
        </p:txBody>
      </p:sp>
      <p:sp>
        <p:nvSpPr>
          <p:cNvPr id="4" name="Slide Number Placeholder 3">
            <a:extLst>
              <a:ext uri="{FF2B5EF4-FFF2-40B4-BE49-F238E27FC236}">
                <a16:creationId xmlns:a16="http://schemas.microsoft.com/office/drawing/2014/main" id="{47229A62-E773-485B-BA11-C3C66EF6DF65}"/>
              </a:ext>
            </a:extLst>
          </p:cNvPr>
          <p:cNvSpPr>
            <a:spLocks noGrp="1"/>
          </p:cNvSpPr>
          <p:nvPr>
            <p:ph type="sldNum" sz="quarter" idx="12"/>
          </p:nvPr>
        </p:nvSpPr>
        <p:spPr/>
        <p:txBody>
          <a:bodyPr/>
          <a:lstStyle/>
          <a:p>
            <a:fld id="{DDC99015-0B1A-418C-A948-BE29FCA9F412}" type="slidenum">
              <a:rPr lang="en-US" smtClean="0"/>
              <a:t>23</a:t>
            </a:fld>
            <a:endParaRPr lang="en-US" dirty="0"/>
          </a:p>
        </p:txBody>
      </p:sp>
    </p:spTree>
    <p:extLst>
      <p:ext uri="{BB962C8B-B14F-4D97-AF65-F5344CB8AC3E}">
        <p14:creationId xmlns:p14="http://schemas.microsoft.com/office/powerpoint/2010/main" val="420865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675DD-7BBE-4CF3-9E15-F6F78A1C1843}"/>
              </a:ext>
            </a:extLst>
          </p:cNvPr>
          <p:cNvSpPr>
            <a:spLocks noGrp="1"/>
          </p:cNvSpPr>
          <p:nvPr>
            <p:ph type="title"/>
          </p:nvPr>
        </p:nvSpPr>
        <p:spPr/>
        <p:txBody>
          <a:bodyPr/>
          <a:lstStyle/>
          <a:p>
            <a:r>
              <a:rPr lang="en-US" dirty="0"/>
              <a:t>Optional Foundation credits</a:t>
            </a:r>
            <a:br>
              <a:rPr lang="en-US" dirty="0"/>
            </a:br>
            <a:endParaRPr lang="en-US" dirty="0"/>
          </a:p>
        </p:txBody>
      </p:sp>
      <p:sp>
        <p:nvSpPr>
          <p:cNvPr id="3" name="Content Placeholder 2">
            <a:extLst>
              <a:ext uri="{FF2B5EF4-FFF2-40B4-BE49-F238E27FC236}">
                <a16:creationId xmlns:a16="http://schemas.microsoft.com/office/drawing/2014/main" id="{D9073D9E-22FD-4C7D-AF53-A431C3416215}"/>
              </a:ext>
            </a:extLst>
          </p:cNvPr>
          <p:cNvSpPr>
            <a:spLocks noGrp="1"/>
          </p:cNvSpPr>
          <p:nvPr>
            <p:ph idx="1"/>
          </p:nvPr>
        </p:nvSpPr>
        <p:spPr>
          <a:xfrm>
            <a:off x="838200" y="1825625"/>
            <a:ext cx="10610850" cy="4351338"/>
          </a:xfrm>
        </p:spPr>
        <p:txBody>
          <a:bodyPr/>
          <a:lstStyle/>
          <a:p>
            <a:pPr marL="0" indent="0">
              <a:buNone/>
            </a:pPr>
            <a:r>
              <a:rPr lang="en-US" sz="3200" dirty="0"/>
              <a:t>Four topics each worth 3 credits- Required to obtain 2 of the 4:</a:t>
            </a:r>
          </a:p>
          <a:p>
            <a:pPr marL="0" indent="0">
              <a:buNone/>
            </a:pPr>
            <a:endParaRPr lang="en-US" sz="3200" dirty="0"/>
          </a:p>
          <a:p>
            <a:r>
              <a:rPr lang="en-US" sz="3200" dirty="0"/>
              <a:t>Public Rights-of-Way</a:t>
            </a:r>
          </a:p>
          <a:p>
            <a:r>
              <a:rPr lang="en-US" sz="3200" dirty="0"/>
              <a:t>Emergency Preparedness</a:t>
            </a:r>
          </a:p>
          <a:p>
            <a:r>
              <a:rPr lang="en-US" sz="3200" dirty="0"/>
              <a:t>Effective Communication</a:t>
            </a:r>
          </a:p>
          <a:p>
            <a:r>
              <a:rPr lang="en-US" sz="3200" dirty="0"/>
              <a:t>Reasonable Employment Accommodations</a:t>
            </a:r>
          </a:p>
          <a:p>
            <a:endParaRPr lang="en-US" dirty="0"/>
          </a:p>
        </p:txBody>
      </p:sp>
      <p:sp>
        <p:nvSpPr>
          <p:cNvPr id="4" name="Slide Number Placeholder 3">
            <a:extLst>
              <a:ext uri="{FF2B5EF4-FFF2-40B4-BE49-F238E27FC236}">
                <a16:creationId xmlns:a16="http://schemas.microsoft.com/office/drawing/2014/main" id="{06664865-D447-491D-8DC3-C701693171E1}"/>
              </a:ext>
            </a:extLst>
          </p:cNvPr>
          <p:cNvSpPr>
            <a:spLocks noGrp="1"/>
          </p:cNvSpPr>
          <p:nvPr>
            <p:ph type="sldNum" sz="quarter" idx="12"/>
          </p:nvPr>
        </p:nvSpPr>
        <p:spPr/>
        <p:txBody>
          <a:bodyPr/>
          <a:lstStyle/>
          <a:p>
            <a:fld id="{DDC99015-0B1A-418C-A948-BE29FCA9F412}" type="slidenum">
              <a:rPr lang="en-US" smtClean="0"/>
              <a:t>24</a:t>
            </a:fld>
            <a:endParaRPr lang="en-US" dirty="0"/>
          </a:p>
        </p:txBody>
      </p:sp>
    </p:spTree>
    <p:extLst>
      <p:ext uri="{BB962C8B-B14F-4D97-AF65-F5344CB8AC3E}">
        <p14:creationId xmlns:p14="http://schemas.microsoft.com/office/powerpoint/2010/main" val="1565877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9C812-5CB7-48F7-A1F1-9BA15C7B0AB7}"/>
              </a:ext>
            </a:extLst>
          </p:cNvPr>
          <p:cNvSpPr>
            <a:spLocks noGrp="1"/>
          </p:cNvSpPr>
          <p:nvPr>
            <p:ph type="title"/>
          </p:nvPr>
        </p:nvSpPr>
        <p:spPr/>
        <p:txBody>
          <a:bodyPr/>
          <a:lstStyle/>
          <a:p>
            <a:r>
              <a:rPr lang="en-US" dirty="0"/>
              <a:t>Elective Credits</a:t>
            </a:r>
            <a:br>
              <a:rPr lang="en-US" dirty="0"/>
            </a:br>
            <a:endParaRPr lang="en-US" dirty="0"/>
          </a:p>
        </p:txBody>
      </p:sp>
      <p:sp>
        <p:nvSpPr>
          <p:cNvPr id="3" name="Content Placeholder 2">
            <a:extLst>
              <a:ext uri="{FF2B5EF4-FFF2-40B4-BE49-F238E27FC236}">
                <a16:creationId xmlns:a16="http://schemas.microsoft.com/office/drawing/2014/main" id="{F096CE9E-02A2-4ACE-A8A6-746A3B8C4220}"/>
              </a:ext>
            </a:extLst>
          </p:cNvPr>
          <p:cNvSpPr>
            <a:spLocks noGrp="1"/>
          </p:cNvSpPr>
          <p:nvPr>
            <p:ph idx="1"/>
          </p:nvPr>
        </p:nvSpPr>
        <p:spPr/>
        <p:txBody>
          <a:bodyPr/>
          <a:lstStyle/>
          <a:p>
            <a:r>
              <a:rPr lang="en-US" sz="3200" dirty="0"/>
              <a:t>22 credits-Amount of credit is based on classroom time. </a:t>
            </a:r>
          </a:p>
          <a:p>
            <a:endParaRPr lang="en-US" sz="3200" dirty="0"/>
          </a:p>
          <a:p>
            <a:r>
              <a:rPr lang="en-US" sz="3200" dirty="0"/>
              <a:t>1hr=1 Credit (broke into quarter hours)</a:t>
            </a:r>
          </a:p>
          <a:p>
            <a:endParaRPr lang="en-US" sz="3200" dirty="0"/>
          </a:p>
          <a:p>
            <a:r>
              <a:rPr lang="en-US" sz="3200" dirty="0"/>
              <a:t>Must be ADA related. We require you hit at least five different topic areas from a list on our requirements page</a:t>
            </a:r>
          </a:p>
          <a:p>
            <a:endParaRPr lang="en-US" dirty="0"/>
          </a:p>
        </p:txBody>
      </p:sp>
      <p:sp>
        <p:nvSpPr>
          <p:cNvPr id="4" name="Slide Number Placeholder 3">
            <a:extLst>
              <a:ext uri="{FF2B5EF4-FFF2-40B4-BE49-F238E27FC236}">
                <a16:creationId xmlns:a16="http://schemas.microsoft.com/office/drawing/2014/main" id="{69FB5C98-AFD3-41F3-9BC7-1190050273B9}"/>
              </a:ext>
            </a:extLst>
          </p:cNvPr>
          <p:cNvSpPr>
            <a:spLocks noGrp="1"/>
          </p:cNvSpPr>
          <p:nvPr>
            <p:ph type="sldNum" sz="quarter" idx="12"/>
          </p:nvPr>
        </p:nvSpPr>
        <p:spPr/>
        <p:txBody>
          <a:bodyPr/>
          <a:lstStyle/>
          <a:p>
            <a:fld id="{DDC99015-0B1A-418C-A948-BE29FCA9F412}" type="slidenum">
              <a:rPr lang="en-US" smtClean="0"/>
              <a:t>25</a:t>
            </a:fld>
            <a:endParaRPr lang="en-US" dirty="0"/>
          </a:p>
        </p:txBody>
      </p:sp>
    </p:spTree>
    <p:extLst>
      <p:ext uri="{BB962C8B-B14F-4D97-AF65-F5344CB8AC3E}">
        <p14:creationId xmlns:p14="http://schemas.microsoft.com/office/powerpoint/2010/main" val="3065541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32BB8-F4BA-4472-8645-43A844977B61}"/>
              </a:ext>
            </a:extLst>
          </p:cNvPr>
          <p:cNvSpPr>
            <a:spLocks noGrp="1"/>
          </p:cNvSpPr>
          <p:nvPr>
            <p:ph type="title"/>
          </p:nvPr>
        </p:nvSpPr>
        <p:spPr/>
        <p:txBody>
          <a:bodyPr/>
          <a:lstStyle/>
          <a:p>
            <a:r>
              <a:rPr lang="en-US" dirty="0"/>
              <a:t>Training Sources and Types of Training (1 of 2)</a:t>
            </a:r>
          </a:p>
        </p:txBody>
      </p:sp>
      <p:sp>
        <p:nvSpPr>
          <p:cNvPr id="3" name="Content Placeholder 2">
            <a:extLst>
              <a:ext uri="{FF2B5EF4-FFF2-40B4-BE49-F238E27FC236}">
                <a16:creationId xmlns:a16="http://schemas.microsoft.com/office/drawing/2014/main" id="{FC1E13CB-AF0B-4AA4-964D-EA85949A6427}"/>
              </a:ext>
            </a:extLst>
          </p:cNvPr>
          <p:cNvSpPr>
            <a:spLocks noGrp="1"/>
          </p:cNvSpPr>
          <p:nvPr>
            <p:ph idx="1"/>
          </p:nvPr>
        </p:nvSpPr>
        <p:spPr/>
        <p:txBody>
          <a:bodyPr/>
          <a:lstStyle/>
          <a:p>
            <a:r>
              <a:rPr lang="en-US" sz="3600" dirty="0"/>
              <a:t>Webinars</a:t>
            </a:r>
          </a:p>
          <a:p>
            <a:endParaRPr lang="en-US" sz="3600" dirty="0"/>
          </a:p>
          <a:p>
            <a:r>
              <a:rPr lang="en-US" sz="3600" dirty="0"/>
              <a:t>On-line courses</a:t>
            </a:r>
          </a:p>
          <a:p>
            <a:endParaRPr lang="en-US" sz="3600" dirty="0"/>
          </a:p>
          <a:p>
            <a:r>
              <a:rPr lang="en-US" sz="3600" dirty="0"/>
              <a:t>Conferences</a:t>
            </a:r>
          </a:p>
          <a:p>
            <a:endParaRPr lang="en-US" dirty="0"/>
          </a:p>
        </p:txBody>
      </p:sp>
      <p:sp>
        <p:nvSpPr>
          <p:cNvPr id="4" name="Slide Number Placeholder 3">
            <a:extLst>
              <a:ext uri="{FF2B5EF4-FFF2-40B4-BE49-F238E27FC236}">
                <a16:creationId xmlns:a16="http://schemas.microsoft.com/office/drawing/2014/main" id="{98DD5462-A657-4325-9A62-A85DB819572E}"/>
              </a:ext>
            </a:extLst>
          </p:cNvPr>
          <p:cNvSpPr>
            <a:spLocks noGrp="1"/>
          </p:cNvSpPr>
          <p:nvPr>
            <p:ph type="sldNum" sz="quarter" idx="12"/>
          </p:nvPr>
        </p:nvSpPr>
        <p:spPr/>
        <p:txBody>
          <a:bodyPr/>
          <a:lstStyle/>
          <a:p>
            <a:fld id="{DDC99015-0B1A-418C-A948-BE29FCA9F412}" type="slidenum">
              <a:rPr lang="en-US" smtClean="0"/>
              <a:t>26</a:t>
            </a:fld>
            <a:endParaRPr lang="en-US" dirty="0"/>
          </a:p>
        </p:txBody>
      </p:sp>
    </p:spTree>
    <p:extLst>
      <p:ext uri="{BB962C8B-B14F-4D97-AF65-F5344CB8AC3E}">
        <p14:creationId xmlns:p14="http://schemas.microsoft.com/office/powerpoint/2010/main" val="1694879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DD34-5E2A-4E62-AA29-63D00A45AF4F}"/>
              </a:ext>
            </a:extLst>
          </p:cNvPr>
          <p:cNvSpPr>
            <a:spLocks noGrp="1"/>
          </p:cNvSpPr>
          <p:nvPr>
            <p:ph type="title"/>
          </p:nvPr>
        </p:nvSpPr>
        <p:spPr/>
        <p:txBody>
          <a:bodyPr/>
          <a:lstStyle/>
          <a:p>
            <a:r>
              <a:rPr lang="en-US" dirty="0"/>
              <a:t>Training Sources and Types of Training (2 of 2)</a:t>
            </a:r>
          </a:p>
        </p:txBody>
      </p:sp>
      <p:sp>
        <p:nvSpPr>
          <p:cNvPr id="3" name="Content Placeholder 2">
            <a:extLst>
              <a:ext uri="{FF2B5EF4-FFF2-40B4-BE49-F238E27FC236}">
                <a16:creationId xmlns:a16="http://schemas.microsoft.com/office/drawing/2014/main" id="{4DE7976C-A3C1-439D-8375-67DC38DB3DAB}"/>
              </a:ext>
            </a:extLst>
          </p:cNvPr>
          <p:cNvSpPr>
            <a:spLocks noGrp="1"/>
          </p:cNvSpPr>
          <p:nvPr>
            <p:ph idx="1"/>
          </p:nvPr>
        </p:nvSpPr>
        <p:spPr/>
        <p:txBody>
          <a:bodyPr/>
          <a:lstStyle/>
          <a:p>
            <a:r>
              <a:rPr lang="en-US" sz="3600" dirty="0"/>
              <a:t>ADA National Network</a:t>
            </a:r>
          </a:p>
          <a:p>
            <a:r>
              <a:rPr lang="en-US" sz="3600" dirty="0"/>
              <a:t>Access Board</a:t>
            </a:r>
          </a:p>
          <a:p>
            <a:r>
              <a:rPr lang="en-US" sz="3600" dirty="0"/>
              <a:t>EEOC</a:t>
            </a:r>
          </a:p>
          <a:p>
            <a:r>
              <a:rPr lang="en-US" sz="3600" dirty="0"/>
              <a:t>US Dept. of Justice</a:t>
            </a:r>
          </a:p>
          <a:p>
            <a:r>
              <a:rPr lang="en-US" sz="3600" dirty="0"/>
              <a:t>Other Federal Agencies</a:t>
            </a:r>
          </a:p>
          <a:p>
            <a:r>
              <a:rPr lang="en-US" sz="3600" dirty="0"/>
              <a:t>Disability Related Organizations</a:t>
            </a:r>
          </a:p>
          <a:p>
            <a:endParaRPr lang="en-US" dirty="0"/>
          </a:p>
        </p:txBody>
      </p:sp>
      <p:sp>
        <p:nvSpPr>
          <p:cNvPr id="4" name="Slide Number Placeholder 3">
            <a:extLst>
              <a:ext uri="{FF2B5EF4-FFF2-40B4-BE49-F238E27FC236}">
                <a16:creationId xmlns:a16="http://schemas.microsoft.com/office/drawing/2014/main" id="{2B04D680-67A5-4929-AB6F-C2BE74EBCB77}"/>
              </a:ext>
            </a:extLst>
          </p:cNvPr>
          <p:cNvSpPr>
            <a:spLocks noGrp="1"/>
          </p:cNvSpPr>
          <p:nvPr>
            <p:ph type="sldNum" sz="quarter" idx="12"/>
          </p:nvPr>
        </p:nvSpPr>
        <p:spPr/>
        <p:txBody>
          <a:bodyPr/>
          <a:lstStyle/>
          <a:p>
            <a:fld id="{DDC99015-0B1A-418C-A948-BE29FCA9F412}" type="slidenum">
              <a:rPr lang="en-US" smtClean="0"/>
              <a:t>27</a:t>
            </a:fld>
            <a:endParaRPr lang="en-US" dirty="0"/>
          </a:p>
        </p:txBody>
      </p:sp>
    </p:spTree>
    <p:extLst>
      <p:ext uri="{BB962C8B-B14F-4D97-AF65-F5344CB8AC3E}">
        <p14:creationId xmlns:p14="http://schemas.microsoft.com/office/powerpoint/2010/main" val="342457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41B5-0884-4F9E-B543-D4F08510063A}"/>
              </a:ext>
            </a:extLst>
          </p:cNvPr>
          <p:cNvSpPr>
            <a:spLocks noGrp="1"/>
          </p:cNvSpPr>
          <p:nvPr>
            <p:ph type="title"/>
          </p:nvPr>
        </p:nvSpPr>
        <p:spPr/>
        <p:txBody>
          <a:bodyPr/>
          <a:lstStyle/>
          <a:p>
            <a:r>
              <a:rPr lang="en-US" dirty="0"/>
              <a:t>Exam Covering Mastery of Content</a:t>
            </a:r>
          </a:p>
        </p:txBody>
      </p:sp>
      <p:sp>
        <p:nvSpPr>
          <p:cNvPr id="3" name="Content Placeholder 2">
            <a:extLst>
              <a:ext uri="{FF2B5EF4-FFF2-40B4-BE49-F238E27FC236}">
                <a16:creationId xmlns:a16="http://schemas.microsoft.com/office/drawing/2014/main" id="{0A6A7B2E-0D26-4E32-861B-B5F2F17D6281}"/>
              </a:ext>
            </a:extLst>
          </p:cNvPr>
          <p:cNvSpPr>
            <a:spLocks noGrp="1"/>
          </p:cNvSpPr>
          <p:nvPr>
            <p:ph idx="1"/>
          </p:nvPr>
        </p:nvSpPr>
        <p:spPr/>
        <p:txBody>
          <a:bodyPr/>
          <a:lstStyle/>
          <a:p>
            <a:r>
              <a:rPr lang="en-US" sz="3600" dirty="0"/>
              <a:t>May only be taken AFTER completion of credits.</a:t>
            </a:r>
          </a:p>
          <a:p>
            <a:r>
              <a:rPr lang="en-US" sz="3600" dirty="0"/>
              <a:t>Questions cover all titles of the ADA.</a:t>
            </a:r>
          </a:p>
          <a:p>
            <a:r>
              <a:rPr lang="en-US" sz="3600" dirty="0"/>
              <a:t>Questions represent different levels of difficulty.</a:t>
            </a:r>
          </a:p>
          <a:p>
            <a:r>
              <a:rPr lang="en-US" sz="3600" dirty="0"/>
              <a:t>Exam is “open book”.  Some questions are designed to require use of multiple resources.</a:t>
            </a:r>
          </a:p>
          <a:p>
            <a:endParaRPr lang="en-US" dirty="0"/>
          </a:p>
        </p:txBody>
      </p:sp>
      <p:sp>
        <p:nvSpPr>
          <p:cNvPr id="4" name="Slide Number Placeholder 3">
            <a:extLst>
              <a:ext uri="{FF2B5EF4-FFF2-40B4-BE49-F238E27FC236}">
                <a16:creationId xmlns:a16="http://schemas.microsoft.com/office/drawing/2014/main" id="{E18AF44C-3F39-410A-B8E7-9341E1FD8106}"/>
              </a:ext>
            </a:extLst>
          </p:cNvPr>
          <p:cNvSpPr>
            <a:spLocks noGrp="1"/>
          </p:cNvSpPr>
          <p:nvPr>
            <p:ph type="sldNum" sz="quarter" idx="12"/>
          </p:nvPr>
        </p:nvSpPr>
        <p:spPr/>
        <p:txBody>
          <a:bodyPr/>
          <a:lstStyle/>
          <a:p>
            <a:fld id="{DDC99015-0B1A-418C-A948-BE29FCA9F412}" type="slidenum">
              <a:rPr lang="en-US" smtClean="0"/>
              <a:t>28</a:t>
            </a:fld>
            <a:endParaRPr lang="en-US" dirty="0"/>
          </a:p>
        </p:txBody>
      </p:sp>
    </p:spTree>
    <p:extLst>
      <p:ext uri="{BB962C8B-B14F-4D97-AF65-F5344CB8AC3E}">
        <p14:creationId xmlns:p14="http://schemas.microsoft.com/office/powerpoint/2010/main" val="1420318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E0C9D-2B52-4D84-A4E7-C4672D36611A}"/>
              </a:ext>
            </a:extLst>
          </p:cNvPr>
          <p:cNvSpPr>
            <a:spLocks noGrp="1"/>
          </p:cNvSpPr>
          <p:nvPr>
            <p:ph type="title"/>
          </p:nvPr>
        </p:nvSpPr>
        <p:spPr/>
        <p:txBody>
          <a:bodyPr/>
          <a:lstStyle/>
          <a:p>
            <a:r>
              <a:rPr lang="en-US" dirty="0"/>
              <a:t>Timeframes</a:t>
            </a:r>
          </a:p>
        </p:txBody>
      </p:sp>
      <p:sp>
        <p:nvSpPr>
          <p:cNvPr id="3" name="Content Placeholder 2">
            <a:extLst>
              <a:ext uri="{FF2B5EF4-FFF2-40B4-BE49-F238E27FC236}">
                <a16:creationId xmlns:a16="http://schemas.microsoft.com/office/drawing/2014/main" id="{6B348235-BBB4-4A9F-B911-13847F5CDA8A}"/>
              </a:ext>
            </a:extLst>
          </p:cNvPr>
          <p:cNvSpPr>
            <a:spLocks noGrp="1"/>
          </p:cNvSpPr>
          <p:nvPr>
            <p:ph idx="1"/>
          </p:nvPr>
        </p:nvSpPr>
        <p:spPr/>
        <p:txBody>
          <a:bodyPr/>
          <a:lstStyle/>
          <a:p>
            <a:r>
              <a:rPr lang="en-US" sz="3600" dirty="0"/>
              <a:t>Members have three years to complete credits after beginning the course.</a:t>
            </a:r>
          </a:p>
          <a:p>
            <a:r>
              <a:rPr lang="en-US" sz="3600" dirty="0"/>
              <a:t>Upon completion of credits and passing test, members are certified for three years</a:t>
            </a:r>
          </a:p>
          <a:p>
            <a:r>
              <a:rPr lang="en-US" sz="3600" dirty="0"/>
              <a:t>Certification is renewed by completing 10 credits during the first three years. Then 5 credits each year thereafter.</a:t>
            </a:r>
          </a:p>
          <a:p>
            <a:endParaRPr lang="en-US" dirty="0"/>
          </a:p>
        </p:txBody>
      </p:sp>
      <p:sp>
        <p:nvSpPr>
          <p:cNvPr id="4" name="Slide Number Placeholder 3">
            <a:extLst>
              <a:ext uri="{FF2B5EF4-FFF2-40B4-BE49-F238E27FC236}">
                <a16:creationId xmlns:a16="http://schemas.microsoft.com/office/drawing/2014/main" id="{DAD3653A-3304-4ABC-9000-C0CC8D5B2855}"/>
              </a:ext>
            </a:extLst>
          </p:cNvPr>
          <p:cNvSpPr>
            <a:spLocks noGrp="1"/>
          </p:cNvSpPr>
          <p:nvPr>
            <p:ph type="sldNum" sz="quarter" idx="12"/>
          </p:nvPr>
        </p:nvSpPr>
        <p:spPr/>
        <p:txBody>
          <a:bodyPr/>
          <a:lstStyle/>
          <a:p>
            <a:fld id="{DDC99015-0B1A-418C-A948-BE29FCA9F412}" type="slidenum">
              <a:rPr lang="en-US" smtClean="0"/>
              <a:t>29</a:t>
            </a:fld>
            <a:endParaRPr lang="en-US" dirty="0"/>
          </a:p>
        </p:txBody>
      </p:sp>
    </p:spTree>
    <p:extLst>
      <p:ext uri="{BB962C8B-B14F-4D97-AF65-F5344CB8AC3E}">
        <p14:creationId xmlns:p14="http://schemas.microsoft.com/office/powerpoint/2010/main" val="181548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E941D-8B03-429A-BCB7-270F22FD6E29}"/>
              </a:ext>
            </a:extLst>
          </p:cNvPr>
          <p:cNvSpPr>
            <a:spLocks noGrp="1"/>
          </p:cNvSpPr>
          <p:nvPr>
            <p:ph type="title"/>
          </p:nvPr>
        </p:nvSpPr>
        <p:spPr/>
        <p:txBody>
          <a:bodyPr/>
          <a:lstStyle/>
          <a:p>
            <a:r>
              <a:rPr lang="en-US" dirty="0"/>
              <a:t>Great Plains ADA Center Core Services (2 of 2)</a:t>
            </a:r>
          </a:p>
        </p:txBody>
      </p:sp>
      <p:sp>
        <p:nvSpPr>
          <p:cNvPr id="3" name="Content Placeholder 2">
            <a:extLst>
              <a:ext uri="{FF2B5EF4-FFF2-40B4-BE49-F238E27FC236}">
                <a16:creationId xmlns:a16="http://schemas.microsoft.com/office/drawing/2014/main" id="{44AD913A-C22F-4D4A-81EC-FC46EBC3DD9A}"/>
              </a:ext>
            </a:extLst>
          </p:cNvPr>
          <p:cNvSpPr>
            <a:spLocks noGrp="1"/>
          </p:cNvSpPr>
          <p:nvPr>
            <p:ph idx="1"/>
          </p:nvPr>
        </p:nvSpPr>
        <p:spPr/>
        <p:txBody>
          <a:bodyPr>
            <a:normAutofit/>
          </a:bodyPr>
          <a:lstStyle/>
          <a:p>
            <a:r>
              <a:rPr lang="en-US" sz="3200" dirty="0"/>
              <a:t>Our services are designed to meet the needs of a wide range of users, from individuals with disabilities and their families to architects, building code officials, educators, state and local governments, and businesses. </a:t>
            </a:r>
          </a:p>
          <a:p>
            <a:endParaRPr lang="en-US" sz="3200" dirty="0"/>
          </a:p>
          <a:p>
            <a:r>
              <a:rPr lang="en-US" sz="3200" dirty="0"/>
              <a:t>We combine expertise on ADA guidelines and regulations with years of hands-on experience to provide services that are effective, targeted and user-friendly. </a:t>
            </a:r>
          </a:p>
        </p:txBody>
      </p:sp>
      <p:sp>
        <p:nvSpPr>
          <p:cNvPr id="4" name="Slide Number Placeholder 3">
            <a:extLst>
              <a:ext uri="{FF2B5EF4-FFF2-40B4-BE49-F238E27FC236}">
                <a16:creationId xmlns:a16="http://schemas.microsoft.com/office/drawing/2014/main" id="{C0E10F9D-7F59-4F66-82B6-B77C0BF1E5E9}"/>
              </a:ext>
            </a:extLst>
          </p:cNvPr>
          <p:cNvSpPr>
            <a:spLocks noGrp="1"/>
          </p:cNvSpPr>
          <p:nvPr>
            <p:ph type="sldNum" sz="quarter" idx="12"/>
          </p:nvPr>
        </p:nvSpPr>
        <p:spPr/>
        <p:txBody>
          <a:bodyPr/>
          <a:lstStyle/>
          <a:p>
            <a:fld id="{DDC99015-0B1A-418C-A948-BE29FCA9F412}" type="slidenum">
              <a:rPr lang="en-US" smtClean="0"/>
              <a:t>3</a:t>
            </a:fld>
            <a:endParaRPr lang="en-US" dirty="0"/>
          </a:p>
        </p:txBody>
      </p:sp>
    </p:spTree>
    <p:extLst>
      <p:ext uri="{BB962C8B-B14F-4D97-AF65-F5344CB8AC3E}">
        <p14:creationId xmlns:p14="http://schemas.microsoft.com/office/powerpoint/2010/main" val="3904477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1128-8177-464F-8D18-E894B469525B}"/>
              </a:ext>
            </a:extLst>
          </p:cNvPr>
          <p:cNvSpPr>
            <a:spLocks noGrp="1"/>
          </p:cNvSpPr>
          <p:nvPr>
            <p:ph type="title"/>
          </p:nvPr>
        </p:nvSpPr>
        <p:spPr/>
        <p:txBody>
          <a:bodyPr/>
          <a:lstStyle/>
          <a:p>
            <a:r>
              <a:rPr lang="en-US" dirty="0"/>
              <a:t>Who Administers ACTCP?</a:t>
            </a:r>
          </a:p>
        </p:txBody>
      </p:sp>
      <p:sp>
        <p:nvSpPr>
          <p:cNvPr id="3" name="Content Placeholder 2">
            <a:extLst>
              <a:ext uri="{FF2B5EF4-FFF2-40B4-BE49-F238E27FC236}">
                <a16:creationId xmlns:a16="http://schemas.microsoft.com/office/drawing/2014/main" id="{1DFF2DDE-3DF2-44F2-9CB3-C260CDFF4959}"/>
              </a:ext>
            </a:extLst>
          </p:cNvPr>
          <p:cNvSpPr>
            <a:spLocks noGrp="1"/>
          </p:cNvSpPr>
          <p:nvPr>
            <p:ph idx="1"/>
          </p:nvPr>
        </p:nvSpPr>
        <p:spPr/>
        <p:txBody>
          <a:bodyPr/>
          <a:lstStyle/>
          <a:p>
            <a:r>
              <a:rPr lang="en-US" sz="3600" dirty="0"/>
              <a:t>The ADA Coordinator Training Program was developed at the University of Missouri by Great Plains ADA Center. The program is coordinated and administered by the Great Plains ADA Center while policy and programming are overseen by the University of Missouri- College of Arts and Sciences, Dept. of Architectural Studies.</a:t>
            </a:r>
          </a:p>
          <a:p>
            <a:endParaRPr lang="en-US" dirty="0"/>
          </a:p>
        </p:txBody>
      </p:sp>
      <p:sp>
        <p:nvSpPr>
          <p:cNvPr id="4" name="Slide Number Placeholder 3">
            <a:extLst>
              <a:ext uri="{FF2B5EF4-FFF2-40B4-BE49-F238E27FC236}">
                <a16:creationId xmlns:a16="http://schemas.microsoft.com/office/drawing/2014/main" id="{7A1369E9-5167-4EEC-978E-41CC34A92FF0}"/>
              </a:ext>
            </a:extLst>
          </p:cNvPr>
          <p:cNvSpPr>
            <a:spLocks noGrp="1"/>
          </p:cNvSpPr>
          <p:nvPr>
            <p:ph type="sldNum" sz="quarter" idx="12"/>
          </p:nvPr>
        </p:nvSpPr>
        <p:spPr/>
        <p:txBody>
          <a:bodyPr/>
          <a:lstStyle/>
          <a:p>
            <a:fld id="{DDC99015-0B1A-418C-A948-BE29FCA9F412}" type="slidenum">
              <a:rPr lang="en-US" smtClean="0"/>
              <a:t>30</a:t>
            </a:fld>
            <a:endParaRPr lang="en-US" dirty="0"/>
          </a:p>
        </p:txBody>
      </p:sp>
    </p:spTree>
    <p:extLst>
      <p:ext uri="{BB962C8B-B14F-4D97-AF65-F5344CB8AC3E}">
        <p14:creationId xmlns:p14="http://schemas.microsoft.com/office/powerpoint/2010/main" val="1113141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68D8B-03EB-4E9C-9456-8964B93C8E28}"/>
              </a:ext>
            </a:extLst>
          </p:cNvPr>
          <p:cNvSpPr>
            <a:spLocks noGrp="1"/>
          </p:cNvSpPr>
          <p:nvPr>
            <p:ph type="title"/>
          </p:nvPr>
        </p:nvSpPr>
        <p:spPr/>
        <p:txBody>
          <a:bodyPr/>
          <a:lstStyle/>
          <a:p>
            <a:r>
              <a:rPr lang="en-US" dirty="0"/>
              <a:t>Conferences</a:t>
            </a:r>
          </a:p>
        </p:txBody>
      </p:sp>
      <p:sp>
        <p:nvSpPr>
          <p:cNvPr id="3" name="Content Placeholder 2">
            <a:extLst>
              <a:ext uri="{FF2B5EF4-FFF2-40B4-BE49-F238E27FC236}">
                <a16:creationId xmlns:a16="http://schemas.microsoft.com/office/drawing/2014/main" id="{DCF56EFE-4749-42CE-8829-B6EBE70DB83C}"/>
              </a:ext>
            </a:extLst>
          </p:cNvPr>
          <p:cNvSpPr>
            <a:spLocks noGrp="1"/>
          </p:cNvSpPr>
          <p:nvPr>
            <p:ph idx="1"/>
          </p:nvPr>
        </p:nvSpPr>
        <p:spPr>
          <a:xfrm>
            <a:off x="838200" y="1825625"/>
            <a:ext cx="10515600" cy="4813300"/>
          </a:xfrm>
        </p:spPr>
        <p:txBody>
          <a:bodyPr>
            <a:normAutofit fontScale="92500" lnSpcReduction="10000"/>
          </a:bodyPr>
          <a:lstStyle/>
          <a:p>
            <a:r>
              <a:rPr lang="en-US" dirty="0"/>
              <a:t>ACTCP normally offers two 2-day in person conferences each year. One in the Fall and one in the Winter.  Each conference features all of the Foundation courses plus a few elective sessions. Due to the current pandemic, we have moved the Fall and Winter conferences to an online setting. </a:t>
            </a:r>
            <a:br>
              <a:rPr lang="en-US" dirty="0"/>
            </a:br>
            <a:r>
              <a:rPr lang="en-US" dirty="0"/>
              <a:t>Cost: up to $450 </a:t>
            </a:r>
          </a:p>
          <a:p>
            <a:endParaRPr lang="en-US" dirty="0"/>
          </a:p>
          <a:p>
            <a:r>
              <a:rPr lang="en-US" dirty="0"/>
              <a:t>Another option is the National ADA Symposium. </a:t>
            </a:r>
            <a:br>
              <a:rPr lang="en-US" dirty="0"/>
            </a:br>
            <a:br>
              <a:rPr lang="en-US" dirty="0"/>
            </a:br>
            <a:r>
              <a:rPr lang="en-US" dirty="0"/>
              <a:t>This 4 day event is a national project of the ADA National Network and features many different ADA related topics. The ADA Symposium is normally scheduled in the Spring or Summer months. </a:t>
            </a:r>
            <a:br>
              <a:rPr lang="en-US" dirty="0"/>
            </a:br>
            <a:r>
              <a:rPr lang="en-US" dirty="0"/>
              <a:t>Cost: Up to $900 in-person, $500 Online</a:t>
            </a:r>
          </a:p>
          <a:p>
            <a:endParaRPr lang="en-US" dirty="0"/>
          </a:p>
        </p:txBody>
      </p:sp>
      <p:sp>
        <p:nvSpPr>
          <p:cNvPr id="4" name="Slide Number Placeholder 3">
            <a:extLst>
              <a:ext uri="{FF2B5EF4-FFF2-40B4-BE49-F238E27FC236}">
                <a16:creationId xmlns:a16="http://schemas.microsoft.com/office/drawing/2014/main" id="{DF5846E3-1FAF-470C-835D-545740CF8464}"/>
              </a:ext>
            </a:extLst>
          </p:cNvPr>
          <p:cNvSpPr>
            <a:spLocks noGrp="1"/>
          </p:cNvSpPr>
          <p:nvPr>
            <p:ph type="sldNum" sz="quarter" idx="12"/>
          </p:nvPr>
        </p:nvSpPr>
        <p:spPr/>
        <p:txBody>
          <a:bodyPr/>
          <a:lstStyle/>
          <a:p>
            <a:fld id="{DDC99015-0B1A-418C-A948-BE29FCA9F412}" type="slidenum">
              <a:rPr lang="en-US" smtClean="0"/>
              <a:t>31</a:t>
            </a:fld>
            <a:endParaRPr lang="en-US" dirty="0"/>
          </a:p>
        </p:txBody>
      </p:sp>
    </p:spTree>
    <p:extLst>
      <p:ext uri="{BB962C8B-B14F-4D97-AF65-F5344CB8AC3E}">
        <p14:creationId xmlns:p14="http://schemas.microsoft.com/office/powerpoint/2010/main" val="3134667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DE000-92FB-4F2F-825C-4D04DBDBBE4B}"/>
              </a:ext>
            </a:extLst>
          </p:cNvPr>
          <p:cNvSpPr>
            <a:spLocks noGrp="1"/>
          </p:cNvSpPr>
          <p:nvPr>
            <p:ph type="title"/>
          </p:nvPr>
        </p:nvSpPr>
        <p:spPr/>
        <p:txBody>
          <a:bodyPr/>
          <a:lstStyle/>
          <a:p>
            <a:r>
              <a:rPr lang="en-US" dirty="0"/>
              <a:t>Costs</a:t>
            </a:r>
          </a:p>
        </p:txBody>
      </p:sp>
      <p:sp>
        <p:nvSpPr>
          <p:cNvPr id="3" name="Content Placeholder 2">
            <a:extLst>
              <a:ext uri="{FF2B5EF4-FFF2-40B4-BE49-F238E27FC236}">
                <a16:creationId xmlns:a16="http://schemas.microsoft.com/office/drawing/2014/main" id="{2FB837E5-1728-4B97-AD67-C267ACD815F0}"/>
              </a:ext>
            </a:extLst>
          </p:cNvPr>
          <p:cNvSpPr>
            <a:spLocks noGrp="1"/>
          </p:cNvSpPr>
          <p:nvPr>
            <p:ph idx="1"/>
          </p:nvPr>
        </p:nvSpPr>
        <p:spPr/>
        <p:txBody>
          <a:bodyPr/>
          <a:lstStyle/>
          <a:p>
            <a:r>
              <a:rPr lang="en-US" sz="3200" dirty="0"/>
              <a:t>Currently the cost to register for the ACTCP is $300. This cost covers administrative cost for maintaining the ACTCP website and the final Exam. </a:t>
            </a:r>
          </a:p>
          <a:p>
            <a:r>
              <a:rPr lang="en-US" sz="3200" dirty="0"/>
              <a:t>The only other possible costs are conference fees which range from up to $450 for ACTCP conferences and up to $900 for the ADA Symposium. </a:t>
            </a:r>
          </a:p>
          <a:p>
            <a:r>
              <a:rPr lang="en-US" sz="3200" dirty="0"/>
              <a:t>Renewal costs are currently at a low $25 per renewal.</a:t>
            </a:r>
          </a:p>
          <a:p>
            <a:endParaRPr lang="en-US" dirty="0"/>
          </a:p>
        </p:txBody>
      </p:sp>
      <p:sp>
        <p:nvSpPr>
          <p:cNvPr id="4" name="Slide Number Placeholder 3">
            <a:extLst>
              <a:ext uri="{FF2B5EF4-FFF2-40B4-BE49-F238E27FC236}">
                <a16:creationId xmlns:a16="http://schemas.microsoft.com/office/drawing/2014/main" id="{22A21B45-8AE0-493F-A73A-14F7622867C6}"/>
              </a:ext>
            </a:extLst>
          </p:cNvPr>
          <p:cNvSpPr>
            <a:spLocks noGrp="1"/>
          </p:cNvSpPr>
          <p:nvPr>
            <p:ph type="sldNum" sz="quarter" idx="12"/>
          </p:nvPr>
        </p:nvSpPr>
        <p:spPr/>
        <p:txBody>
          <a:bodyPr/>
          <a:lstStyle/>
          <a:p>
            <a:fld id="{DDC99015-0B1A-418C-A948-BE29FCA9F412}" type="slidenum">
              <a:rPr lang="en-US" smtClean="0"/>
              <a:t>32</a:t>
            </a:fld>
            <a:endParaRPr lang="en-US" dirty="0"/>
          </a:p>
        </p:txBody>
      </p:sp>
    </p:spTree>
    <p:extLst>
      <p:ext uri="{BB962C8B-B14F-4D97-AF65-F5344CB8AC3E}">
        <p14:creationId xmlns:p14="http://schemas.microsoft.com/office/powerpoint/2010/main" val="3196827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046F9-4ECB-494A-A60F-EA41D32035B4}"/>
              </a:ext>
            </a:extLst>
          </p:cNvPr>
          <p:cNvSpPr>
            <a:spLocks noGrp="1"/>
          </p:cNvSpPr>
          <p:nvPr>
            <p:ph type="title"/>
          </p:nvPr>
        </p:nvSpPr>
        <p:spPr/>
        <p:txBody>
          <a:bodyPr/>
          <a:lstStyle/>
          <a:p>
            <a:r>
              <a:rPr lang="en-US" dirty="0"/>
              <a:t>Where the Program is Today</a:t>
            </a:r>
          </a:p>
        </p:txBody>
      </p:sp>
      <p:sp>
        <p:nvSpPr>
          <p:cNvPr id="3" name="Content Placeholder 2">
            <a:extLst>
              <a:ext uri="{FF2B5EF4-FFF2-40B4-BE49-F238E27FC236}">
                <a16:creationId xmlns:a16="http://schemas.microsoft.com/office/drawing/2014/main" id="{0326FF16-DB01-42D0-B643-3E9D2E458E60}"/>
              </a:ext>
            </a:extLst>
          </p:cNvPr>
          <p:cNvSpPr>
            <a:spLocks noGrp="1"/>
          </p:cNvSpPr>
          <p:nvPr>
            <p:ph idx="1"/>
          </p:nvPr>
        </p:nvSpPr>
        <p:spPr/>
        <p:txBody>
          <a:bodyPr>
            <a:normAutofit fontScale="92500" lnSpcReduction="20000"/>
          </a:bodyPr>
          <a:lstStyle/>
          <a:p>
            <a:r>
              <a:rPr lang="en-US" sz="3200" dirty="0"/>
              <a:t>Number of members from across the United States.</a:t>
            </a:r>
          </a:p>
          <a:p>
            <a:pPr marL="0" indent="0">
              <a:buNone/>
            </a:pPr>
            <a:r>
              <a:rPr lang="en-US" sz="3200" dirty="0"/>
              <a:t>				</a:t>
            </a:r>
            <a:r>
              <a:rPr lang="en-US" sz="3200" dirty="0">
                <a:solidFill>
                  <a:srgbClr val="FF0000"/>
                </a:solidFill>
              </a:rPr>
              <a:t>3400+</a:t>
            </a:r>
          </a:p>
          <a:p>
            <a:pPr marL="0" indent="0">
              <a:buNone/>
            </a:pPr>
            <a:endParaRPr lang="en-US" sz="3200" dirty="0"/>
          </a:p>
          <a:p>
            <a:r>
              <a:rPr lang="en-US" sz="3200" dirty="0"/>
              <a:t>Number of members who currently hold certification</a:t>
            </a:r>
          </a:p>
          <a:p>
            <a:pPr marL="0" indent="0">
              <a:buNone/>
            </a:pPr>
            <a:r>
              <a:rPr lang="en-US" sz="3200" dirty="0"/>
              <a:t>			</a:t>
            </a:r>
            <a:r>
              <a:rPr lang="en-US" sz="3200" dirty="0">
                <a:solidFill>
                  <a:srgbClr val="FF0000"/>
                </a:solidFill>
              </a:rPr>
              <a:t>1420 and counting</a:t>
            </a:r>
          </a:p>
          <a:p>
            <a:endParaRPr lang="en-US" sz="3200" dirty="0"/>
          </a:p>
          <a:p>
            <a:r>
              <a:rPr lang="en-US" sz="3200" dirty="0"/>
              <a:t>Professional recognition in the job market.</a:t>
            </a:r>
          </a:p>
          <a:p>
            <a:endParaRPr lang="en-US" sz="3200" dirty="0"/>
          </a:p>
          <a:p>
            <a:r>
              <a:rPr lang="en-US" sz="3200" dirty="0"/>
              <a:t>Cities and states that support personnel completing the program</a:t>
            </a:r>
            <a:r>
              <a:rPr lang="en-US" dirty="0"/>
              <a:t>.</a:t>
            </a:r>
          </a:p>
          <a:p>
            <a:endParaRPr lang="en-US" dirty="0"/>
          </a:p>
        </p:txBody>
      </p:sp>
      <p:sp>
        <p:nvSpPr>
          <p:cNvPr id="4" name="Slide Number Placeholder 3">
            <a:extLst>
              <a:ext uri="{FF2B5EF4-FFF2-40B4-BE49-F238E27FC236}">
                <a16:creationId xmlns:a16="http://schemas.microsoft.com/office/drawing/2014/main" id="{D91A1D57-2B5B-47D5-8E7F-AAEC5E237B00}"/>
              </a:ext>
            </a:extLst>
          </p:cNvPr>
          <p:cNvSpPr>
            <a:spLocks noGrp="1"/>
          </p:cNvSpPr>
          <p:nvPr>
            <p:ph type="sldNum" sz="quarter" idx="12"/>
          </p:nvPr>
        </p:nvSpPr>
        <p:spPr/>
        <p:txBody>
          <a:bodyPr/>
          <a:lstStyle/>
          <a:p>
            <a:fld id="{DDC99015-0B1A-418C-A948-BE29FCA9F412}" type="slidenum">
              <a:rPr lang="en-US" smtClean="0"/>
              <a:t>33</a:t>
            </a:fld>
            <a:endParaRPr lang="en-US" dirty="0"/>
          </a:p>
        </p:txBody>
      </p:sp>
    </p:spTree>
    <p:extLst>
      <p:ext uri="{BB962C8B-B14F-4D97-AF65-F5344CB8AC3E}">
        <p14:creationId xmlns:p14="http://schemas.microsoft.com/office/powerpoint/2010/main" val="18648207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FDAD-3ACC-4B5F-AF58-101B4E698C05}"/>
              </a:ext>
            </a:extLst>
          </p:cNvPr>
          <p:cNvSpPr>
            <a:spLocks noGrp="1"/>
          </p:cNvSpPr>
          <p:nvPr>
            <p:ph type="title"/>
          </p:nvPr>
        </p:nvSpPr>
        <p:spPr/>
        <p:txBody>
          <a:bodyPr/>
          <a:lstStyle/>
          <a:p>
            <a:r>
              <a:rPr lang="en-US" dirty="0"/>
              <a:t>New Directions (1 of 2)</a:t>
            </a:r>
          </a:p>
        </p:txBody>
      </p:sp>
      <p:sp>
        <p:nvSpPr>
          <p:cNvPr id="3" name="Content Placeholder 2">
            <a:extLst>
              <a:ext uri="{FF2B5EF4-FFF2-40B4-BE49-F238E27FC236}">
                <a16:creationId xmlns:a16="http://schemas.microsoft.com/office/drawing/2014/main" id="{E90A7419-CB94-440C-ABA5-01FC0D732516}"/>
              </a:ext>
            </a:extLst>
          </p:cNvPr>
          <p:cNvSpPr>
            <a:spLocks noGrp="1"/>
          </p:cNvSpPr>
          <p:nvPr>
            <p:ph idx="1"/>
          </p:nvPr>
        </p:nvSpPr>
        <p:spPr/>
        <p:txBody>
          <a:bodyPr/>
          <a:lstStyle/>
          <a:p>
            <a:r>
              <a:rPr lang="en-US" sz="3200" dirty="0"/>
              <a:t>ACTCP-Advanced</a:t>
            </a:r>
          </a:p>
          <a:p>
            <a:endParaRPr lang="en-US" sz="3200" dirty="0"/>
          </a:p>
          <a:p>
            <a:r>
              <a:rPr lang="en-US" sz="3200" dirty="0"/>
              <a:t>New certificates that have been added to the program. </a:t>
            </a:r>
          </a:p>
          <a:p>
            <a:endParaRPr lang="en-US" sz="3200" dirty="0"/>
          </a:p>
          <a:p>
            <a:r>
              <a:rPr lang="en-US" sz="3200" dirty="0"/>
              <a:t>ACTCP-Advanced Certificates available at Fall and Winter Conferences.</a:t>
            </a:r>
          </a:p>
          <a:p>
            <a:endParaRPr lang="en-US" dirty="0"/>
          </a:p>
        </p:txBody>
      </p:sp>
      <p:sp>
        <p:nvSpPr>
          <p:cNvPr id="4" name="Slide Number Placeholder 3">
            <a:extLst>
              <a:ext uri="{FF2B5EF4-FFF2-40B4-BE49-F238E27FC236}">
                <a16:creationId xmlns:a16="http://schemas.microsoft.com/office/drawing/2014/main" id="{83575609-F39A-4F03-9D1C-ADE82CCFB906}"/>
              </a:ext>
            </a:extLst>
          </p:cNvPr>
          <p:cNvSpPr>
            <a:spLocks noGrp="1"/>
          </p:cNvSpPr>
          <p:nvPr>
            <p:ph type="sldNum" sz="quarter" idx="12"/>
          </p:nvPr>
        </p:nvSpPr>
        <p:spPr/>
        <p:txBody>
          <a:bodyPr/>
          <a:lstStyle/>
          <a:p>
            <a:fld id="{DDC99015-0B1A-418C-A948-BE29FCA9F412}" type="slidenum">
              <a:rPr lang="en-US" smtClean="0"/>
              <a:t>34</a:t>
            </a:fld>
            <a:endParaRPr lang="en-US" dirty="0"/>
          </a:p>
        </p:txBody>
      </p:sp>
    </p:spTree>
    <p:extLst>
      <p:ext uri="{BB962C8B-B14F-4D97-AF65-F5344CB8AC3E}">
        <p14:creationId xmlns:p14="http://schemas.microsoft.com/office/powerpoint/2010/main" val="2821887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51B91-B465-4D85-8FC6-3EDF80BDD078}"/>
              </a:ext>
            </a:extLst>
          </p:cNvPr>
          <p:cNvSpPr>
            <a:spLocks noGrp="1"/>
          </p:cNvSpPr>
          <p:nvPr>
            <p:ph type="title"/>
          </p:nvPr>
        </p:nvSpPr>
        <p:spPr/>
        <p:txBody>
          <a:bodyPr/>
          <a:lstStyle/>
          <a:p>
            <a:r>
              <a:rPr lang="en-US" dirty="0"/>
              <a:t>New Directions (2 of 2)</a:t>
            </a:r>
          </a:p>
        </p:txBody>
      </p:sp>
      <p:sp>
        <p:nvSpPr>
          <p:cNvPr id="3" name="Content Placeholder 2">
            <a:extLst>
              <a:ext uri="{FF2B5EF4-FFF2-40B4-BE49-F238E27FC236}">
                <a16:creationId xmlns:a16="http://schemas.microsoft.com/office/drawing/2014/main" id="{46E28904-11C5-4C46-8468-75451DA3B3EF}"/>
              </a:ext>
            </a:extLst>
          </p:cNvPr>
          <p:cNvSpPr>
            <a:spLocks noGrp="1"/>
          </p:cNvSpPr>
          <p:nvPr>
            <p:ph idx="1"/>
          </p:nvPr>
        </p:nvSpPr>
        <p:spPr/>
        <p:txBody>
          <a:bodyPr/>
          <a:lstStyle/>
          <a:p>
            <a:endParaRPr lang="en-US" sz="3200" dirty="0"/>
          </a:p>
          <a:p>
            <a:r>
              <a:rPr lang="en-US" sz="3200" dirty="0"/>
              <a:t>Currently offer Certificates for: Employment, Title III, Healthcare, Law Enforcement</a:t>
            </a:r>
          </a:p>
          <a:p>
            <a:endParaRPr lang="en-US" sz="3200" dirty="0"/>
          </a:p>
          <a:p>
            <a:r>
              <a:rPr lang="en-US" sz="3200" dirty="0"/>
              <a:t>Additions over the next two years, including: Higher Ed, Website Accessibility</a:t>
            </a:r>
          </a:p>
          <a:p>
            <a:endParaRPr lang="en-US" dirty="0"/>
          </a:p>
        </p:txBody>
      </p:sp>
      <p:sp>
        <p:nvSpPr>
          <p:cNvPr id="4" name="Slide Number Placeholder 3">
            <a:extLst>
              <a:ext uri="{FF2B5EF4-FFF2-40B4-BE49-F238E27FC236}">
                <a16:creationId xmlns:a16="http://schemas.microsoft.com/office/drawing/2014/main" id="{550FE514-3C94-4330-B3CF-F5826A32AF8F}"/>
              </a:ext>
            </a:extLst>
          </p:cNvPr>
          <p:cNvSpPr>
            <a:spLocks noGrp="1"/>
          </p:cNvSpPr>
          <p:nvPr>
            <p:ph type="sldNum" sz="quarter" idx="12"/>
          </p:nvPr>
        </p:nvSpPr>
        <p:spPr/>
        <p:txBody>
          <a:bodyPr/>
          <a:lstStyle/>
          <a:p>
            <a:fld id="{DDC99015-0B1A-418C-A948-BE29FCA9F412}" type="slidenum">
              <a:rPr lang="en-US" smtClean="0"/>
              <a:t>35</a:t>
            </a:fld>
            <a:endParaRPr lang="en-US" dirty="0"/>
          </a:p>
        </p:txBody>
      </p:sp>
    </p:spTree>
    <p:extLst>
      <p:ext uri="{BB962C8B-B14F-4D97-AF65-F5344CB8AC3E}">
        <p14:creationId xmlns:p14="http://schemas.microsoft.com/office/powerpoint/2010/main" val="24876917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A2CD-1B9E-40C0-B882-DEFBEDF896E5}"/>
              </a:ext>
            </a:extLst>
          </p:cNvPr>
          <p:cNvSpPr>
            <a:spLocks noGrp="1"/>
          </p:cNvSpPr>
          <p:nvPr>
            <p:ph type="title"/>
          </p:nvPr>
        </p:nvSpPr>
        <p:spPr/>
        <p:txBody>
          <a:bodyPr/>
          <a:lstStyle/>
          <a:p>
            <a:r>
              <a:rPr lang="en-US" dirty="0"/>
              <a:t>ACTCP Opportunities</a:t>
            </a:r>
          </a:p>
        </p:txBody>
      </p:sp>
      <p:sp>
        <p:nvSpPr>
          <p:cNvPr id="3" name="Content Placeholder 2">
            <a:extLst>
              <a:ext uri="{FF2B5EF4-FFF2-40B4-BE49-F238E27FC236}">
                <a16:creationId xmlns:a16="http://schemas.microsoft.com/office/drawing/2014/main" id="{3043918E-A77B-4868-BE4E-CF5D08EB11B1}"/>
              </a:ext>
            </a:extLst>
          </p:cNvPr>
          <p:cNvSpPr>
            <a:spLocks noGrp="1"/>
          </p:cNvSpPr>
          <p:nvPr>
            <p:ph idx="1"/>
          </p:nvPr>
        </p:nvSpPr>
        <p:spPr/>
        <p:txBody>
          <a:bodyPr>
            <a:normAutofit/>
          </a:bodyPr>
          <a:lstStyle/>
          <a:p>
            <a:pPr marL="0" indent="0">
              <a:buNone/>
            </a:pPr>
            <a:r>
              <a:rPr lang="en-US" sz="3200" dirty="0"/>
              <a:t>Targeted, customized training for:</a:t>
            </a:r>
          </a:p>
          <a:p>
            <a:pPr marL="0" indent="0">
              <a:buNone/>
            </a:pPr>
            <a:endParaRPr lang="en-US" sz="3200" dirty="0"/>
          </a:p>
          <a:p>
            <a:r>
              <a:rPr lang="en-US" sz="3200" dirty="0"/>
              <a:t>CIL Professionals</a:t>
            </a:r>
          </a:p>
          <a:p>
            <a:r>
              <a:rPr lang="en-US" sz="3200" dirty="0"/>
              <a:t>CIL Customers/Consumers</a:t>
            </a:r>
          </a:p>
          <a:p>
            <a:r>
              <a:rPr lang="en-US" sz="3200" dirty="0"/>
              <a:t>Community Organizations</a:t>
            </a:r>
          </a:p>
          <a:p>
            <a:r>
              <a:rPr lang="en-US" sz="3200" dirty="0"/>
              <a:t>Businesses</a:t>
            </a:r>
          </a:p>
          <a:p>
            <a:r>
              <a:rPr lang="en-US" sz="3200" dirty="0"/>
              <a:t>Local Governments</a:t>
            </a:r>
          </a:p>
        </p:txBody>
      </p:sp>
      <p:sp>
        <p:nvSpPr>
          <p:cNvPr id="4" name="Slide Number Placeholder 3">
            <a:extLst>
              <a:ext uri="{FF2B5EF4-FFF2-40B4-BE49-F238E27FC236}">
                <a16:creationId xmlns:a16="http://schemas.microsoft.com/office/drawing/2014/main" id="{5CE98F98-06DF-42C1-85F8-1C757D856C94}"/>
              </a:ext>
            </a:extLst>
          </p:cNvPr>
          <p:cNvSpPr>
            <a:spLocks noGrp="1"/>
          </p:cNvSpPr>
          <p:nvPr>
            <p:ph type="sldNum" sz="quarter" idx="12"/>
          </p:nvPr>
        </p:nvSpPr>
        <p:spPr/>
        <p:txBody>
          <a:bodyPr/>
          <a:lstStyle/>
          <a:p>
            <a:fld id="{DDC99015-0B1A-418C-A948-BE29FCA9F412}" type="slidenum">
              <a:rPr lang="en-US" smtClean="0"/>
              <a:t>36</a:t>
            </a:fld>
            <a:endParaRPr lang="en-US" dirty="0"/>
          </a:p>
        </p:txBody>
      </p:sp>
    </p:spTree>
    <p:extLst>
      <p:ext uri="{BB962C8B-B14F-4D97-AF65-F5344CB8AC3E}">
        <p14:creationId xmlns:p14="http://schemas.microsoft.com/office/powerpoint/2010/main" val="1068162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25F9E-A584-41DB-9365-ECAE7A955F4B}"/>
              </a:ext>
            </a:extLst>
          </p:cNvPr>
          <p:cNvSpPr>
            <a:spLocks noGrp="1"/>
          </p:cNvSpPr>
          <p:nvPr>
            <p:ph type="title"/>
          </p:nvPr>
        </p:nvSpPr>
        <p:spPr/>
        <p:txBody>
          <a:bodyPr/>
          <a:lstStyle/>
          <a:p>
            <a:r>
              <a:rPr lang="en-US" dirty="0"/>
              <a:t>ACTCP - Common Questions (1 of 9)</a:t>
            </a:r>
          </a:p>
        </p:txBody>
      </p:sp>
      <p:sp>
        <p:nvSpPr>
          <p:cNvPr id="3" name="Content Placeholder 2">
            <a:extLst>
              <a:ext uri="{FF2B5EF4-FFF2-40B4-BE49-F238E27FC236}">
                <a16:creationId xmlns:a16="http://schemas.microsoft.com/office/drawing/2014/main" id="{0123C7DC-820F-46FC-935A-A5276C6291C0}"/>
              </a:ext>
            </a:extLst>
          </p:cNvPr>
          <p:cNvSpPr>
            <a:spLocks noGrp="1"/>
          </p:cNvSpPr>
          <p:nvPr>
            <p:ph idx="1"/>
          </p:nvPr>
        </p:nvSpPr>
        <p:spPr/>
        <p:txBody>
          <a:bodyPr>
            <a:normAutofit/>
          </a:bodyPr>
          <a:lstStyle/>
          <a:p>
            <a:pPr marL="0" indent="0">
              <a:buNone/>
            </a:pPr>
            <a:endParaRPr lang="en-US" sz="3200" dirty="0"/>
          </a:p>
          <a:p>
            <a:pPr marL="0" indent="0">
              <a:buNone/>
            </a:pPr>
            <a:r>
              <a:rPr lang="en-US" sz="3200" dirty="0"/>
              <a:t>Do you have to be an ADA Coordinator to participate in the ADA Coordinator Training Certification Program?</a:t>
            </a:r>
          </a:p>
          <a:p>
            <a:endParaRPr lang="en-US" sz="3200" dirty="0"/>
          </a:p>
          <a:p>
            <a:r>
              <a:rPr lang="en-US" sz="3200" dirty="0"/>
              <a:t>No. The program is available to anyone who wishes to participate and meet the stated requirements. </a:t>
            </a:r>
          </a:p>
        </p:txBody>
      </p:sp>
      <p:sp>
        <p:nvSpPr>
          <p:cNvPr id="4" name="Slide Number Placeholder 3">
            <a:extLst>
              <a:ext uri="{FF2B5EF4-FFF2-40B4-BE49-F238E27FC236}">
                <a16:creationId xmlns:a16="http://schemas.microsoft.com/office/drawing/2014/main" id="{CA07DFCF-3416-46E9-B9DE-D4F0E913DB0F}"/>
              </a:ext>
            </a:extLst>
          </p:cNvPr>
          <p:cNvSpPr>
            <a:spLocks noGrp="1"/>
          </p:cNvSpPr>
          <p:nvPr>
            <p:ph type="sldNum" sz="quarter" idx="12"/>
          </p:nvPr>
        </p:nvSpPr>
        <p:spPr/>
        <p:txBody>
          <a:bodyPr/>
          <a:lstStyle/>
          <a:p>
            <a:fld id="{DDC99015-0B1A-418C-A948-BE29FCA9F412}" type="slidenum">
              <a:rPr lang="en-US" smtClean="0"/>
              <a:t>37</a:t>
            </a:fld>
            <a:endParaRPr lang="en-US" dirty="0"/>
          </a:p>
        </p:txBody>
      </p:sp>
    </p:spTree>
    <p:extLst>
      <p:ext uri="{BB962C8B-B14F-4D97-AF65-F5344CB8AC3E}">
        <p14:creationId xmlns:p14="http://schemas.microsoft.com/office/powerpoint/2010/main" val="3165731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7A53-D8F1-4A98-9E83-6B22A73F92D0}"/>
              </a:ext>
            </a:extLst>
          </p:cNvPr>
          <p:cNvSpPr>
            <a:spLocks noGrp="1"/>
          </p:cNvSpPr>
          <p:nvPr>
            <p:ph type="title"/>
          </p:nvPr>
        </p:nvSpPr>
        <p:spPr/>
        <p:txBody>
          <a:bodyPr/>
          <a:lstStyle/>
          <a:p>
            <a:r>
              <a:rPr lang="en-US" dirty="0"/>
              <a:t>ACTCP - Common Questions (2 of 9)</a:t>
            </a:r>
          </a:p>
        </p:txBody>
      </p:sp>
      <p:sp>
        <p:nvSpPr>
          <p:cNvPr id="3" name="Content Placeholder 2">
            <a:extLst>
              <a:ext uri="{FF2B5EF4-FFF2-40B4-BE49-F238E27FC236}">
                <a16:creationId xmlns:a16="http://schemas.microsoft.com/office/drawing/2014/main" id="{D27544E4-784C-4051-AE55-6B5E24C4CFC9}"/>
              </a:ext>
            </a:extLst>
          </p:cNvPr>
          <p:cNvSpPr>
            <a:spLocks noGrp="1"/>
          </p:cNvSpPr>
          <p:nvPr>
            <p:ph idx="1"/>
          </p:nvPr>
        </p:nvSpPr>
        <p:spPr>
          <a:xfrm>
            <a:off x="704850" y="1690688"/>
            <a:ext cx="10515600" cy="4351338"/>
          </a:xfrm>
        </p:spPr>
        <p:txBody>
          <a:bodyPr>
            <a:normAutofit/>
          </a:bodyPr>
          <a:lstStyle/>
          <a:p>
            <a:pPr marL="0" indent="0">
              <a:buNone/>
            </a:pPr>
            <a:endParaRPr lang="en-US" sz="3200" dirty="0"/>
          </a:p>
          <a:p>
            <a:pPr marL="0" indent="0">
              <a:buNone/>
            </a:pPr>
            <a:r>
              <a:rPr lang="en-US" sz="3200" dirty="0"/>
              <a:t>How were the requirements for the ACT Certification Program established? </a:t>
            </a:r>
          </a:p>
          <a:p>
            <a:endParaRPr lang="en-US" sz="3200" dirty="0"/>
          </a:p>
          <a:p>
            <a:r>
              <a:rPr lang="en-US" sz="3200" dirty="0"/>
              <a:t>The requirements are based on surveys of ADA Coordinators, focus-group feedback, and input from the ACTCP Program Advisory Board. </a:t>
            </a:r>
          </a:p>
        </p:txBody>
      </p:sp>
      <p:sp>
        <p:nvSpPr>
          <p:cNvPr id="4" name="Slide Number Placeholder 3">
            <a:extLst>
              <a:ext uri="{FF2B5EF4-FFF2-40B4-BE49-F238E27FC236}">
                <a16:creationId xmlns:a16="http://schemas.microsoft.com/office/drawing/2014/main" id="{456DB237-FC22-405A-BCDF-B0F94A3EBB27}"/>
              </a:ext>
            </a:extLst>
          </p:cNvPr>
          <p:cNvSpPr>
            <a:spLocks noGrp="1"/>
          </p:cNvSpPr>
          <p:nvPr>
            <p:ph type="sldNum" sz="quarter" idx="12"/>
          </p:nvPr>
        </p:nvSpPr>
        <p:spPr/>
        <p:txBody>
          <a:bodyPr/>
          <a:lstStyle/>
          <a:p>
            <a:fld id="{DDC99015-0B1A-418C-A948-BE29FCA9F412}" type="slidenum">
              <a:rPr lang="en-US" smtClean="0"/>
              <a:t>38</a:t>
            </a:fld>
            <a:endParaRPr lang="en-US" dirty="0"/>
          </a:p>
        </p:txBody>
      </p:sp>
    </p:spTree>
    <p:extLst>
      <p:ext uri="{BB962C8B-B14F-4D97-AF65-F5344CB8AC3E}">
        <p14:creationId xmlns:p14="http://schemas.microsoft.com/office/powerpoint/2010/main" val="2252740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0681-9A20-4D7D-A9EC-DADCD2F2ACD9}"/>
              </a:ext>
            </a:extLst>
          </p:cNvPr>
          <p:cNvSpPr>
            <a:spLocks noGrp="1"/>
          </p:cNvSpPr>
          <p:nvPr>
            <p:ph type="title"/>
          </p:nvPr>
        </p:nvSpPr>
        <p:spPr/>
        <p:txBody>
          <a:bodyPr/>
          <a:lstStyle/>
          <a:p>
            <a:r>
              <a:rPr lang="en-US" dirty="0"/>
              <a:t>ACTCP - Common Questions (3 of 9)</a:t>
            </a:r>
          </a:p>
        </p:txBody>
      </p:sp>
      <p:sp>
        <p:nvSpPr>
          <p:cNvPr id="3" name="Content Placeholder 2">
            <a:extLst>
              <a:ext uri="{FF2B5EF4-FFF2-40B4-BE49-F238E27FC236}">
                <a16:creationId xmlns:a16="http://schemas.microsoft.com/office/drawing/2014/main" id="{A6195DF6-96C0-4DFE-8FD8-8DB19450CF62}"/>
              </a:ext>
            </a:extLst>
          </p:cNvPr>
          <p:cNvSpPr>
            <a:spLocks noGrp="1"/>
          </p:cNvSpPr>
          <p:nvPr>
            <p:ph idx="1"/>
          </p:nvPr>
        </p:nvSpPr>
        <p:spPr>
          <a:xfrm>
            <a:off x="847725" y="1690688"/>
            <a:ext cx="10515600" cy="4351338"/>
          </a:xfrm>
        </p:spPr>
        <p:txBody>
          <a:bodyPr>
            <a:normAutofit/>
          </a:bodyPr>
          <a:lstStyle/>
          <a:p>
            <a:pPr marL="0" indent="0">
              <a:buNone/>
            </a:pPr>
            <a:r>
              <a:rPr lang="en-US" sz="3200" dirty="0"/>
              <a:t>How can I make sure that my certification reflects the most current information available?</a:t>
            </a:r>
          </a:p>
          <a:p>
            <a:pPr marL="0" indent="0">
              <a:buNone/>
            </a:pPr>
            <a:endParaRPr lang="en-US" sz="3200" dirty="0"/>
          </a:p>
          <a:p>
            <a:r>
              <a:rPr lang="en-US" sz="3200" dirty="0"/>
              <a:t>A hallmark of the ADA Coordinator Training Certification Program is assurance that the training completed reflects the most current information available on ADA regulations and guidelines. The ACT Certification Program will provide timely updates on ADA regulations and guidelines, new ADA resources, and other pertinent information.</a:t>
            </a:r>
          </a:p>
        </p:txBody>
      </p:sp>
      <p:sp>
        <p:nvSpPr>
          <p:cNvPr id="4" name="Slide Number Placeholder 3">
            <a:extLst>
              <a:ext uri="{FF2B5EF4-FFF2-40B4-BE49-F238E27FC236}">
                <a16:creationId xmlns:a16="http://schemas.microsoft.com/office/drawing/2014/main" id="{389A7EAB-628E-4D11-9FC2-BE385E26E5CE}"/>
              </a:ext>
            </a:extLst>
          </p:cNvPr>
          <p:cNvSpPr>
            <a:spLocks noGrp="1"/>
          </p:cNvSpPr>
          <p:nvPr>
            <p:ph type="sldNum" sz="quarter" idx="12"/>
          </p:nvPr>
        </p:nvSpPr>
        <p:spPr/>
        <p:txBody>
          <a:bodyPr/>
          <a:lstStyle/>
          <a:p>
            <a:fld id="{DDC99015-0B1A-418C-A948-BE29FCA9F412}" type="slidenum">
              <a:rPr lang="en-US" smtClean="0"/>
              <a:t>39</a:t>
            </a:fld>
            <a:endParaRPr lang="en-US" dirty="0"/>
          </a:p>
        </p:txBody>
      </p:sp>
    </p:spTree>
    <p:extLst>
      <p:ext uri="{BB962C8B-B14F-4D97-AF65-F5344CB8AC3E}">
        <p14:creationId xmlns:p14="http://schemas.microsoft.com/office/powerpoint/2010/main" val="370963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EED08-C33A-4C99-A4FD-54AEE4F1FF4D}"/>
              </a:ext>
            </a:extLst>
          </p:cNvPr>
          <p:cNvSpPr>
            <a:spLocks noGrp="1"/>
          </p:cNvSpPr>
          <p:nvPr>
            <p:ph type="title"/>
          </p:nvPr>
        </p:nvSpPr>
        <p:spPr/>
        <p:txBody>
          <a:bodyPr/>
          <a:lstStyle/>
          <a:p>
            <a:r>
              <a:rPr lang="en-US" dirty="0"/>
              <a:t>Technical Assistance</a:t>
            </a:r>
          </a:p>
        </p:txBody>
      </p:sp>
      <p:sp>
        <p:nvSpPr>
          <p:cNvPr id="3" name="Content Placeholder 2">
            <a:extLst>
              <a:ext uri="{FF2B5EF4-FFF2-40B4-BE49-F238E27FC236}">
                <a16:creationId xmlns:a16="http://schemas.microsoft.com/office/drawing/2014/main" id="{1B23C2BC-B6F4-44AF-A4F1-40DF933AD926}"/>
              </a:ext>
            </a:extLst>
          </p:cNvPr>
          <p:cNvSpPr>
            <a:spLocks noGrp="1"/>
          </p:cNvSpPr>
          <p:nvPr>
            <p:ph idx="1"/>
          </p:nvPr>
        </p:nvSpPr>
        <p:spPr/>
        <p:txBody>
          <a:bodyPr>
            <a:normAutofit lnSpcReduction="10000"/>
          </a:bodyPr>
          <a:lstStyle/>
          <a:p>
            <a:r>
              <a:rPr lang="en-US" dirty="0"/>
              <a:t>Call 1-800-949-4232 to receive confidential, current, and accurate guidance.</a:t>
            </a:r>
          </a:p>
          <a:p>
            <a:endParaRPr lang="en-US" dirty="0"/>
          </a:p>
          <a:p>
            <a:r>
              <a:rPr lang="en-US" dirty="0"/>
              <a:t>Our staff is available Monday through Friday, from 9:00 a.m. to 5:00 p.m. to answer questions and help provide compliance solutions.  Thousands of individuals and entities throughout the Great Plains region (IA, MO, KS, NE) have used the information line as a reliable source of on-going confidential technical support.</a:t>
            </a:r>
          </a:p>
          <a:p>
            <a:endParaRPr lang="en-US" dirty="0"/>
          </a:p>
          <a:p>
            <a:r>
              <a:rPr lang="en-US" dirty="0"/>
              <a:t>You may also submit your ADA-related questions on-line. </a:t>
            </a:r>
          </a:p>
        </p:txBody>
      </p:sp>
      <p:sp>
        <p:nvSpPr>
          <p:cNvPr id="6" name="Slide Number Placeholder 5">
            <a:extLst>
              <a:ext uri="{FF2B5EF4-FFF2-40B4-BE49-F238E27FC236}">
                <a16:creationId xmlns:a16="http://schemas.microsoft.com/office/drawing/2014/main" id="{D4D3E113-2CE9-443D-BB36-1EE602D90165}"/>
              </a:ext>
            </a:extLst>
          </p:cNvPr>
          <p:cNvSpPr>
            <a:spLocks noGrp="1"/>
          </p:cNvSpPr>
          <p:nvPr>
            <p:ph type="sldNum" sz="quarter" idx="12"/>
          </p:nvPr>
        </p:nvSpPr>
        <p:spPr/>
        <p:txBody>
          <a:bodyPr/>
          <a:lstStyle/>
          <a:p>
            <a:fld id="{DDC99015-0B1A-418C-A948-BE29FCA9F412}" type="slidenum">
              <a:rPr lang="en-US" smtClean="0"/>
              <a:t>4</a:t>
            </a:fld>
            <a:endParaRPr lang="en-US" dirty="0"/>
          </a:p>
        </p:txBody>
      </p:sp>
    </p:spTree>
    <p:extLst>
      <p:ext uri="{BB962C8B-B14F-4D97-AF65-F5344CB8AC3E}">
        <p14:creationId xmlns:p14="http://schemas.microsoft.com/office/powerpoint/2010/main" val="4106099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B64E-24AA-47E9-BC36-E86C04EB4654}"/>
              </a:ext>
            </a:extLst>
          </p:cNvPr>
          <p:cNvSpPr>
            <a:spLocks noGrp="1"/>
          </p:cNvSpPr>
          <p:nvPr>
            <p:ph type="title"/>
          </p:nvPr>
        </p:nvSpPr>
        <p:spPr/>
        <p:txBody>
          <a:bodyPr/>
          <a:lstStyle/>
          <a:p>
            <a:r>
              <a:rPr lang="en-US" dirty="0"/>
              <a:t>ACTCP - Common Questions (4 of 9)</a:t>
            </a:r>
          </a:p>
        </p:txBody>
      </p:sp>
      <p:sp>
        <p:nvSpPr>
          <p:cNvPr id="3" name="Content Placeholder 2">
            <a:extLst>
              <a:ext uri="{FF2B5EF4-FFF2-40B4-BE49-F238E27FC236}">
                <a16:creationId xmlns:a16="http://schemas.microsoft.com/office/drawing/2014/main" id="{7F8AA599-CF46-4353-9CD6-3EE8ABDCD864}"/>
              </a:ext>
            </a:extLst>
          </p:cNvPr>
          <p:cNvSpPr>
            <a:spLocks noGrp="1"/>
          </p:cNvSpPr>
          <p:nvPr>
            <p:ph idx="1"/>
          </p:nvPr>
        </p:nvSpPr>
        <p:spPr>
          <a:xfrm>
            <a:off x="838200" y="1825625"/>
            <a:ext cx="10515600" cy="4895850"/>
          </a:xfrm>
        </p:spPr>
        <p:txBody>
          <a:bodyPr>
            <a:normAutofit fontScale="92500" lnSpcReduction="10000"/>
          </a:bodyPr>
          <a:lstStyle/>
          <a:p>
            <a:endParaRPr lang="en-US" sz="3200" dirty="0"/>
          </a:p>
          <a:p>
            <a:pPr marL="0" indent="0">
              <a:buNone/>
            </a:pPr>
            <a:r>
              <a:rPr lang="en-US" sz="3200" dirty="0"/>
              <a:t>Are all of the Foundation credits available online?</a:t>
            </a:r>
          </a:p>
          <a:p>
            <a:pPr marL="0" indent="0">
              <a:buNone/>
            </a:pPr>
            <a:endParaRPr lang="en-US" sz="3200" dirty="0"/>
          </a:p>
          <a:p>
            <a:r>
              <a:rPr lang="en-US" sz="3200" dirty="0"/>
              <a:t>No, not all of the Foundation credits are available online. We do have links to some web courses that cover Foundation credits but not all of them. Currently you can find web courses for Role of the ADA Coordinator, Title I (Employment) Guidelines, and Effective Communication. The other Foundation credits would need to be obtained either at one of the conferences we host, or through an outside source. If we are aware of any opportunities for foundation credit that may available through online webinars or other in-person trainings we will post them on the calendar.</a:t>
            </a:r>
          </a:p>
        </p:txBody>
      </p:sp>
      <p:sp>
        <p:nvSpPr>
          <p:cNvPr id="4" name="Slide Number Placeholder 3">
            <a:extLst>
              <a:ext uri="{FF2B5EF4-FFF2-40B4-BE49-F238E27FC236}">
                <a16:creationId xmlns:a16="http://schemas.microsoft.com/office/drawing/2014/main" id="{52C4D302-C456-4526-A805-2B84D8D63D0D}"/>
              </a:ext>
            </a:extLst>
          </p:cNvPr>
          <p:cNvSpPr>
            <a:spLocks noGrp="1"/>
          </p:cNvSpPr>
          <p:nvPr>
            <p:ph type="sldNum" sz="quarter" idx="12"/>
          </p:nvPr>
        </p:nvSpPr>
        <p:spPr/>
        <p:txBody>
          <a:bodyPr/>
          <a:lstStyle/>
          <a:p>
            <a:fld id="{DDC99015-0B1A-418C-A948-BE29FCA9F412}" type="slidenum">
              <a:rPr lang="en-US" smtClean="0"/>
              <a:t>40</a:t>
            </a:fld>
            <a:endParaRPr lang="en-US" dirty="0"/>
          </a:p>
        </p:txBody>
      </p:sp>
    </p:spTree>
    <p:extLst>
      <p:ext uri="{BB962C8B-B14F-4D97-AF65-F5344CB8AC3E}">
        <p14:creationId xmlns:p14="http://schemas.microsoft.com/office/powerpoint/2010/main" val="1324958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A4659-0805-4FF9-A88C-4B1F1139F619}"/>
              </a:ext>
            </a:extLst>
          </p:cNvPr>
          <p:cNvSpPr>
            <a:spLocks noGrp="1"/>
          </p:cNvSpPr>
          <p:nvPr>
            <p:ph type="title"/>
          </p:nvPr>
        </p:nvSpPr>
        <p:spPr/>
        <p:txBody>
          <a:bodyPr/>
          <a:lstStyle/>
          <a:p>
            <a:r>
              <a:rPr lang="en-US" dirty="0"/>
              <a:t>ACTCP - Common Questions (5 of 9)</a:t>
            </a:r>
          </a:p>
        </p:txBody>
      </p:sp>
      <p:sp>
        <p:nvSpPr>
          <p:cNvPr id="3" name="Content Placeholder 2">
            <a:extLst>
              <a:ext uri="{FF2B5EF4-FFF2-40B4-BE49-F238E27FC236}">
                <a16:creationId xmlns:a16="http://schemas.microsoft.com/office/drawing/2014/main" id="{523077A5-5434-4E0E-A0DB-C27365C888E2}"/>
              </a:ext>
            </a:extLst>
          </p:cNvPr>
          <p:cNvSpPr>
            <a:spLocks noGrp="1"/>
          </p:cNvSpPr>
          <p:nvPr>
            <p:ph idx="1"/>
          </p:nvPr>
        </p:nvSpPr>
        <p:spPr/>
        <p:txBody>
          <a:bodyPr>
            <a:normAutofit/>
          </a:bodyPr>
          <a:lstStyle/>
          <a:p>
            <a:pPr marL="0" indent="0">
              <a:buNone/>
            </a:pPr>
            <a:r>
              <a:rPr lang="en-US" sz="3200" dirty="0"/>
              <a:t>How do I submit a training I attended for credit approval?</a:t>
            </a:r>
          </a:p>
          <a:p>
            <a:endParaRPr lang="en-US" sz="3200" dirty="0"/>
          </a:p>
          <a:p>
            <a:r>
              <a:rPr lang="en-US" sz="3200" dirty="0"/>
              <a:t>Members may upload confirmation of any training they have completed through their professional development page on their profile of the ADA Coordinator Training Certification Program website. if needed, a  tutorial on how to upload training is located under the Favorites link on the profile menu. </a:t>
            </a:r>
          </a:p>
        </p:txBody>
      </p:sp>
      <p:sp>
        <p:nvSpPr>
          <p:cNvPr id="4" name="Slide Number Placeholder 3">
            <a:extLst>
              <a:ext uri="{FF2B5EF4-FFF2-40B4-BE49-F238E27FC236}">
                <a16:creationId xmlns:a16="http://schemas.microsoft.com/office/drawing/2014/main" id="{C82E349D-5FC1-4DE1-BCD5-EDFA91853C62}"/>
              </a:ext>
            </a:extLst>
          </p:cNvPr>
          <p:cNvSpPr>
            <a:spLocks noGrp="1"/>
          </p:cNvSpPr>
          <p:nvPr>
            <p:ph type="sldNum" sz="quarter" idx="12"/>
          </p:nvPr>
        </p:nvSpPr>
        <p:spPr/>
        <p:txBody>
          <a:bodyPr/>
          <a:lstStyle/>
          <a:p>
            <a:fld id="{DDC99015-0B1A-418C-A948-BE29FCA9F412}" type="slidenum">
              <a:rPr lang="en-US" smtClean="0"/>
              <a:t>41</a:t>
            </a:fld>
            <a:endParaRPr lang="en-US" dirty="0"/>
          </a:p>
        </p:txBody>
      </p:sp>
    </p:spTree>
    <p:extLst>
      <p:ext uri="{BB962C8B-B14F-4D97-AF65-F5344CB8AC3E}">
        <p14:creationId xmlns:p14="http://schemas.microsoft.com/office/powerpoint/2010/main" val="120008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352D-69FA-4809-A844-2F5339EC5A40}"/>
              </a:ext>
            </a:extLst>
          </p:cNvPr>
          <p:cNvSpPr>
            <a:spLocks noGrp="1"/>
          </p:cNvSpPr>
          <p:nvPr>
            <p:ph type="title"/>
          </p:nvPr>
        </p:nvSpPr>
        <p:spPr/>
        <p:txBody>
          <a:bodyPr/>
          <a:lstStyle/>
          <a:p>
            <a:r>
              <a:rPr lang="en-US" dirty="0"/>
              <a:t>ACTCP - Common Questions (6 of 9)</a:t>
            </a:r>
          </a:p>
        </p:txBody>
      </p:sp>
      <p:sp>
        <p:nvSpPr>
          <p:cNvPr id="3" name="Content Placeholder 2">
            <a:extLst>
              <a:ext uri="{FF2B5EF4-FFF2-40B4-BE49-F238E27FC236}">
                <a16:creationId xmlns:a16="http://schemas.microsoft.com/office/drawing/2014/main" id="{D468CEF0-358B-4922-88D4-7974D7A1CC99}"/>
              </a:ext>
            </a:extLst>
          </p:cNvPr>
          <p:cNvSpPr>
            <a:spLocks noGrp="1"/>
          </p:cNvSpPr>
          <p:nvPr>
            <p:ph idx="1"/>
          </p:nvPr>
        </p:nvSpPr>
        <p:spPr/>
        <p:txBody>
          <a:bodyPr>
            <a:normAutofit/>
          </a:bodyPr>
          <a:lstStyle/>
          <a:p>
            <a:pPr marL="0" indent="0">
              <a:buNone/>
            </a:pPr>
            <a:endParaRPr lang="en-US" sz="3200" dirty="0"/>
          </a:p>
          <a:p>
            <a:pPr marL="0" indent="0">
              <a:buNone/>
            </a:pPr>
            <a:r>
              <a:rPr lang="en-US" sz="3200" dirty="0"/>
              <a:t>May I submit training I have completed prior to joining the ADA Coordinator Training Certification Program?</a:t>
            </a:r>
          </a:p>
          <a:p>
            <a:pPr marL="0" indent="0">
              <a:buNone/>
            </a:pPr>
            <a:endParaRPr lang="en-US" sz="3200" dirty="0"/>
          </a:p>
          <a:p>
            <a:r>
              <a:rPr lang="en-US" sz="3200" dirty="0"/>
              <a:t>Participants may submit training that has been completed from up to, but no more than twelve months prior to joining the certification program.</a:t>
            </a:r>
          </a:p>
        </p:txBody>
      </p:sp>
      <p:sp>
        <p:nvSpPr>
          <p:cNvPr id="4" name="Slide Number Placeholder 3">
            <a:extLst>
              <a:ext uri="{FF2B5EF4-FFF2-40B4-BE49-F238E27FC236}">
                <a16:creationId xmlns:a16="http://schemas.microsoft.com/office/drawing/2014/main" id="{8A330B1F-D5A4-4D7A-AE1B-483A54B16C3E}"/>
              </a:ext>
            </a:extLst>
          </p:cNvPr>
          <p:cNvSpPr>
            <a:spLocks noGrp="1"/>
          </p:cNvSpPr>
          <p:nvPr>
            <p:ph type="sldNum" sz="quarter" idx="12"/>
          </p:nvPr>
        </p:nvSpPr>
        <p:spPr/>
        <p:txBody>
          <a:bodyPr/>
          <a:lstStyle/>
          <a:p>
            <a:fld id="{DDC99015-0B1A-418C-A948-BE29FCA9F412}" type="slidenum">
              <a:rPr lang="en-US" smtClean="0"/>
              <a:t>42</a:t>
            </a:fld>
            <a:endParaRPr lang="en-US" dirty="0"/>
          </a:p>
        </p:txBody>
      </p:sp>
    </p:spTree>
    <p:extLst>
      <p:ext uri="{BB962C8B-B14F-4D97-AF65-F5344CB8AC3E}">
        <p14:creationId xmlns:p14="http://schemas.microsoft.com/office/powerpoint/2010/main" val="880573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0C3F-7D52-4035-A52B-94085BCF94B6}"/>
              </a:ext>
            </a:extLst>
          </p:cNvPr>
          <p:cNvSpPr>
            <a:spLocks noGrp="1"/>
          </p:cNvSpPr>
          <p:nvPr>
            <p:ph type="title"/>
          </p:nvPr>
        </p:nvSpPr>
        <p:spPr/>
        <p:txBody>
          <a:bodyPr/>
          <a:lstStyle/>
          <a:p>
            <a:r>
              <a:rPr lang="en-US" dirty="0"/>
              <a:t>ACTCP - Common Questions (7 of 9)</a:t>
            </a:r>
          </a:p>
        </p:txBody>
      </p:sp>
      <p:sp>
        <p:nvSpPr>
          <p:cNvPr id="3" name="Content Placeholder 2">
            <a:extLst>
              <a:ext uri="{FF2B5EF4-FFF2-40B4-BE49-F238E27FC236}">
                <a16:creationId xmlns:a16="http://schemas.microsoft.com/office/drawing/2014/main" id="{39DDE231-FA75-46BB-BA43-5C30A6ACAFFD}"/>
              </a:ext>
            </a:extLst>
          </p:cNvPr>
          <p:cNvSpPr>
            <a:spLocks noGrp="1"/>
          </p:cNvSpPr>
          <p:nvPr>
            <p:ph idx="1"/>
          </p:nvPr>
        </p:nvSpPr>
        <p:spPr/>
        <p:txBody>
          <a:bodyPr>
            <a:normAutofit/>
          </a:bodyPr>
          <a:lstStyle/>
          <a:p>
            <a:pPr marL="0" indent="0">
              <a:buNone/>
            </a:pPr>
            <a:endParaRPr lang="en-US" sz="3200" dirty="0"/>
          </a:p>
          <a:p>
            <a:pPr marL="0" indent="0">
              <a:buNone/>
            </a:pPr>
            <a:r>
              <a:rPr lang="en-US" sz="3200" dirty="0"/>
              <a:t>How are credits calculated?</a:t>
            </a:r>
          </a:p>
          <a:p>
            <a:pPr marL="0" indent="0">
              <a:buNone/>
            </a:pPr>
            <a:endParaRPr lang="en-US" sz="3200" dirty="0"/>
          </a:p>
          <a:p>
            <a:r>
              <a:rPr lang="en-US" sz="3200" dirty="0"/>
              <a:t>Submissions of training that meet the criteria for the Foundation courses will be awarded three credits each. Submissions for Elective courses will be given credit based on actual classroom hours with a maximum of six credits per training.</a:t>
            </a:r>
          </a:p>
        </p:txBody>
      </p:sp>
      <p:sp>
        <p:nvSpPr>
          <p:cNvPr id="4" name="Slide Number Placeholder 3">
            <a:extLst>
              <a:ext uri="{FF2B5EF4-FFF2-40B4-BE49-F238E27FC236}">
                <a16:creationId xmlns:a16="http://schemas.microsoft.com/office/drawing/2014/main" id="{967EC4CE-66BE-42D0-9660-F757F7260D4C}"/>
              </a:ext>
            </a:extLst>
          </p:cNvPr>
          <p:cNvSpPr>
            <a:spLocks noGrp="1"/>
          </p:cNvSpPr>
          <p:nvPr>
            <p:ph type="sldNum" sz="quarter" idx="12"/>
          </p:nvPr>
        </p:nvSpPr>
        <p:spPr/>
        <p:txBody>
          <a:bodyPr/>
          <a:lstStyle/>
          <a:p>
            <a:fld id="{DDC99015-0B1A-418C-A948-BE29FCA9F412}" type="slidenum">
              <a:rPr lang="en-US" smtClean="0"/>
              <a:t>43</a:t>
            </a:fld>
            <a:endParaRPr lang="en-US" dirty="0"/>
          </a:p>
        </p:txBody>
      </p:sp>
    </p:spTree>
    <p:extLst>
      <p:ext uri="{BB962C8B-B14F-4D97-AF65-F5344CB8AC3E}">
        <p14:creationId xmlns:p14="http://schemas.microsoft.com/office/powerpoint/2010/main" val="1171232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9CC62-9D32-4B27-9CB0-E9E54106E11B}"/>
              </a:ext>
            </a:extLst>
          </p:cNvPr>
          <p:cNvSpPr>
            <a:spLocks noGrp="1"/>
          </p:cNvSpPr>
          <p:nvPr>
            <p:ph type="title"/>
          </p:nvPr>
        </p:nvSpPr>
        <p:spPr>
          <a:xfrm>
            <a:off x="838200" y="298450"/>
            <a:ext cx="10515600" cy="1325563"/>
          </a:xfrm>
        </p:spPr>
        <p:txBody>
          <a:bodyPr/>
          <a:lstStyle/>
          <a:p>
            <a:r>
              <a:rPr lang="en-US" dirty="0"/>
              <a:t>ACTCP - Common Questions (8 of 9)</a:t>
            </a:r>
          </a:p>
        </p:txBody>
      </p:sp>
      <p:sp>
        <p:nvSpPr>
          <p:cNvPr id="3" name="Content Placeholder 2">
            <a:extLst>
              <a:ext uri="{FF2B5EF4-FFF2-40B4-BE49-F238E27FC236}">
                <a16:creationId xmlns:a16="http://schemas.microsoft.com/office/drawing/2014/main" id="{0D391420-4C4E-48CF-BA59-8F9A47D116F8}"/>
              </a:ext>
            </a:extLst>
          </p:cNvPr>
          <p:cNvSpPr>
            <a:spLocks noGrp="1"/>
          </p:cNvSpPr>
          <p:nvPr>
            <p:ph idx="1"/>
          </p:nvPr>
        </p:nvSpPr>
        <p:spPr/>
        <p:txBody>
          <a:bodyPr>
            <a:normAutofit/>
          </a:bodyPr>
          <a:lstStyle/>
          <a:p>
            <a:pPr marL="0" indent="0">
              <a:buNone/>
            </a:pPr>
            <a:r>
              <a:rPr lang="en-US" sz="3200" dirty="0"/>
              <a:t>What credentials can I use to show I've completed the ACTCP? </a:t>
            </a:r>
          </a:p>
          <a:p>
            <a:endParaRPr lang="en-US" sz="3200" dirty="0"/>
          </a:p>
          <a:p>
            <a:r>
              <a:rPr lang="en-US" sz="3200" dirty="0"/>
              <a:t>Individuals are approved to use the designated initials ADAC as a way to show they have met the requirements and have been issued the certification.</a:t>
            </a:r>
          </a:p>
          <a:p>
            <a:endParaRPr lang="en-US" sz="3200" dirty="0"/>
          </a:p>
          <a:p>
            <a:r>
              <a:rPr lang="en-US" sz="3200" dirty="0"/>
              <a:t>Certificate of completion</a:t>
            </a:r>
          </a:p>
        </p:txBody>
      </p:sp>
      <p:sp>
        <p:nvSpPr>
          <p:cNvPr id="4" name="Slide Number Placeholder 3">
            <a:extLst>
              <a:ext uri="{FF2B5EF4-FFF2-40B4-BE49-F238E27FC236}">
                <a16:creationId xmlns:a16="http://schemas.microsoft.com/office/drawing/2014/main" id="{F45047B5-07BB-4763-88F9-066D6D695C88}"/>
              </a:ext>
            </a:extLst>
          </p:cNvPr>
          <p:cNvSpPr>
            <a:spLocks noGrp="1"/>
          </p:cNvSpPr>
          <p:nvPr>
            <p:ph type="sldNum" sz="quarter" idx="12"/>
          </p:nvPr>
        </p:nvSpPr>
        <p:spPr/>
        <p:txBody>
          <a:bodyPr/>
          <a:lstStyle/>
          <a:p>
            <a:fld id="{DDC99015-0B1A-418C-A948-BE29FCA9F412}" type="slidenum">
              <a:rPr lang="en-US" smtClean="0"/>
              <a:t>44</a:t>
            </a:fld>
            <a:endParaRPr lang="en-US" dirty="0"/>
          </a:p>
        </p:txBody>
      </p:sp>
    </p:spTree>
    <p:extLst>
      <p:ext uri="{BB962C8B-B14F-4D97-AF65-F5344CB8AC3E}">
        <p14:creationId xmlns:p14="http://schemas.microsoft.com/office/powerpoint/2010/main" val="24925343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FB57-D05A-4277-929D-117CAA7F7980}"/>
              </a:ext>
            </a:extLst>
          </p:cNvPr>
          <p:cNvSpPr>
            <a:spLocks noGrp="1"/>
          </p:cNvSpPr>
          <p:nvPr>
            <p:ph type="title"/>
          </p:nvPr>
        </p:nvSpPr>
        <p:spPr/>
        <p:txBody>
          <a:bodyPr/>
          <a:lstStyle/>
          <a:p>
            <a:r>
              <a:rPr lang="en-US" dirty="0"/>
              <a:t>ACTCP - Common Questions (9 of 9)</a:t>
            </a:r>
          </a:p>
        </p:txBody>
      </p:sp>
      <p:sp>
        <p:nvSpPr>
          <p:cNvPr id="3" name="Content Placeholder 2">
            <a:extLst>
              <a:ext uri="{FF2B5EF4-FFF2-40B4-BE49-F238E27FC236}">
                <a16:creationId xmlns:a16="http://schemas.microsoft.com/office/drawing/2014/main" id="{D394F5EE-EB33-4C4E-BEF0-C405437ABB10}"/>
              </a:ext>
            </a:extLst>
          </p:cNvPr>
          <p:cNvSpPr>
            <a:spLocks noGrp="1"/>
          </p:cNvSpPr>
          <p:nvPr>
            <p:ph idx="1"/>
          </p:nvPr>
        </p:nvSpPr>
        <p:spPr/>
        <p:txBody>
          <a:bodyPr>
            <a:normAutofit/>
          </a:bodyPr>
          <a:lstStyle/>
          <a:p>
            <a:pPr marL="0" indent="0">
              <a:buNone/>
            </a:pPr>
            <a:r>
              <a:rPr lang="en-US" sz="3200" dirty="0"/>
              <a:t>How do I contact the ADA Coordinator Training Certification Program?</a:t>
            </a:r>
          </a:p>
          <a:p>
            <a:pPr marL="0" indent="0">
              <a:buNone/>
            </a:pPr>
            <a:endParaRPr lang="en-US" sz="3200" dirty="0"/>
          </a:p>
          <a:p>
            <a:r>
              <a:rPr lang="en-US" sz="3200" dirty="0"/>
              <a:t>ADA Coordinator Training Certification Program ATTN: Mike Edwards, ACT Certification Program Director 100 Corporate Lake Drive, Columbia, MO 65203 573-882-3617 (V/TTY) adacoordinator@missouri.edu </a:t>
            </a:r>
          </a:p>
        </p:txBody>
      </p:sp>
      <p:sp>
        <p:nvSpPr>
          <p:cNvPr id="4" name="Slide Number Placeholder 3">
            <a:extLst>
              <a:ext uri="{FF2B5EF4-FFF2-40B4-BE49-F238E27FC236}">
                <a16:creationId xmlns:a16="http://schemas.microsoft.com/office/drawing/2014/main" id="{7534492C-3B09-489F-B9BB-F1A772836E76}"/>
              </a:ext>
            </a:extLst>
          </p:cNvPr>
          <p:cNvSpPr>
            <a:spLocks noGrp="1"/>
          </p:cNvSpPr>
          <p:nvPr>
            <p:ph type="sldNum" sz="quarter" idx="12"/>
          </p:nvPr>
        </p:nvSpPr>
        <p:spPr/>
        <p:txBody>
          <a:bodyPr/>
          <a:lstStyle/>
          <a:p>
            <a:fld id="{DDC99015-0B1A-418C-A948-BE29FCA9F412}" type="slidenum">
              <a:rPr lang="en-US" smtClean="0"/>
              <a:t>45</a:t>
            </a:fld>
            <a:endParaRPr lang="en-US" dirty="0"/>
          </a:p>
        </p:txBody>
      </p:sp>
    </p:spTree>
    <p:extLst>
      <p:ext uri="{BB962C8B-B14F-4D97-AF65-F5344CB8AC3E}">
        <p14:creationId xmlns:p14="http://schemas.microsoft.com/office/powerpoint/2010/main" val="28852434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CF815-5D52-4E0B-9E27-FB1D7F05D2E3}"/>
              </a:ext>
            </a:extLst>
          </p:cNvPr>
          <p:cNvSpPr>
            <a:spLocks noGrp="1"/>
          </p:cNvSpPr>
          <p:nvPr>
            <p:ph type="title"/>
          </p:nvPr>
        </p:nvSpPr>
        <p:spPr/>
        <p:txBody>
          <a:bodyPr/>
          <a:lstStyle/>
          <a:p>
            <a:r>
              <a:rPr lang="en-US" dirty="0">
                <a:solidFill>
                  <a:srgbClr val="FF0000"/>
                </a:solidFill>
              </a:rPr>
              <a:t>The National ADA Symposium</a:t>
            </a:r>
          </a:p>
        </p:txBody>
      </p:sp>
      <p:sp>
        <p:nvSpPr>
          <p:cNvPr id="3" name="Content Placeholder 2">
            <a:extLst>
              <a:ext uri="{FF2B5EF4-FFF2-40B4-BE49-F238E27FC236}">
                <a16:creationId xmlns:a16="http://schemas.microsoft.com/office/drawing/2014/main" id="{75E2B62F-D3A7-4653-AAF0-0DA1C2C91EBF}"/>
              </a:ext>
            </a:extLst>
          </p:cNvPr>
          <p:cNvSpPr>
            <a:spLocks noGrp="1"/>
          </p:cNvSpPr>
          <p:nvPr>
            <p:ph idx="1"/>
          </p:nvPr>
        </p:nvSpPr>
        <p:spPr/>
        <p:txBody>
          <a:bodyPr/>
          <a:lstStyle/>
          <a:p>
            <a:endParaRPr lang="en-US" sz="3600" dirty="0"/>
          </a:p>
          <a:p>
            <a:endParaRPr lang="en-US" sz="3600" dirty="0"/>
          </a:p>
          <a:p>
            <a:r>
              <a:rPr lang="en-US" sz="3600" dirty="0"/>
              <a:t>The National ADA Symposium is an initiative of the ADA National Network and coordinated by the Great Plains ADA Center</a:t>
            </a:r>
          </a:p>
          <a:p>
            <a:endParaRPr lang="en-US" dirty="0"/>
          </a:p>
        </p:txBody>
      </p:sp>
      <p:sp>
        <p:nvSpPr>
          <p:cNvPr id="4" name="Slide Number Placeholder 3">
            <a:extLst>
              <a:ext uri="{FF2B5EF4-FFF2-40B4-BE49-F238E27FC236}">
                <a16:creationId xmlns:a16="http://schemas.microsoft.com/office/drawing/2014/main" id="{AB4CAEB7-4962-44A5-A5F2-1F5487053751}"/>
              </a:ext>
            </a:extLst>
          </p:cNvPr>
          <p:cNvSpPr>
            <a:spLocks noGrp="1"/>
          </p:cNvSpPr>
          <p:nvPr>
            <p:ph type="sldNum" sz="quarter" idx="12"/>
          </p:nvPr>
        </p:nvSpPr>
        <p:spPr/>
        <p:txBody>
          <a:bodyPr/>
          <a:lstStyle/>
          <a:p>
            <a:fld id="{DDC99015-0B1A-418C-A948-BE29FCA9F412}" type="slidenum">
              <a:rPr lang="en-US" smtClean="0"/>
              <a:t>46</a:t>
            </a:fld>
            <a:endParaRPr lang="en-US" dirty="0"/>
          </a:p>
        </p:txBody>
      </p:sp>
    </p:spTree>
    <p:extLst>
      <p:ext uri="{BB962C8B-B14F-4D97-AF65-F5344CB8AC3E}">
        <p14:creationId xmlns:p14="http://schemas.microsoft.com/office/powerpoint/2010/main" val="39272704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3F62A-C525-4B9C-99DA-232FB8FD191C}"/>
              </a:ext>
            </a:extLst>
          </p:cNvPr>
          <p:cNvSpPr>
            <a:spLocks noGrp="1"/>
          </p:cNvSpPr>
          <p:nvPr>
            <p:ph type="title"/>
          </p:nvPr>
        </p:nvSpPr>
        <p:spPr/>
        <p:txBody>
          <a:bodyPr/>
          <a:lstStyle/>
          <a:p>
            <a:r>
              <a:rPr lang="en-US" dirty="0"/>
              <a:t>National ADA Symposium </a:t>
            </a:r>
          </a:p>
        </p:txBody>
      </p:sp>
      <p:sp>
        <p:nvSpPr>
          <p:cNvPr id="3" name="Content Placeholder 2">
            <a:extLst>
              <a:ext uri="{FF2B5EF4-FFF2-40B4-BE49-F238E27FC236}">
                <a16:creationId xmlns:a16="http://schemas.microsoft.com/office/drawing/2014/main" id="{1FC81037-6F24-4FF6-8DE0-C88A693FA28D}"/>
              </a:ext>
            </a:extLst>
          </p:cNvPr>
          <p:cNvSpPr>
            <a:spLocks noGrp="1"/>
          </p:cNvSpPr>
          <p:nvPr>
            <p:ph idx="1"/>
          </p:nvPr>
        </p:nvSpPr>
        <p:spPr/>
        <p:txBody>
          <a:bodyPr/>
          <a:lstStyle/>
          <a:p>
            <a:r>
              <a:rPr lang="en-US" dirty="0"/>
              <a:t>Virtual and In-Person 2022	</a:t>
            </a:r>
          </a:p>
          <a:p>
            <a:r>
              <a:rPr lang="en-US" dirty="0"/>
              <a:t>Kansas City 2023</a:t>
            </a:r>
          </a:p>
          <a:p>
            <a:r>
              <a:rPr lang="en-US" dirty="0"/>
              <a:t>80-120 training sessions</a:t>
            </a:r>
          </a:p>
          <a:p>
            <a:r>
              <a:rPr lang="en-US" dirty="0"/>
              <a:t>Training tracks</a:t>
            </a:r>
          </a:p>
          <a:p>
            <a:r>
              <a:rPr lang="en-US" dirty="0"/>
              <a:t>Vendors/Exhibitors</a:t>
            </a:r>
          </a:p>
          <a:p>
            <a:endParaRPr lang="en-US" dirty="0"/>
          </a:p>
        </p:txBody>
      </p:sp>
      <p:sp>
        <p:nvSpPr>
          <p:cNvPr id="4" name="Slide Number Placeholder 3">
            <a:extLst>
              <a:ext uri="{FF2B5EF4-FFF2-40B4-BE49-F238E27FC236}">
                <a16:creationId xmlns:a16="http://schemas.microsoft.com/office/drawing/2014/main" id="{34C81B3C-A7E8-4371-9130-7B92BB74F140}"/>
              </a:ext>
            </a:extLst>
          </p:cNvPr>
          <p:cNvSpPr>
            <a:spLocks noGrp="1"/>
          </p:cNvSpPr>
          <p:nvPr>
            <p:ph type="sldNum" sz="quarter" idx="12"/>
          </p:nvPr>
        </p:nvSpPr>
        <p:spPr/>
        <p:txBody>
          <a:bodyPr/>
          <a:lstStyle/>
          <a:p>
            <a:fld id="{DDC99015-0B1A-418C-A948-BE29FCA9F412}" type="slidenum">
              <a:rPr lang="en-US" smtClean="0"/>
              <a:t>47</a:t>
            </a:fld>
            <a:endParaRPr lang="en-US" dirty="0"/>
          </a:p>
        </p:txBody>
      </p:sp>
    </p:spTree>
    <p:extLst>
      <p:ext uri="{BB962C8B-B14F-4D97-AF65-F5344CB8AC3E}">
        <p14:creationId xmlns:p14="http://schemas.microsoft.com/office/powerpoint/2010/main" val="339113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AB1E0-9F4A-425D-B666-DBA20C82BDEB}"/>
              </a:ext>
            </a:extLst>
          </p:cNvPr>
          <p:cNvSpPr>
            <a:spLocks noGrp="1"/>
          </p:cNvSpPr>
          <p:nvPr>
            <p:ph type="title"/>
          </p:nvPr>
        </p:nvSpPr>
        <p:spPr/>
        <p:txBody>
          <a:bodyPr/>
          <a:lstStyle/>
          <a:p>
            <a:r>
              <a:rPr lang="en-US" dirty="0"/>
              <a:t>Symposium Overview</a:t>
            </a:r>
          </a:p>
        </p:txBody>
      </p:sp>
      <p:sp>
        <p:nvSpPr>
          <p:cNvPr id="3" name="Content Placeholder 2">
            <a:extLst>
              <a:ext uri="{FF2B5EF4-FFF2-40B4-BE49-F238E27FC236}">
                <a16:creationId xmlns:a16="http://schemas.microsoft.com/office/drawing/2014/main" id="{D00561AD-3540-4362-994F-5719ABC59347}"/>
              </a:ext>
            </a:extLst>
          </p:cNvPr>
          <p:cNvSpPr>
            <a:spLocks noGrp="1"/>
          </p:cNvSpPr>
          <p:nvPr>
            <p:ph idx="1"/>
          </p:nvPr>
        </p:nvSpPr>
        <p:spPr>
          <a:xfrm>
            <a:off x="838200" y="1825624"/>
            <a:ext cx="10515600" cy="4895851"/>
          </a:xfrm>
        </p:spPr>
        <p:txBody>
          <a:bodyPr>
            <a:normAutofit lnSpcReduction="10000"/>
          </a:bodyPr>
          <a:lstStyle/>
          <a:p>
            <a:r>
              <a:rPr lang="en-US" dirty="0"/>
              <a:t>Option to register for the full conference or register for specific days.</a:t>
            </a:r>
          </a:p>
          <a:p>
            <a:r>
              <a:rPr lang="en-US" dirty="0"/>
              <a:t>Extensive training session opportunities, including a Pre-Conference</a:t>
            </a:r>
          </a:p>
          <a:p>
            <a:r>
              <a:rPr lang="en-US" dirty="0"/>
              <a:t>Sessions presented by representatives from the U.S. Access Board, the U.S. Dept. of Justice, and the EEOC.</a:t>
            </a:r>
          </a:p>
          <a:p>
            <a:r>
              <a:rPr lang="en-US" dirty="0"/>
              <a:t>Sessions highlighting new information, projects, and best practices from ADA National Network Regional Centers. </a:t>
            </a:r>
          </a:p>
          <a:p>
            <a:r>
              <a:rPr lang="en-US" dirty="0"/>
              <a:t>Two Keynote Speakers (To be announced)</a:t>
            </a:r>
          </a:p>
          <a:p>
            <a:r>
              <a:rPr lang="en-US" dirty="0"/>
              <a:t>ACTCP, CEU, and AIA/HSW credits are available upon request during registration.</a:t>
            </a:r>
          </a:p>
          <a:p>
            <a:r>
              <a:rPr lang="en-US" dirty="0"/>
              <a:t>Sessions pre-approved for the American Institute of Architects (AIA) Health, Safety, and Welfare (HSW) credits.</a:t>
            </a:r>
          </a:p>
        </p:txBody>
      </p:sp>
      <p:sp>
        <p:nvSpPr>
          <p:cNvPr id="4" name="Slide Number Placeholder 3">
            <a:extLst>
              <a:ext uri="{FF2B5EF4-FFF2-40B4-BE49-F238E27FC236}">
                <a16:creationId xmlns:a16="http://schemas.microsoft.com/office/drawing/2014/main" id="{7F5F6376-D854-4110-8F81-553D33F4FB78}"/>
              </a:ext>
            </a:extLst>
          </p:cNvPr>
          <p:cNvSpPr>
            <a:spLocks noGrp="1"/>
          </p:cNvSpPr>
          <p:nvPr>
            <p:ph type="sldNum" sz="quarter" idx="12"/>
          </p:nvPr>
        </p:nvSpPr>
        <p:spPr/>
        <p:txBody>
          <a:bodyPr/>
          <a:lstStyle/>
          <a:p>
            <a:fld id="{DDC99015-0B1A-418C-A948-BE29FCA9F412}" type="slidenum">
              <a:rPr lang="en-US" smtClean="0"/>
              <a:t>48</a:t>
            </a:fld>
            <a:endParaRPr lang="en-US" dirty="0"/>
          </a:p>
        </p:txBody>
      </p:sp>
    </p:spTree>
    <p:extLst>
      <p:ext uri="{BB962C8B-B14F-4D97-AF65-F5344CB8AC3E}">
        <p14:creationId xmlns:p14="http://schemas.microsoft.com/office/powerpoint/2010/main" val="17185141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38035-5E97-4A56-BD7C-7F71614737FF}"/>
              </a:ext>
            </a:extLst>
          </p:cNvPr>
          <p:cNvSpPr>
            <a:spLocks noGrp="1"/>
          </p:cNvSpPr>
          <p:nvPr>
            <p:ph type="title"/>
          </p:nvPr>
        </p:nvSpPr>
        <p:spPr/>
        <p:txBody>
          <a:bodyPr/>
          <a:lstStyle/>
          <a:p>
            <a:r>
              <a:rPr lang="en-US" dirty="0"/>
              <a:t>AIA, HSW, and Other Collaboration</a:t>
            </a:r>
          </a:p>
        </p:txBody>
      </p:sp>
      <p:sp>
        <p:nvSpPr>
          <p:cNvPr id="3" name="Content Placeholder 2">
            <a:extLst>
              <a:ext uri="{FF2B5EF4-FFF2-40B4-BE49-F238E27FC236}">
                <a16:creationId xmlns:a16="http://schemas.microsoft.com/office/drawing/2014/main" id="{76A807A7-EE7E-4308-BEEF-0F031E510932}"/>
              </a:ext>
            </a:extLst>
          </p:cNvPr>
          <p:cNvSpPr>
            <a:spLocks noGrp="1"/>
          </p:cNvSpPr>
          <p:nvPr>
            <p:ph idx="1"/>
          </p:nvPr>
        </p:nvSpPr>
        <p:spPr>
          <a:xfrm>
            <a:off x="838200" y="1825625"/>
            <a:ext cx="10515600" cy="4667250"/>
          </a:xfrm>
        </p:spPr>
        <p:txBody>
          <a:bodyPr>
            <a:normAutofit fontScale="92500" lnSpcReduction="10000"/>
          </a:bodyPr>
          <a:lstStyle/>
          <a:p>
            <a:r>
              <a:rPr lang="en-US" sz="3200" dirty="0"/>
              <a:t>The Great Plains ADA Center is pleased to announce accessible design educational programs that include pre-approved American Institute of Architects (AIA) Health, Safety and Welfare (HSW) credits. </a:t>
            </a:r>
          </a:p>
          <a:p>
            <a:r>
              <a:rPr lang="en-US" sz="3200" dirty="0"/>
              <a:t>The ADA Center is now registered with the AIA as Continuing Education Providers. </a:t>
            </a:r>
          </a:p>
          <a:p>
            <a:r>
              <a:rPr lang="en-US" sz="3200" dirty="0"/>
              <a:t>Currently, there are seven certified accessible design programs, with many more in the AIA approval pipeline. The classes are taught by senior architects and staff from the US Access Board, The International Code Council, Universities and industry leaders and authors in accessible design education.</a:t>
            </a:r>
          </a:p>
        </p:txBody>
      </p:sp>
      <p:sp>
        <p:nvSpPr>
          <p:cNvPr id="4" name="Slide Number Placeholder 3">
            <a:extLst>
              <a:ext uri="{FF2B5EF4-FFF2-40B4-BE49-F238E27FC236}">
                <a16:creationId xmlns:a16="http://schemas.microsoft.com/office/drawing/2014/main" id="{A2702131-3A39-4BDC-9A90-5EF106ADE1D2}"/>
              </a:ext>
            </a:extLst>
          </p:cNvPr>
          <p:cNvSpPr>
            <a:spLocks noGrp="1"/>
          </p:cNvSpPr>
          <p:nvPr>
            <p:ph type="sldNum" sz="quarter" idx="12"/>
          </p:nvPr>
        </p:nvSpPr>
        <p:spPr/>
        <p:txBody>
          <a:bodyPr/>
          <a:lstStyle/>
          <a:p>
            <a:fld id="{DDC99015-0B1A-418C-A948-BE29FCA9F412}" type="slidenum">
              <a:rPr lang="en-US" smtClean="0"/>
              <a:t>49</a:t>
            </a:fld>
            <a:endParaRPr lang="en-US" dirty="0"/>
          </a:p>
        </p:txBody>
      </p:sp>
    </p:spTree>
    <p:extLst>
      <p:ext uri="{BB962C8B-B14F-4D97-AF65-F5344CB8AC3E}">
        <p14:creationId xmlns:p14="http://schemas.microsoft.com/office/powerpoint/2010/main" val="30773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522CD-E2E4-43FA-9790-0FA8895FC1FF}"/>
              </a:ext>
            </a:extLst>
          </p:cNvPr>
          <p:cNvSpPr>
            <a:spLocks noGrp="1"/>
          </p:cNvSpPr>
          <p:nvPr>
            <p:ph type="title"/>
          </p:nvPr>
        </p:nvSpPr>
        <p:spPr/>
        <p:txBody>
          <a:bodyPr/>
          <a:lstStyle/>
          <a:p>
            <a:r>
              <a:rPr lang="en-US" dirty="0"/>
              <a:t>Training</a:t>
            </a:r>
          </a:p>
        </p:txBody>
      </p:sp>
      <p:sp>
        <p:nvSpPr>
          <p:cNvPr id="3" name="Content Placeholder 2">
            <a:extLst>
              <a:ext uri="{FF2B5EF4-FFF2-40B4-BE49-F238E27FC236}">
                <a16:creationId xmlns:a16="http://schemas.microsoft.com/office/drawing/2014/main" id="{81B02463-741C-4F3B-BCEA-4071BF9F70B8}"/>
              </a:ext>
            </a:extLst>
          </p:cNvPr>
          <p:cNvSpPr>
            <a:spLocks noGrp="1"/>
          </p:cNvSpPr>
          <p:nvPr>
            <p:ph idx="1"/>
          </p:nvPr>
        </p:nvSpPr>
        <p:spPr/>
        <p:txBody>
          <a:bodyPr>
            <a:normAutofit/>
          </a:bodyPr>
          <a:lstStyle/>
          <a:p>
            <a:r>
              <a:rPr lang="en-US" sz="3200" dirty="0"/>
              <a:t>The Great Plains ADA Center develops trainings targeted to the needs of a variety of consumers including individuals with disabilities, businesses, employers, state and local government agencies, architects, code officials, and disability organizations.</a:t>
            </a:r>
          </a:p>
          <a:p>
            <a:endParaRPr lang="en-US" sz="3200" dirty="0"/>
          </a:p>
          <a:p>
            <a:r>
              <a:rPr lang="en-US" sz="3200" dirty="0"/>
              <a:t>We provide on-site training and virtual trainings, webinars, web-based courses, and videos.</a:t>
            </a:r>
          </a:p>
        </p:txBody>
      </p:sp>
      <p:sp>
        <p:nvSpPr>
          <p:cNvPr id="4" name="Slide Number Placeholder 3">
            <a:extLst>
              <a:ext uri="{FF2B5EF4-FFF2-40B4-BE49-F238E27FC236}">
                <a16:creationId xmlns:a16="http://schemas.microsoft.com/office/drawing/2014/main" id="{9949D16D-2B92-40D7-A99B-9AB5288E00E7}"/>
              </a:ext>
            </a:extLst>
          </p:cNvPr>
          <p:cNvSpPr>
            <a:spLocks noGrp="1"/>
          </p:cNvSpPr>
          <p:nvPr>
            <p:ph type="sldNum" sz="quarter" idx="12"/>
          </p:nvPr>
        </p:nvSpPr>
        <p:spPr/>
        <p:txBody>
          <a:bodyPr/>
          <a:lstStyle/>
          <a:p>
            <a:fld id="{DDC99015-0B1A-418C-A948-BE29FCA9F412}" type="slidenum">
              <a:rPr lang="en-US" smtClean="0"/>
              <a:t>5</a:t>
            </a:fld>
            <a:endParaRPr lang="en-US" dirty="0"/>
          </a:p>
        </p:txBody>
      </p:sp>
    </p:spTree>
    <p:extLst>
      <p:ext uri="{BB962C8B-B14F-4D97-AF65-F5344CB8AC3E}">
        <p14:creationId xmlns:p14="http://schemas.microsoft.com/office/powerpoint/2010/main" val="36032788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9D55B-3D0A-4CAB-ADA2-BAE7B71E9D5D}"/>
              </a:ext>
            </a:extLst>
          </p:cNvPr>
          <p:cNvSpPr>
            <a:spLocks noGrp="1"/>
          </p:cNvSpPr>
          <p:nvPr>
            <p:ph type="title"/>
          </p:nvPr>
        </p:nvSpPr>
        <p:spPr/>
        <p:txBody>
          <a:bodyPr/>
          <a:lstStyle/>
          <a:p>
            <a:r>
              <a:rPr lang="en-US" dirty="0"/>
              <a:t>Example of Scope:  ADA Symposium (1 of 9)</a:t>
            </a:r>
          </a:p>
        </p:txBody>
      </p:sp>
      <p:sp>
        <p:nvSpPr>
          <p:cNvPr id="3" name="Content Placeholder 2">
            <a:extLst>
              <a:ext uri="{FF2B5EF4-FFF2-40B4-BE49-F238E27FC236}">
                <a16:creationId xmlns:a16="http://schemas.microsoft.com/office/drawing/2014/main" id="{640FC9D6-5AD0-468C-9757-E40D8CC30E3F}"/>
              </a:ext>
            </a:extLst>
          </p:cNvPr>
          <p:cNvSpPr>
            <a:spLocks noGrp="1"/>
          </p:cNvSpPr>
          <p:nvPr>
            <p:ph idx="1"/>
          </p:nvPr>
        </p:nvSpPr>
        <p:spPr/>
        <p:txBody>
          <a:bodyPr>
            <a:normAutofit/>
          </a:bodyPr>
          <a:lstStyle/>
          <a:p>
            <a:r>
              <a:rPr lang="en-US" sz="3200" dirty="0"/>
              <a:t>PC1) ADA Basics</a:t>
            </a:r>
          </a:p>
          <a:p>
            <a:endParaRPr lang="en-US" sz="3200" dirty="0"/>
          </a:p>
          <a:p>
            <a:r>
              <a:rPr lang="en-US" sz="3200" dirty="0"/>
              <a:t>PC2) Title I Overview</a:t>
            </a:r>
          </a:p>
          <a:p>
            <a:endParaRPr lang="en-US" sz="3200" dirty="0"/>
          </a:p>
          <a:p>
            <a:r>
              <a:rPr lang="en-US" sz="3200" dirty="0"/>
              <a:t>PC3) Role of the ADA Coordinator</a:t>
            </a:r>
          </a:p>
        </p:txBody>
      </p:sp>
      <p:sp>
        <p:nvSpPr>
          <p:cNvPr id="4" name="Slide Number Placeholder 3">
            <a:extLst>
              <a:ext uri="{FF2B5EF4-FFF2-40B4-BE49-F238E27FC236}">
                <a16:creationId xmlns:a16="http://schemas.microsoft.com/office/drawing/2014/main" id="{8AA3D146-F662-4CD0-B8B5-6694396D9892}"/>
              </a:ext>
            </a:extLst>
          </p:cNvPr>
          <p:cNvSpPr>
            <a:spLocks noGrp="1"/>
          </p:cNvSpPr>
          <p:nvPr>
            <p:ph type="sldNum" sz="quarter" idx="12"/>
          </p:nvPr>
        </p:nvSpPr>
        <p:spPr/>
        <p:txBody>
          <a:bodyPr/>
          <a:lstStyle/>
          <a:p>
            <a:fld id="{DDC99015-0B1A-418C-A948-BE29FCA9F412}" type="slidenum">
              <a:rPr lang="en-US" smtClean="0"/>
              <a:t>50</a:t>
            </a:fld>
            <a:endParaRPr lang="en-US" dirty="0"/>
          </a:p>
        </p:txBody>
      </p:sp>
    </p:spTree>
    <p:extLst>
      <p:ext uri="{BB962C8B-B14F-4D97-AF65-F5344CB8AC3E}">
        <p14:creationId xmlns:p14="http://schemas.microsoft.com/office/powerpoint/2010/main" val="3044604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C9CF1-AEC9-401D-B790-AA6A4ECC0B72}"/>
              </a:ext>
            </a:extLst>
          </p:cNvPr>
          <p:cNvSpPr>
            <a:spLocks noGrp="1"/>
          </p:cNvSpPr>
          <p:nvPr>
            <p:ph type="title"/>
          </p:nvPr>
        </p:nvSpPr>
        <p:spPr/>
        <p:txBody>
          <a:bodyPr/>
          <a:lstStyle/>
          <a:p>
            <a:r>
              <a:rPr lang="en-US" dirty="0"/>
              <a:t>Example of Scope:  ADA Symposium (2 of 9)</a:t>
            </a:r>
          </a:p>
        </p:txBody>
      </p:sp>
      <p:sp>
        <p:nvSpPr>
          <p:cNvPr id="3" name="Content Placeholder 2">
            <a:extLst>
              <a:ext uri="{FF2B5EF4-FFF2-40B4-BE49-F238E27FC236}">
                <a16:creationId xmlns:a16="http://schemas.microsoft.com/office/drawing/2014/main" id="{EAD1F995-D396-429E-A867-C5C393A8D86C}"/>
              </a:ext>
            </a:extLst>
          </p:cNvPr>
          <p:cNvSpPr>
            <a:spLocks noGrp="1"/>
          </p:cNvSpPr>
          <p:nvPr>
            <p:ph idx="1"/>
          </p:nvPr>
        </p:nvSpPr>
        <p:spPr>
          <a:xfrm>
            <a:off x="838200" y="1825625"/>
            <a:ext cx="10515600" cy="4895850"/>
          </a:xfrm>
        </p:spPr>
        <p:txBody>
          <a:bodyPr>
            <a:normAutofit lnSpcReduction="10000"/>
          </a:bodyPr>
          <a:lstStyle/>
          <a:p>
            <a:r>
              <a:rPr lang="en-US" sz="2400" dirty="0"/>
              <a:t>1A) 2010 ADA Standards Part 1 of 2</a:t>
            </a:r>
          </a:p>
          <a:p>
            <a:pPr marL="0" indent="0">
              <a:buNone/>
            </a:pPr>
            <a:endParaRPr lang="en-US" sz="2400" dirty="0"/>
          </a:p>
          <a:p>
            <a:r>
              <a:rPr lang="en-US" sz="2400" dirty="0"/>
              <a:t>1B) Healthcare and the ADA: What You Don't Know Can Hurt You</a:t>
            </a:r>
          </a:p>
          <a:p>
            <a:pPr marL="0" indent="0">
              <a:buNone/>
            </a:pPr>
            <a:endParaRPr lang="en-US" sz="2400" dirty="0"/>
          </a:p>
          <a:p>
            <a:r>
              <a:rPr lang="en-US" sz="2400" dirty="0"/>
              <a:t>1C) The ADA, Addiction, Recovery and Employment</a:t>
            </a:r>
          </a:p>
          <a:p>
            <a:endParaRPr lang="en-US" sz="2400" dirty="0"/>
          </a:p>
          <a:p>
            <a:r>
              <a:rPr lang="en-US" sz="2400" dirty="0"/>
              <a:t>2A) 2010 ADA Standards Part 2 of 2</a:t>
            </a:r>
          </a:p>
          <a:p>
            <a:endParaRPr lang="en-US" sz="2400" dirty="0"/>
          </a:p>
          <a:p>
            <a:r>
              <a:rPr lang="en-US" sz="2400" dirty="0"/>
              <a:t>2B) Healthcare Facilities: Access to Exam, Diagnostic, Procedure, and Treatment Rooms</a:t>
            </a:r>
          </a:p>
          <a:p>
            <a:endParaRPr lang="en-US" sz="2400" dirty="0"/>
          </a:p>
          <a:p>
            <a:r>
              <a:rPr lang="en-US" sz="2400" dirty="0"/>
              <a:t>2C) How the COVID-19 Pandemic has Impacted the World of Disability</a:t>
            </a:r>
          </a:p>
        </p:txBody>
      </p:sp>
      <p:sp>
        <p:nvSpPr>
          <p:cNvPr id="4" name="Slide Number Placeholder 3">
            <a:extLst>
              <a:ext uri="{FF2B5EF4-FFF2-40B4-BE49-F238E27FC236}">
                <a16:creationId xmlns:a16="http://schemas.microsoft.com/office/drawing/2014/main" id="{ED141DD4-14DA-442F-900F-4D2F70B519BB}"/>
              </a:ext>
            </a:extLst>
          </p:cNvPr>
          <p:cNvSpPr>
            <a:spLocks noGrp="1"/>
          </p:cNvSpPr>
          <p:nvPr>
            <p:ph type="sldNum" sz="quarter" idx="12"/>
          </p:nvPr>
        </p:nvSpPr>
        <p:spPr/>
        <p:txBody>
          <a:bodyPr/>
          <a:lstStyle/>
          <a:p>
            <a:fld id="{DDC99015-0B1A-418C-A948-BE29FCA9F412}" type="slidenum">
              <a:rPr lang="en-US" smtClean="0"/>
              <a:t>51</a:t>
            </a:fld>
            <a:endParaRPr lang="en-US" dirty="0"/>
          </a:p>
        </p:txBody>
      </p:sp>
    </p:spTree>
    <p:extLst>
      <p:ext uri="{BB962C8B-B14F-4D97-AF65-F5344CB8AC3E}">
        <p14:creationId xmlns:p14="http://schemas.microsoft.com/office/powerpoint/2010/main" val="11390018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2CA0-AC4A-41B9-BB35-33F4C4230301}"/>
              </a:ext>
            </a:extLst>
          </p:cNvPr>
          <p:cNvSpPr>
            <a:spLocks noGrp="1"/>
          </p:cNvSpPr>
          <p:nvPr>
            <p:ph type="title"/>
          </p:nvPr>
        </p:nvSpPr>
        <p:spPr/>
        <p:txBody>
          <a:bodyPr/>
          <a:lstStyle/>
          <a:p>
            <a:r>
              <a:rPr lang="en-US" dirty="0"/>
              <a:t>Example of Scope:  ADA Symposium (3 of 9)</a:t>
            </a:r>
          </a:p>
        </p:txBody>
      </p:sp>
      <p:sp>
        <p:nvSpPr>
          <p:cNvPr id="3" name="Content Placeholder 2">
            <a:extLst>
              <a:ext uri="{FF2B5EF4-FFF2-40B4-BE49-F238E27FC236}">
                <a16:creationId xmlns:a16="http://schemas.microsoft.com/office/drawing/2014/main" id="{9A426E9F-6F17-4C9E-A953-757606D30238}"/>
              </a:ext>
            </a:extLst>
          </p:cNvPr>
          <p:cNvSpPr>
            <a:spLocks noGrp="1"/>
          </p:cNvSpPr>
          <p:nvPr>
            <p:ph idx="1"/>
          </p:nvPr>
        </p:nvSpPr>
        <p:spPr>
          <a:xfrm>
            <a:off x="838200" y="1690688"/>
            <a:ext cx="10515600" cy="5262562"/>
          </a:xfrm>
        </p:spPr>
        <p:txBody>
          <a:bodyPr>
            <a:normAutofit fontScale="92500" lnSpcReduction="10000"/>
          </a:bodyPr>
          <a:lstStyle/>
          <a:p>
            <a:r>
              <a:rPr lang="en-US" sz="2400" dirty="0"/>
              <a:t>Tuesday Keynote Session</a:t>
            </a:r>
          </a:p>
          <a:p>
            <a:endParaRPr lang="en-US" sz="2400" dirty="0"/>
          </a:p>
          <a:p>
            <a:r>
              <a:rPr lang="en-US" sz="2400" dirty="0"/>
              <a:t>3A) Self-Evaluation &amp; Transition Plans Part 1 of 2</a:t>
            </a:r>
          </a:p>
          <a:p>
            <a:pPr marL="0" indent="0">
              <a:buNone/>
            </a:pPr>
            <a:endParaRPr lang="en-US" sz="2400" dirty="0"/>
          </a:p>
          <a:p>
            <a:r>
              <a:rPr lang="en-US" sz="2400" dirty="0"/>
              <a:t>3B) DOJ's Barrier-Free Healthcare Initiative</a:t>
            </a:r>
          </a:p>
          <a:p>
            <a:endParaRPr lang="en-US" sz="2400" dirty="0"/>
          </a:p>
          <a:p>
            <a:r>
              <a:rPr lang="en-US" sz="2400" dirty="0"/>
              <a:t>3C) Video Game Accessibility</a:t>
            </a:r>
          </a:p>
          <a:p>
            <a:endParaRPr lang="en-US" sz="2400" dirty="0"/>
          </a:p>
          <a:p>
            <a:r>
              <a:rPr lang="en-US" sz="2400" dirty="0"/>
              <a:t>4A) Self-Evaluation &amp; Transition Plans Part 2 of 2</a:t>
            </a:r>
          </a:p>
          <a:p>
            <a:endParaRPr lang="en-US" sz="2400" dirty="0"/>
          </a:p>
          <a:p>
            <a:r>
              <a:rPr lang="en-US" sz="2400" dirty="0"/>
              <a:t>4B) No Bones About It: Service Animal Modification in Healthcare Settings</a:t>
            </a:r>
          </a:p>
          <a:p>
            <a:pPr marL="0" indent="0">
              <a:buNone/>
            </a:pPr>
            <a:endParaRPr lang="en-US" sz="2400" dirty="0"/>
          </a:p>
          <a:p>
            <a:r>
              <a:rPr lang="en-US" sz="2400" dirty="0"/>
              <a:t>4C) Establishing a Network of ADA Coordinators in California</a:t>
            </a:r>
          </a:p>
        </p:txBody>
      </p:sp>
      <p:sp>
        <p:nvSpPr>
          <p:cNvPr id="4" name="Slide Number Placeholder 3">
            <a:extLst>
              <a:ext uri="{FF2B5EF4-FFF2-40B4-BE49-F238E27FC236}">
                <a16:creationId xmlns:a16="http://schemas.microsoft.com/office/drawing/2014/main" id="{37CC4BB8-E489-4386-96FF-D3CD08B25863}"/>
              </a:ext>
            </a:extLst>
          </p:cNvPr>
          <p:cNvSpPr>
            <a:spLocks noGrp="1"/>
          </p:cNvSpPr>
          <p:nvPr>
            <p:ph type="sldNum" sz="quarter" idx="12"/>
          </p:nvPr>
        </p:nvSpPr>
        <p:spPr/>
        <p:txBody>
          <a:bodyPr/>
          <a:lstStyle/>
          <a:p>
            <a:fld id="{DDC99015-0B1A-418C-A948-BE29FCA9F412}" type="slidenum">
              <a:rPr lang="en-US" smtClean="0"/>
              <a:t>52</a:t>
            </a:fld>
            <a:endParaRPr lang="en-US" dirty="0"/>
          </a:p>
        </p:txBody>
      </p:sp>
    </p:spTree>
    <p:extLst>
      <p:ext uri="{BB962C8B-B14F-4D97-AF65-F5344CB8AC3E}">
        <p14:creationId xmlns:p14="http://schemas.microsoft.com/office/powerpoint/2010/main" val="33643807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763BE-18AE-4145-9DE4-281346D36C8D}"/>
              </a:ext>
            </a:extLst>
          </p:cNvPr>
          <p:cNvSpPr>
            <a:spLocks noGrp="1"/>
          </p:cNvSpPr>
          <p:nvPr>
            <p:ph type="title"/>
          </p:nvPr>
        </p:nvSpPr>
        <p:spPr/>
        <p:txBody>
          <a:bodyPr/>
          <a:lstStyle/>
          <a:p>
            <a:r>
              <a:rPr lang="en-US" dirty="0"/>
              <a:t>Example of Scope:  ADA Symposium (4 of 9)</a:t>
            </a:r>
          </a:p>
        </p:txBody>
      </p:sp>
      <p:sp>
        <p:nvSpPr>
          <p:cNvPr id="3" name="Content Placeholder 2">
            <a:extLst>
              <a:ext uri="{FF2B5EF4-FFF2-40B4-BE49-F238E27FC236}">
                <a16:creationId xmlns:a16="http://schemas.microsoft.com/office/drawing/2014/main" id="{32379E97-8EFB-409E-98E5-43C667E58833}"/>
              </a:ext>
            </a:extLst>
          </p:cNvPr>
          <p:cNvSpPr>
            <a:spLocks noGrp="1"/>
          </p:cNvSpPr>
          <p:nvPr>
            <p:ph idx="1"/>
          </p:nvPr>
        </p:nvSpPr>
        <p:spPr>
          <a:xfrm>
            <a:off x="838200" y="1609725"/>
            <a:ext cx="10515600" cy="5111749"/>
          </a:xfrm>
        </p:spPr>
        <p:txBody>
          <a:bodyPr>
            <a:normAutofit fontScale="85000" lnSpcReduction="20000"/>
          </a:bodyPr>
          <a:lstStyle/>
          <a:p>
            <a:r>
              <a:rPr lang="en-US" dirty="0"/>
              <a:t>5A) Reasonable Accommodations</a:t>
            </a:r>
          </a:p>
          <a:p>
            <a:endParaRPr lang="en-US" dirty="0"/>
          </a:p>
          <a:p>
            <a:r>
              <a:rPr lang="en-US" dirty="0"/>
              <a:t>5B) How Do You "Sell" ADA Construction Compliance?</a:t>
            </a:r>
          </a:p>
          <a:p>
            <a:endParaRPr lang="en-US" dirty="0"/>
          </a:p>
          <a:p>
            <a:r>
              <a:rPr lang="en-US" dirty="0"/>
              <a:t>5C) Accessible Elections: Training Your Staff and Volunteers</a:t>
            </a:r>
          </a:p>
          <a:p>
            <a:endParaRPr lang="en-US" dirty="0"/>
          </a:p>
          <a:p>
            <a:r>
              <a:rPr lang="en-US" dirty="0"/>
              <a:t>6A) Effective Communication</a:t>
            </a:r>
          </a:p>
          <a:p>
            <a:endParaRPr lang="en-US" dirty="0"/>
          </a:p>
          <a:p>
            <a:r>
              <a:rPr lang="en-US" dirty="0"/>
              <a:t>6B) How to do an Accessibility Field Review</a:t>
            </a:r>
          </a:p>
          <a:p>
            <a:endParaRPr lang="en-US" dirty="0"/>
          </a:p>
          <a:p>
            <a:r>
              <a:rPr lang="en-US" dirty="0"/>
              <a:t>6C) Disability and Inclusion Issues</a:t>
            </a:r>
          </a:p>
          <a:p>
            <a:endParaRPr lang="en-US" dirty="0"/>
          </a:p>
          <a:p>
            <a:r>
              <a:rPr lang="en-US" dirty="0"/>
              <a:t>Wednesday Keynote Session</a:t>
            </a:r>
          </a:p>
        </p:txBody>
      </p:sp>
      <p:sp>
        <p:nvSpPr>
          <p:cNvPr id="4" name="Slide Number Placeholder 3">
            <a:extLst>
              <a:ext uri="{FF2B5EF4-FFF2-40B4-BE49-F238E27FC236}">
                <a16:creationId xmlns:a16="http://schemas.microsoft.com/office/drawing/2014/main" id="{76841285-5845-4DC0-9BBD-E818ADC657CA}"/>
              </a:ext>
            </a:extLst>
          </p:cNvPr>
          <p:cNvSpPr>
            <a:spLocks noGrp="1"/>
          </p:cNvSpPr>
          <p:nvPr>
            <p:ph type="sldNum" sz="quarter" idx="12"/>
          </p:nvPr>
        </p:nvSpPr>
        <p:spPr/>
        <p:txBody>
          <a:bodyPr/>
          <a:lstStyle/>
          <a:p>
            <a:fld id="{DDC99015-0B1A-418C-A948-BE29FCA9F412}" type="slidenum">
              <a:rPr lang="en-US" smtClean="0"/>
              <a:t>53</a:t>
            </a:fld>
            <a:endParaRPr lang="en-US" dirty="0"/>
          </a:p>
        </p:txBody>
      </p:sp>
    </p:spTree>
    <p:extLst>
      <p:ext uri="{BB962C8B-B14F-4D97-AF65-F5344CB8AC3E}">
        <p14:creationId xmlns:p14="http://schemas.microsoft.com/office/powerpoint/2010/main" val="3090097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73122-5492-45C6-9E93-A27459635069}"/>
              </a:ext>
            </a:extLst>
          </p:cNvPr>
          <p:cNvSpPr>
            <a:spLocks noGrp="1"/>
          </p:cNvSpPr>
          <p:nvPr>
            <p:ph type="title"/>
          </p:nvPr>
        </p:nvSpPr>
        <p:spPr/>
        <p:txBody>
          <a:bodyPr/>
          <a:lstStyle/>
          <a:p>
            <a:r>
              <a:rPr lang="en-US" dirty="0"/>
              <a:t>Example of Scope:  ADA Symposium (5 of 9)</a:t>
            </a:r>
          </a:p>
        </p:txBody>
      </p:sp>
      <p:sp>
        <p:nvSpPr>
          <p:cNvPr id="3" name="Content Placeholder 2">
            <a:extLst>
              <a:ext uri="{FF2B5EF4-FFF2-40B4-BE49-F238E27FC236}">
                <a16:creationId xmlns:a16="http://schemas.microsoft.com/office/drawing/2014/main" id="{8BFFD66E-B91F-4977-9276-2ABBAF8ACD42}"/>
              </a:ext>
            </a:extLst>
          </p:cNvPr>
          <p:cNvSpPr>
            <a:spLocks noGrp="1"/>
          </p:cNvSpPr>
          <p:nvPr>
            <p:ph idx="1"/>
          </p:nvPr>
        </p:nvSpPr>
        <p:spPr>
          <a:xfrm>
            <a:off x="838200" y="1825624"/>
            <a:ext cx="10515600" cy="5032376"/>
          </a:xfrm>
        </p:spPr>
        <p:txBody>
          <a:bodyPr>
            <a:normAutofit fontScale="85000" lnSpcReduction="20000"/>
          </a:bodyPr>
          <a:lstStyle/>
          <a:p>
            <a:r>
              <a:rPr lang="en-US" dirty="0"/>
              <a:t>7A) Accessibility in Public Rights-of-Way</a:t>
            </a:r>
          </a:p>
          <a:p>
            <a:endParaRPr lang="en-US" dirty="0"/>
          </a:p>
          <a:p>
            <a:r>
              <a:rPr lang="en-US" dirty="0"/>
              <a:t>7B) Learn From Others' Mistakes: Accessibility Compliance Horror Stories From the Field</a:t>
            </a:r>
          </a:p>
          <a:p>
            <a:endParaRPr lang="en-US" dirty="0"/>
          </a:p>
          <a:p>
            <a:r>
              <a:rPr lang="en-US" dirty="0"/>
              <a:t>7C) Disability Language and Etiquette: Improving Awareness to Overcome Ableism</a:t>
            </a:r>
          </a:p>
          <a:p>
            <a:endParaRPr lang="en-US" dirty="0"/>
          </a:p>
          <a:p>
            <a:r>
              <a:rPr lang="en-US" dirty="0"/>
              <a:t>8A) Emergency Management and the ADA</a:t>
            </a:r>
          </a:p>
          <a:p>
            <a:endParaRPr lang="en-US" dirty="0"/>
          </a:p>
          <a:p>
            <a:r>
              <a:rPr lang="en-US" dirty="0"/>
              <a:t>8B) ADA Compliance at Temporary Events</a:t>
            </a:r>
          </a:p>
          <a:p>
            <a:endParaRPr lang="en-US" dirty="0"/>
          </a:p>
          <a:p>
            <a:r>
              <a:rPr lang="en-US" dirty="0"/>
              <a:t>8C) Engaging Individuals with Intellectual &amp; Developmental Disabilities in Jails</a:t>
            </a:r>
          </a:p>
        </p:txBody>
      </p:sp>
      <p:sp>
        <p:nvSpPr>
          <p:cNvPr id="4" name="Slide Number Placeholder 3">
            <a:extLst>
              <a:ext uri="{FF2B5EF4-FFF2-40B4-BE49-F238E27FC236}">
                <a16:creationId xmlns:a16="http://schemas.microsoft.com/office/drawing/2014/main" id="{0B01BA9C-0B7A-47B7-99A1-FEE2E25B7A92}"/>
              </a:ext>
            </a:extLst>
          </p:cNvPr>
          <p:cNvSpPr>
            <a:spLocks noGrp="1"/>
          </p:cNvSpPr>
          <p:nvPr>
            <p:ph type="sldNum" sz="quarter" idx="12"/>
          </p:nvPr>
        </p:nvSpPr>
        <p:spPr/>
        <p:txBody>
          <a:bodyPr/>
          <a:lstStyle/>
          <a:p>
            <a:fld id="{DDC99015-0B1A-418C-A948-BE29FCA9F412}" type="slidenum">
              <a:rPr lang="en-US" smtClean="0"/>
              <a:t>54</a:t>
            </a:fld>
            <a:endParaRPr lang="en-US" dirty="0"/>
          </a:p>
        </p:txBody>
      </p:sp>
    </p:spTree>
    <p:extLst>
      <p:ext uri="{BB962C8B-B14F-4D97-AF65-F5344CB8AC3E}">
        <p14:creationId xmlns:p14="http://schemas.microsoft.com/office/powerpoint/2010/main" val="5726993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B39A6-4796-496C-8937-06C9A640CA20}"/>
              </a:ext>
            </a:extLst>
          </p:cNvPr>
          <p:cNvSpPr>
            <a:spLocks noGrp="1"/>
          </p:cNvSpPr>
          <p:nvPr>
            <p:ph type="title"/>
          </p:nvPr>
        </p:nvSpPr>
        <p:spPr/>
        <p:txBody>
          <a:bodyPr/>
          <a:lstStyle/>
          <a:p>
            <a:r>
              <a:rPr lang="en-US" dirty="0"/>
              <a:t>Example of Scope:  ADA Symposium (6 of 9)</a:t>
            </a:r>
          </a:p>
        </p:txBody>
      </p:sp>
      <p:sp>
        <p:nvSpPr>
          <p:cNvPr id="3" name="Content Placeholder 2">
            <a:extLst>
              <a:ext uri="{FF2B5EF4-FFF2-40B4-BE49-F238E27FC236}">
                <a16:creationId xmlns:a16="http://schemas.microsoft.com/office/drawing/2014/main" id="{706C1A12-658B-4440-9D52-2901E766C400}"/>
              </a:ext>
            </a:extLst>
          </p:cNvPr>
          <p:cNvSpPr>
            <a:spLocks noGrp="1"/>
          </p:cNvSpPr>
          <p:nvPr>
            <p:ph idx="1"/>
          </p:nvPr>
        </p:nvSpPr>
        <p:spPr>
          <a:xfrm>
            <a:off x="838200" y="1825624"/>
            <a:ext cx="10515600" cy="4765675"/>
          </a:xfrm>
        </p:spPr>
        <p:txBody>
          <a:bodyPr>
            <a:normAutofit fontScale="85000" lnSpcReduction="20000"/>
          </a:bodyPr>
          <a:lstStyle/>
          <a:p>
            <a:r>
              <a:rPr lang="en-US" dirty="0"/>
              <a:t>9A) Accessibility in the Workplace for Deaf and Hard of Hearing Employees</a:t>
            </a:r>
          </a:p>
          <a:p>
            <a:endParaRPr lang="en-US" dirty="0"/>
          </a:p>
          <a:p>
            <a:r>
              <a:rPr lang="en-US" dirty="0"/>
              <a:t>9B) Expanding Universal Design and Accessibility in NYC Parks and Playgrounds</a:t>
            </a:r>
          </a:p>
          <a:p>
            <a:endParaRPr lang="en-US" dirty="0"/>
          </a:p>
          <a:p>
            <a:r>
              <a:rPr lang="en-US" dirty="0"/>
              <a:t>9C) A Comparative Analysis: Revised IBC/A117 and 2010 ADA Standards Accessibility Requirements</a:t>
            </a:r>
          </a:p>
          <a:p>
            <a:endParaRPr lang="en-US" dirty="0"/>
          </a:p>
          <a:p>
            <a:r>
              <a:rPr lang="en-US" dirty="0"/>
              <a:t>10A) The Interactive Process and the Intersection Between FMLA, WC, and ADA</a:t>
            </a:r>
          </a:p>
          <a:p>
            <a:endParaRPr lang="en-US" dirty="0"/>
          </a:p>
          <a:p>
            <a:r>
              <a:rPr lang="en-US" dirty="0"/>
              <a:t>10B) Approaches for Delivering ADA Compliant Paratransit on Demand</a:t>
            </a:r>
          </a:p>
          <a:p>
            <a:endParaRPr lang="en-US" dirty="0"/>
          </a:p>
          <a:p>
            <a:r>
              <a:rPr lang="en-US" dirty="0"/>
              <a:t>10C) Accessible Design Growth Edges in the Age of Pandemics</a:t>
            </a:r>
          </a:p>
          <a:p>
            <a:endParaRPr lang="en-US" dirty="0"/>
          </a:p>
        </p:txBody>
      </p:sp>
      <p:sp>
        <p:nvSpPr>
          <p:cNvPr id="6" name="Slide Number Placeholder 5">
            <a:extLst>
              <a:ext uri="{FF2B5EF4-FFF2-40B4-BE49-F238E27FC236}">
                <a16:creationId xmlns:a16="http://schemas.microsoft.com/office/drawing/2014/main" id="{D2ACC20B-9739-4479-8BBA-280A3391DED5}"/>
              </a:ext>
            </a:extLst>
          </p:cNvPr>
          <p:cNvSpPr>
            <a:spLocks noGrp="1"/>
          </p:cNvSpPr>
          <p:nvPr>
            <p:ph type="sldNum" sz="quarter" idx="12"/>
          </p:nvPr>
        </p:nvSpPr>
        <p:spPr/>
        <p:txBody>
          <a:bodyPr/>
          <a:lstStyle/>
          <a:p>
            <a:fld id="{DDC99015-0B1A-418C-A948-BE29FCA9F412}" type="slidenum">
              <a:rPr lang="en-US" smtClean="0"/>
              <a:t>55</a:t>
            </a:fld>
            <a:endParaRPr lang="en-US" dirty="0"/>
          </a:p>
        </p:txBody>
      </p:sp>
    </p:spTree>
    <p:extLst>
      <p:ext uri="{BB962C8B-B14F-4D97-AF65-F5344CB8AC3E}">
        <p14:creationId xmlns:p14="http://schemas.microsoft.com/office/powerpoint/2010/main" val="9829370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795E0-45EE-4C45-8AC4-A512E6B9528F}"/>
              </a:ext>
            </a:extLst>
          </p:cNvPr>
          <p:cNvSpPr>
            <a:spLocks noGrp="1"/>
          </p:cNvSpPr>
          <p:nvPr>
            <p:ph type="title"/>
          </p:nvPr>
        </p:nvSpPr>
        <p:spPr/>
        <p:txBody>
          <a:bodyPr/>
          <a:lstStyle/>
          <a:p>
            <a:r>
              <a:rPr lang="en-US" dirty="0"/>
              <a:t>Example of Scope:  ADA Symposium (7 of 9)</a:t>
            </a:r>
          </a:p>
        </p:txBody>
      </p:sp>
      <p:sp>
        <p:nvSpPr>
          <p:cNvPr id="3" name="Content Placeholder 2">
            <a:extLst>
              <a:ext uri="{FF2B5EF4-FFF2-40B4-BE49-F238E27FC236}">
                <a16:creationId xmlns:a16="http://schemas.microsoft.com/office/drawing/2014/main" id="{686C705D-F6DE-42D3-A988-334EB725D54F}"/>
              </a:ext>
            </a:extLst>
          </p:cNvPr>
          <p:cNvSpPr>
            <a:spLocks noGrp="1"/>
          </p:cNvSpPr>
          <p:nvPr>
            <p:ph idx="1"/>
          </p:nvPr>
        </p:nvSpPr>
        <p:spPr>
          <a:xfrm>
            <a:off x="838200" y="1825625"/>
            <a:ext cx="10515600" cy="4965700"/>
          </a:xfrm>
        </p:spPr>
        <p:txBody>
          <a:bodyPr>
            <a:normAutofit fontScale="92500" lnSpcReduction="20000"/>
          </a:bodyPr>
          <a:lstStyle/>
          <a:p>
            <a:r>
              <a:rPr lang="en-US" dirty="0"/>
              <a:t>11A) Top Title I Court Cases: A Year in Review</a:t>
            </a:r>
          </a:p>
          <a:p>
            <a:endParaRPr lang="en-US" dirty="0"/>
          </a:p>
          <a:p>
            <a:r>
              <a:rPr lang="en-US" dirty="0"/>
              <a:t>11B) Civil Rights Protections &amp; How to Plan for PWDs Before, During &amp; After Emergencies</a:t>
            </a:r>
          </a:p>
          <a:p>
            <a:endParaRPr lang="en-US" dirty="0"/>
          </a:p>
          <a:p>
            <a:r>
              <a:rPr lang="en-US" dirty="0"/>
              <a:t>11C) Accessible Means of Egress</a:t>
            </a:r>
          </a:p>
          <a:p>
            <a:endParaRPr lang="en-US" dirty="0"/>
          </a:p>
          <a:p>
            <a:r>
              <a:rPr lang="en-US" dirty="0"/>
              <a:t>12A) Workers with Long-Term COVID-19 and the ADA</a:t>
            </a:r>
          </a:p>
          <a:p>
            <a:endParaRPr lang="en-US" dirty="0"/>
          </a:p>
          <a:p>
            <a:r>
              <a:rPr lang="en-US" dirty="0"/>
              <a:t>12B) Office of One</a:t>
            </a:r>
          </a:p>
          <a:p>
            <a:endParaRPr lang="en-US" dirty="0"/>
          </a:p>
          <a:p>
            <a:r>
              <a:rPr lang="en-US" dirty="0"/>
              <a:t>12C) Accessibility in Assembly Occupancies</a:t>
            </a:r>
          </a:p>
          <a:p>
            <a:endParaRPr lang="en-US" dirty="0"/>
          </a:p>
          <a:p>
            <a:endParaRPr lang="en-US" dirty="0"/>
          </a:p>
        </p:txBody>
      </p:sp>
      <p:sp>
        <p:nvSpPr>
          <p:cNvPr id="4" name="Slide Number Placeholder 3">
            <a:extLst>
              <a:ext uri="{FF2B5EF4-FFF2-40B4-BE49-F238E27FC236}">
                <a16:creationId xmlns:a16="http://schemas.microsoft.com/office/drawing/2014/main" id="{C21D80CE-32F8-4D7A-8F3D-0C460C034AAB}"/>
              </a:ext>
            </a:extLst>
          </p:cNvPr>
          <p:cNvSpPr>
            <a:spLocks noGrp="1"/>
          </p:cNvSpPr>
          <p:nvPr>
            <p:ph type="sldNum" sz="quarter" idx="12"/>
          </p:nvPr>
        </p:nvSpPr>
        <p:spPr/>
        <p:txBody>
          <a:bodyPr/>
          <a:lstStyle/>
          <a:p>
            <a:fld id="{DDC99015-0B1A-418C-A948-BE29FCA9F412}" type="slidenum">
              <a:rPr lang="en-US" smtClean="0"/>
              <a:t>56</a:t>
            </a:fld>
            <a:endParaRPr lang="en-US" dirty="0"/>
          </a:p>
        </p:txBody>
      </p:sp>
    </p:spTree>
    <p:extLst>
      <p:ext uri="{BB962C8B-B14F-4D97-AF65-F5344CB8AC3E}">
        <p14:creationId xmlns:p14="http://schemas.microsoft.com/office/powerpoint/2010/main" val="35519934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97ED-EFA0-4827-B78C-0D5598295928}"/>
              </a:ext>
            </a:extLst>
          </p:cNvPr>
          <p:cNvSpPr>
            <a:spLocks noGrp="1"/>
          </p:cNvSpPr>
          <p:nvPr>
            <p:ph type="title"/>
          </p:nvPr>
        </p:nvSpPr>
        <p:spPr/>
        <p:txBody>
          <a:bodyPr/>
          <a:lstStyle/>
          <a:p>
            <a:r>
              <a:rPr lang="en-US" dirty="0"/>
              <a:t>Example of Scope:  ADA Symposium (8 of 9)</a:t>
            </a:r>
          </a:p>
        </p:txBody>
      </p:sp>
      <p:sp>
        <p:nvSpPr>
          <p:cNvPr id="3" name="Content Placeholder 2">
            <a:extLst>
              <a:ext uri="{FF2B5EF4-FFF2-40B4-BE49-F238E27FC236}">
                <a16:creationId xmlns:a16="http://schemas.microsoft.com/office/drawing/2014/main" id="{754E282F-E4B7-438A-825C-6DAA76E5A83C}"/>
              </a:ext>
            </a:extLst>
          </p:cNvPr>
          <p:cNvSpPr>
            <a:spLocks noGrp="1"/>
          </p:cNvSpPr>
          <p:nvPr>
            <p:ph idx="1"/>
          </p:nvPr>
        </p:nvSpPr>
        <p:spPr>
          <a:xfrm>
            <a:off x="838200" y="1825624"/>
            <a:ext cx="10515600" cy="4895851"/>
          </a:xfrm>
        </p:spPr>
        <p:txBody>
          <a:bodyPr>
            <a:normAutofit fontScale="92500" lnSpcReduction="20000"/>
          </a:bodyPr>
          <a:lstStyle/>
          <a:p>
            <a:r>
              <a:rPr lang="en-US" dirty="0"/>
              <a:t>13A) Accessibility and How It Impacts Your Social Media</a:t>
            </a:r>
          </a:p>
          <a:p>
            <a:endParaRPr lang="en-US" dirty="0"/>
          </a:p>
          <a:p>
            <a:r>
              <a:rPr lang="en-US" dirty="0"/>
              <a:t>13B) Top Court Cases: Titles II &amp; III</a:t>
            </a:r>
          </a:p>
          <a:p>
            <a:endParaRPr lang="en-US" dirty="0"/>
          </a:p>
          <a:p>
            <a:r>
              <a:rPr lang="en-US" dirty="0"/>
              <a:t>13C) Recreation and Outdoor Developed Areas</a:t>
            </a:r>
          </a:p>
          <a:p>
            <a:endParaRPr lang="en-US" dirty="0"/>
          </a:p>
          <a:p>
            <a:r>
              <a:rPr lang="en-US" dirty="0"/>
              <a:t>14A) Audio Description as an Aesthetic Innovation</a:t>
            </a:r>
          </a:p>
          <a:p>
            <a:endParaRPr lang="en-US" dirty="0"/>
          </a:p>
          <a:p>
            <a:r>
              <a:rPr lang="en-US" dirty="0"/>
              <a:t>14B) ADA Accommodations in High Stakes Examinations</a:t>
            </a:r>
          </a:p>
          <a:p>
            <a:endParaRPr lang="en-US" dirty="0"/>
          </a:p>
          <a:p>
            <a:r>
              <a:rPr lang="en-US" dirty="0"/>
              <a:t>14C) Approach in Ensuring Effective Communication: State Child Welfare Agencies</a:t>
            </a:r>
          </a:p>
          <a:p>
            <a:endParaRPr lang="en-US" dirty="0"/>
          </a:p>
        </p:txBody>
      </p:sp>
      <p:sp>
        <p:nvSpPr>
          <p:cNvPr id="4" name="Slide Number Placeholder 3">
            <a:extLst>
              <a:ext uri="{FF2B5EF4-FFF2-40B4-BE49-F238E27FC236}">
                <a16:creationId xmlns:a16="http://schemas.microsoft.com/office/drawing/2014/main" id="{9D746E0D-130B-4FE5-81CE-58B66F9B7CC2}"/>
              </a:ext>
            </a:extLst>
          </p:cNvPr>
          <p:cNvSpPr>
            <a:spLocks noGrp="1"/>
          </p:cNvSpPr>
          <p:nvPr>
            <p:ph type="sldNum" sz="quarter" idx="12"/>
          </p:nvPr>
        </p:nvSpPr>
        <p:spPr/>
        <p:txBody>
          <a:bodyPr/>
          <a:lstStyle/>
          <a:p>
            <a:fld id="{DDC99015-0B1A-418C-A948-BE29FCA9F412}" type="slidenum">
              <a:rPr lang="en-US" smtClean="0"/>
              <a:t>57</a:t>
            </a:fld>
            <a:endParaRPr lang="en-US" dirty="0"/>
          </a:p>
        </p:txBody>
      </p:sp>
    </p:spTree>
    <p:extLst>
      <p:ext uri="{BB962C8B-B14F-4D97-AF65-F5344CB8AC3E}">
        <p14:creationId xmlns:p14="http://schemas.microsoft.com/office/powerpoint/2010/main" val="40713321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63BA6-B221-442F-8B5E-B1BA0863CCD8}"/>
              </a:ext>
            </a:extLst>
          </p:cNvPr>
          <p:cNvSpPr>
            <a:spLocks noGrp="1"/>
          </p:cNvSpPr>
          <p:nvPr>
            <p:ph type="title"/>
          </p:nvPr>
        </p:nvSpPr>
        <p:spPr/>
        <p:txBody>
          <a:bodyPr/>
          <a:lstStyle/>
          <a:p>
            <a:r>
              <a:rPr lang="en-US" dirty="0"/>
              <a:t>Example of Scope:  ADA Symposium (9 of 9)</a:t>
            </a:r>
          </a:p>
        </p:txBody>
      </p:sp>
      <p:sp>
        <p:nvSpPr>
          <p:cNvPr id="3" name="Content Placeholder 2">
            <a:extLst>
              <a:ext uri="{FF2B5EF4-FFF2-40B4-BE49-F238E27FC236}">
                <a16:creationId xmlns:a16="http://schemas.microsoft.com/office/drawing/2014/main" id="{1A23CCFA-0A3C-435C-B511-304D3648F2B9}"/>
              </a:ext>
            </a:extLst>
          </p:cNvPr>
          <p:cNvSpPr>
            <a:spLocks noGrp="1"/>
          </p:cNvSpPr>
          <p:nvPr>
            <p:ph idx="1"/>
          </p:nvPr>
        </p:nvSpPr>
        <p:spPr>
          <a:xfrm>
            <a:off x="838200" y="1575593"/>
            <a:ext cx="10515600" cy="5145881"/>
          </a:xfrm>
        </p:spPr>
        <p:txBody>
          <a:bodyPr>
            <a:normAutofit fontScale="92500" lnSpcReduction="10000"/>
          </a:bodyPr>
          <a:lstStyle/>
          <a:p>
            <a:r>
              <a:rPr lang="en-US" sz="2400" dirty="0"/>
              <a:t>15A) Website Accessibility Overlays: More Expensive Than Magic Wands, But Just as Effective</a:t>
            </a:r>
          </a:p>
          <a:p>
            <a:endParaRPr lang="en-US" sz="2400" dirty="0"/>
          </a:p>
          <a:p>
            <a:r>
              <a:rPr lang="en-US" sz="2400" dirty="0"/>
              <a:t>15B) Disability and Homelessness: Stories on the Importance of Access in the Unhoused Crisis</a:t>
            </a:r>
          </a:p>
          <a:p>
            <a:pPr marL="0" indent="0">
              <a:buNone/>
            </a:pPr>
            <a:endParaRPr lang="en-US" sz="2400" dirty="0"/>
          </a:p>
          <a:p>
            <a:r>
              <a:rPr lang="en-US" sz="2400" dirty="0"/>
              <a:t>15C) Where Accessible Design in Higher Education Meets Budget Constraints</a:t>
            </a:r>
          </a:p>
          <a:p>
            <a:pPr marL="0" indent="0">
              <a:buNone/>
            </a:pPr>
            <a:endParaRPr lang="en-US" sz="2400" dirty="0"/>
          </a:p>
          <a:p>
            <a:r>
              <a:rPr lang="en-US" sz="2400" dirty="0"/>
              <a:t>16A) Demystifying Digital Accessibility: Fundamentals and a Basic Roadmap</a:t>
            </a:r>
          </a:p>
          <a:p>
            <a:pPr marL="0" indent="0">
              <a:buNone/>
            </a:pPr>
            <a:endParaRPr lang="en-US" sz="2400" dirty="0"/>
          </a:p>
          <a:p>
            <a:r>
              <a:rPr lang="en-US" sz="2400" dirty="0"/>
              <a:t>16B) Effective Communication with Deaf Persons in Corrections and Law Enforcement</a:t>
            </a:r>
          </a:p>
          <a:p>
            <a:endParaRPr lang="en-US" sz="2400" dirty="0"/>
          </a:p>
          <a:p>
            <a:r>
              <a:rPr lang="en-US" sz="2400" dirty="0"/>
              <a:t>16C) Technology, Techniques &amp; Tools for ADA Self-Evaluations and Transition Plans</a:t>
            </a:r>
          </a:p>
        </p:txBody>
      </p:sp>
      <p:sp>
        <p:nvSpPr>
          <p:cNvPr id="4" name="Slide Number Placeholder 3">
            <a:extLst>
              <a:ext uri="{FF2B5EF4-FFF2-40B4-BE49-F238E27FC236}">
                <a16:creationId xmlns:a16="http://schemas.microsoft.com/office/drawing/2014/main" id="{2CE74ABD-8C2D-4D3F-A3BB-878AADBDF597}"/>
              </a:ext>
            </a:extLst>
          </p:cNvPr>
          <p:cNvSpPr>
            <a:spLocks noGrp="1"/>
          </p:cNvSpPr>
          <p:nvPr>
            <p:ph type="sldNum" sz="quarter" idx="12"/>
          </p:nvPr>
        </p:nvSpPr>
        <p:spPr/>
        <p:txBody>
          <a:bodyPr/>
          <a:lstStyle/>
          <a:p>
            <a:fld id="{DDC99015-0B1A-418C-A948-BE29FCA9F412}" type="slidenum">
              <a:rPr lang="en-US" smtClean="0"/>
              <a:t>58</a:t>
            </a:fld>
            <a:endParaRPr lang="en-US" dirty="0"/>
          </a:p>
        </p:txBody>
      </p:sp>
    </p:spTree>
    <p:extLst>
      <p:ext uri="{BB962C8B-B14F-4D97-AF65-F5344CB8AC3E}">
        <p14:creationId xmlns:p14="http://schemas.microsoft.com/office/powerpoint/2010/main" val="28024433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B93BE-1DE9-4F73-9568-6597ED1ED23E}"/>
              </a:ext>
            </a:extLst>
          </p:cNvPr>
          <p:cNvSpPr>
            <a:spLocks noGrp="1"/>
          </p:cNvSpPr>
          <p:nvPr>
            <p:ph type="title"/>
          </p:nvPr>
        </p:nvSpPr>
        <p:spPr/>
        <p:txBody>
          <a:bodyPr/>
          <a:lstStyle/>
          <a:p>
            <a:r>
              <a:rPr lang="en-US" b="1" dirty="0">
                <a:solidFill>
                  <a:srgbClr val="FF0000"/>
                </a:solidFill>
              </a:rPr>
              <a:t>Targeted Programs:  Iowa VR Example</a:t>
            </a:r>
          </a:p>
        </p:txBody>
      </p:sp>
      <p:sp>
        <p:nvSpPr>
          <p:cNvPr id="3" name="Content Placeholder 2">
            <a:extLst>
              <a:ext uri="{FF2B5EF4-FFF2-40B4-BE49-F238E27FC236}">
                <a16:creationId xmlns:a16="http://schemas.microsoft.com/office/drawing/2014/main" id="{2E50B759-B748-4DC8-AA5A-61B64C7CED7A}"/>
              </a:ext>
            </a:extLst>
          </p:cNvPr>
          <p:cNvSpPr>
            <a:spLocks noGrp="1"/>
          </p:cNvSpPr>
          <p:nvPr>
            <p:ph idx="1"/>
          </p:nvPr>
        </p:nvSpPr>
        <p:spPr>
          <a:xfrm>
            <a:off x="838200" y="1825625"/>
            <a:ext cx="10515600" cy="4775200"/>
          </a:xfrm>
        </p:spPr>
        <p:txBody>
          <a:bodyPr>
            <a:normAutofit lnSpcReduction="10000"/>
          </a:bodyPr>
          <a:lstStyle/>
          <a:p>
            <a:r>
              <a:rPr lang="en-US" sz="3200" dirty="0"/>
              <a:t>Collaboration with University of Iowa and Iowa Department of Vocational Rehabilitation</a:t>
            </a:r>
          </a:p>
          <a:p>
            <a:r>
              <a:rPr lang="en-US" sz="3200" dirty="0"/>
              <a:t>School to work connection</a:t>
            </a:r>
          </a:p>
          <a:p>
            <a:r>
              <a:rPr lang="en-US" sz="3200" dirty="0"/>
              <a:t>Increase capacity of VR professionals to evaluate work programs and environments to benefit VR program customers</a:t>
            </a:r>
          </a:p>
          <a:p>
            <a:r>
              <a:rPr lang="en-US" sz="3200" dirty="0"/>
              <a:t>Increase understanding of employment legislation addressing people with disabilities (e.g. Title 1 of the ADA) </a:t>
            </a:r>
          </a:p>
          <a:p>
            <a:r>
              <a:rPr lang="en-US" sz="3200" dirty="0"/>
              <a:t>Discounted ACTCP registrations</a:t>
            </a:r>
          </a:p>
          <a:p>
            <a:r>
              <a:rPr lang="en-US" sz="3200" dirty="0"/>
              <a:t>Combination of virtual and on site activities</a:t>
            </a:r>
          </a:p>
        </p:txBody>
      </p:sp>
      <p:sp>
        <p:nvSpPr>
          <p:cNvPr id="4" name="Slide Number Placeholder 3">
            <a:extLst>
              <a:ext uri="{FF2B5EF4-FFF2-40B4-BE49-F238E27FC236}">
                <a16:creationId xmlns:a16="http://schemas.microsoft.com/office/drawing/2014/main" id="{23078F93-C8FB-45D2-BC38-875FACDE9A29}"/>
              </a:ext>
            </a:extLst>
          </p:cNvPr>
          <p:cNvSpPr>
            <a:spLocks noGrp="1"/>
          </p:cNvSpPr>
          <p:nvPr>
            <p:ph type="sldNum" sz="quarter" idx="12"/>
          </p:nvPr>
        </p:nvSpPr>
        <p:spPr/>
        <p:txBody>
          <a:bodyPr/>
          <a:lstStyle/>
          <a:p>
            <a:fld id="{DDC99015-0B1A-418C-A948-BE29FCA9F412}" type="slidenum">
              <a:rPr lang="en-US" smtClean="0"/>
              <a:t>59</a:t>
            </a:fld>
            <a:endParaRPr lang="en-US" dirty="0"/>
          </a:p>
        </p:txBody>
      </p:sp>
    </p:spTree>
    <p:extLst>
      <p:ext uri="{BB962C8B-B14F-4D97-AF65-F5344CB8AC3E}">
        <p14:creationId xmlns:p14="http://schemas.microsoft.com/office/powerpoint/2010/main" val="214060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5ACF1-388F-4682-955E-EF7E7BA7035D}"/>
              </a:ext>
            </a:extLst>
          </p:cNvPr>
          <p:cNvSpPr>
            <a:spLocks noGrp="1"/>
          </p:cNvSpPr>
          <p:nvPr>
            <p:ph type="title"/>
          </p:nvPr>
        </p:nvSpPr>
        <p:spPr/>
        <p:txBody>
          <a:bodyPr/>
          <a:lstStyle/>
          <a:p>
            <a:r>
              <a:rPr lang="en-US" dirty="0"/>
              <a:t>Examples of our Training Topics Include:</a:t>
            </a:r>
            <a:br>
              <a:rPr lang="en-US" dirty="0"/>
            </a:br>
            <a:endParaRPr lang="en-US" dirty="0"/>
          </a:p>
        </p:txBody>
      </p:sp>
      <p:sp>
        <p:nvSpPr>
          <p:cNvPr id="3" name="Content Placeholder 2">
            <a:extLst>
              <a:ext uri="{FF2B5EF4-FFF2-40B4-BE49-F238E27FC236}">
                <a16:creationId xmlns:a16="http://schemas.microsoft.com/office/drawing/2014/main" id="{D5599019-E5E6-4D05-B0BD-6611205347D7}"/>
              </a:ext>
            </a:extLst>
          </p:cNvPr>
          <p:cNvSpPr>
            <a:spLocks noGrp="1"/>
          </p:cNvSpPr>
          <p:nvPr>
            <p:ph idx="1"/>
          </p:nvPr>
        </p:nvSpPr>
        <p:spPr>
          <a:xfrm>
            <a:off x="838200" y="1825624"/>
            <a:ext cx="10515600" cy="5032375"/>
          </a:xfrm>
        </p:spPr>
        <p:txBody>
          <a:bodyPr>
            <a:normAutofit fontScale="92500" lnSpcReduction="10000"/>
          </a:bodyPr>
          <a:lstStyle/>
          <a:p>
            <a:r>
              <a:rPr lang="en-US" dirty="0"/>
              <a:t>2010 ADA Standards for Accessible Design</a:t>
            </a:r>
          </a:p>
          <a:p>
            <a:r>
              <a:rPr lang="en-US" dirty="0"/>
              <a:t>Title II Obligations of State &amp; Local Governments</a:t>
            </a:r>
          </a:p>
          <a:p>
            <a:r>
              <a:rPr lang="en-US" dirty="0"/>
              <a:t>Self-Evaluation &amp; Transition Plans</a:t>
            </a:r>
          </a:p>
          <a:p>
            <a:r>
              <a:rPr lang="en-US" dirty="0"/>
              <a:t>Title III Obligations of Business &amp; Industry</a:t>
            </a:r>
          </a:p>
          <a:p>
            <a:r>
              <a:rPr lang="en-US" dirty="0"/>
              <a:t>Recreation &amp; Outdoor Developed Areas</a:t>
            </a:r>
          </a:p>
          <a:p>
            <a:r>
              <a:rPr lang="en-US" dirty="0"/>
              <a:t>Small Business &amp; the ADA</a:t>
            </a:r>
          </a:p>
          <a:p>
            <a:r>
              <a:rPr lang="en-US" dirty="0"/>
              <a:t>Service Animals</a:t>
            </a:r>
          </a:p>
          <a:p>
            <a:r>
              <a:rPr lang="en-US" dirty="0"/>
              <a:t>Employers Rights &amp; Responsibilities Under the ADA</a:t>
            </a:r>
          </a:p>
          <a:p>
            <a:r>
              <a:rPr lang="en-US" dirty="0"/>
              <a:t>Reasonable Accommodation</a:t>
            </a:r>
          </a:p>
          <a:p>
            <a:r>
              <a:rPr lang="en-US" dirty="0"/>
              <a:t>Customer Service</a:t>
            </a:r>
          </a:p>
          <a:p>
            <a:r>
              <a:rPr lang="en-US" dirty="0"/>
              <a:t>Web Accessibility </a:t>
            </a:r>
          </a:p>
        </p:txBody>
      </p:sp>
      <p:sp>
        <p:nvSpPr>
          <p:cNvPr id="4" name="Slide Number Placeholder 3">
            <a:extLst>
              <a:ext uri="{FF2B5EF4-FFF2-40B4-BE49-F238E27FC236}">
                <a16:creationId xmlns:a16="http://schemas.microsoft.com/office/drawing/2014/main" id="{8D92B2FD-54D2-4F13-A288-9C3BC9057DBF}"/>
              </a:ext>
            </a:extLst>
          </p:cNvPr>
          <p:cNvSpPr>
            <a:spLocks noGrp="1"/>
          </p:cNvSpPr>
          <p:nvPr>
            <p:ph type="sldNum" sz="quarter" idx="12"/>
          </p:nvPr>
        </p:nvSpPr>
        <p:spPr/>
        <p:txBody>
          <a:bodyPr/>
          <a:lstStyle/>
          <a:p>
            <a:fld id="{DDC99015-0B1A-418C-A948-BE29FCA9F412}" type="slidenum">
              <a:rPr lang="en-US" smtClean="0"/>
              <a:t>6</a:t>
            </a:fld>
            <a:endParaRPr lang="en-US" dirty="0"/>
          </a:p>
        </p:txBody>
      </p:sp>
    </p:spTree>
    <p:extLst>
      <p:ext uri="{BB962C8B-B14F-4D97-AF65-F5344CB8AC3E}">
        <p14:creationId xmlns:p14="http://schemas.microsoft.com/office/powerpoint/2010/main" val="30171597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482AA-5A5E-4055-B7E6-277D8EB8CC45}"/>
              </a:ext>
            </a:extLst>
          </p:cNvPr>
          <p:cNvSpPr>
            <a:spLocks noGrp="1"/>
          </p:cNvSpPr>
          <p:nvPr>
            <p:ph type="title"/>
          </p:nvPr>
        </p:nvSpPr>
        <p:spPr/>
        <p:txBody>
          <a:bodyPr/>
          <a:lstStyle/>
          <a:p>
            <a:r>
              <a:rPr lang="en-US" dirty="0"/>
              <a:t>So What Do YOU Need?</a:t>
            </a:r>
          </a:p>
        </p:txBody>
      </p:sp>
      <p:sp>
        <p:nvSpPr>
          <p:cNvPr id="3" name="Content Placeholder 2">
            <a:extLst>
              <a:ext uri="{FF2B5EF4-FFF2-40B4-BE49-F238E27FC236}">
                <a16:creationId xmlns:a16="http://schemas.microsoft.com/office/drawing/2014/main" id="{34D137BF-AAD5-4618-98EF-0E333DC05957}"/>
              </a:ext>
            </a:extLst>
          </p:cNvPr>
          <p:cNvSpPr>
            <a:spLocks noGrp="1"/>
          </p:cNvSpPr>
          <p:nvPr>
            <p:ph idx="1"/>
          </p:nvPr>
        </p:nvSpPr>
        <p:spPr/>
        <p:txBody>
          <a:bodyPr>
            <a:normAutofit/>
          </a:bodyPr>
          <a:lstStyle/>
          <a:p>
            <a:r>
              <a:rPr lang="en-US" sz="3200" dirty="0"/>
              <a:t>How we can serve you through programs</a:t>
            </a:r>
          </a:p>
          <a:p>
            <a:endParaRPr lang="en-US" sz="3200" dirty="0"/>
          </a:p>
          <a:p>
            <a:r>
              <a:rPr lang="en-US" sz="3200" dirty="0"/>
              <a:t>Support needs beyond what I’ve covered</a:t>
            </a:r>
          </a:p>
          <a:p>
            <a:endParaRPr lang="en-US" sz="3200" dirty="0"/>
          </a:p>
          <a:p>
            <a:r>
              <a:rPr lang="en-US" sz="3200" dirty="0"/>
              <a:t>1-800-949-4232</a:t>
            </a:r>
          </a:p>
          <a:p>
            <a:endParaRPr lang="en-US" sz="3200" dirty="0"/>
          </a:p>
          <a:p>
            <a:r>
              <a:rPr lang="en-US" sz="3200"/>
              <a:t>balthazort@missouri.edu</a:t>
            </a:r>
            <a:endParaRPr lang="en-US" sz="3200" dirty="0"/>
          </a:p>
        </p:txBody>
      </p:sp>
      <p:sp>
        <p:nvSpPr>
          <p:cNvPr id="4" name="Slide Number Placeholder 3">
            <a:extLst>
              <a:ext uri="{FF2B5EF4-FFF2-40B4-BE49-F238E27FC236}">
                <a16:creationId xmlns:a16="http://schemas.microsoft.com/office/drawing/2014/main" id="{DBDA398F-459F-401A-9499-BDA8ADEED368}"/>
              </a:ext>
            </a:extLst>
          </p:cNvPr>
          <p:cNvSpPr>
            <a:spLocks noGrp="1"/>
          </p:cNvSpPr>
          <p:nvPr>
            <p:ph type="sldNum" sz="quarter" idx="12"/>
          </p:nvPr>
        </p:nvSpPr>
        <p:spPr/>
        <p:txBody>
          <a:bodyPr/>
          <a:lstStyle/>
          <a:p>
            <a:fld id="{DDC99015-0B1A-418C-A948-BE29FCA9F412}" type="slidenum">
              <a:rPr lang="en-US" smtClean="0"/>
              <a:t>60</a:t>
            </a:fld>
            <a:endParaRPr lang="en-US" dirty="0"/>
          </a:p>
        </p:txBody>
      </p:sp>
    </p:spTree>
    <p:extLst>
      <p:ext uri="{BB962C8B-B14F-4D97-AF65-F5344CB8AC3E}">
        <p14:creationId xmlns:p14="http://schemas.microsoft.com/office/powerpoint/2010/main" val="29504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A7D81-EF75-4DB9-A31C-843732E92335}"/>
              </a:ext>
            </a:extLst>
          </p:cNvPr>
          <p:cNvSpPr>
            <a:spLocks noGrp="1"/>
          </p:cNvSpPr>
          <p:nvPr>
            <p:ph type="title"/>
          </p:nvPr>
        </p:nvSpPr>
        <p:spPr/>
        <p:txBody>
          <a:bodyPr/>
          <a:lstStyle/>
          <a:p>
            <a:r>
              <a:rPr lang="en-US" dirty="0"/>
              <a:t>Dissemination of Materials </a:t>
            </a:r>
          </a:p>
        </p:txBody>
      </p:sp>
      <p:sp>
        <p:nvSpPr>
          <p:cNvPr id="3" name="Content Placeholder 2">
            <a:extLst>
              <a:ext uri="{FF2B5EF4-FFF2-40B4-BE49-F238E27FC236}">
                <a16:creationId xmlns:a16="http://schemas.microsoft.com/office/drawing/2014/main" id="{42AC0722-B99C-4734-BD21-AE98F087055B}"/>
              </a:ext>
            </a:extLst>
          </p:cNvPr>
          <p:cNvSpPr>
            <a:spLocks noGrp="1"/>
          </p:cNvSpPr>
          <p:nvPr>
            <p:ph idx="1"/>
          </p:nvPr>
        </p:nvSpPr>
        <p:spPr/>
        <p:txBody>
          <a:bodyPr>
            <a:normAutofit/>
          </a:bodyPr>
          <a:lstStyle/>
          <a:p>
            <a:r>
              <a:rPr lang="en-US" sz="3200" dirty="0"/>
              <a:t>Hard copies</a:t>
            </a:r>
          </a:p>
          <a:p>
            <a:endParaRPr lang="en-US" sz="3200" dirty="0"/>
          </a:p>
          <a:p>
            <a:r>
              <a:rPr lang="en-US" sz="3200" dirty="0"/>
              <a:t>Web-based materials</a:t>
            </a:r>
          </a:p>
          <a:p>
            <a:endParaRPr lang="en-US" sz="3200" dirty="0"/>
          </a:p>
          <a:p>
            <a:r>
              <a:rPr lang="en-US" sz="3200" dirty="0"/>
              <a:t>“Knowledge Translation”</a:t>
            </a:r>
          </a:p>
          <a:p>
            <a:endParaRPr lang="en-US" sz="3200" dirty="0"/>
          </a:p>
          <a:p>
            <a:r>
              <a:rPr lang="en-US" sz="3200" dirty="0"/>
              <a:t>Most if not all materials are free of charge</a:t>
            </a:r>
          </a:p>
        </p:txBody>
      </p:sp>
      <p:sp>
        <p:nvSpPr>
          <p:cNvPr id="4" name="Slide Number Placeholder 3">
            <a:extLst>
              <a:ext uri="{FF2B5EF4-FFF2-40B4-BE49-F238E27FC236}">
                <a16:creationId xmlns:a16="http://schemas.microsoft.com/office/drawing/2014/main" id="{AAF6E8D6-0C52-4C74-89F7-4B72E516BED4}"/>
              </a:ext>
            </a:extLst>
          </p:cNvPr>
          <p:cNvSpPr>
            <a:spLocks noGrp="1"/>
          </p:cNvSpPr>
          <p:nvPr>
            <p:ph type="sldNum" sz="quarter" idx="12"/>
          </p:nvPr>
        </p:nvSpPr>
        <p:spPr/>
        <p:txBody>
          <a:bodyPr/>
          <a:lstStyle/>
          <a:p>
            <a:fld id="{DDC99015-0B1A-418C-A948-BE29FCA9F412}" type="slidenum">
              <a:rPr lang="en-US" smtClean="0"/>
              <a:t>7</a:t>
            </a:fld>
            <a:endParaRPr lang="en-US" dirty="0"/>
          </a:p>
        </p:txBody>
      </p:sp>
    </p:spTree>
    <p:extLst>
      <p:ext uri="{BB962C8B-B14F-4D97-AF65-F5344CB8AC3E}">
        <p14:creationId xmlns:p14="http://schemas.microsoft.com/office/powerpoint/2010/main" val="85538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C4C45-B926-45D5-B7D8-8E8E01A27A38}"/>
              </a:ext>
            </a:extLst>
          </p:cNvPr>
          <p:cNvSpPr>
            <a:spLocks noGrp="1"/>
          </p:cNvSpPr>
          <p:nvPr>
            <p:ph type="title"/>
          </p:nvPr>
        </p:nvSpPr>
        <p:spPr/>
        <p:txBody>
          <a:bodyPr/>
          <a:lstStyle/>
          <a:p>
            <a:r>
              <a:rPr lang="en-US" b="1" dirty="0">
                <a:solidFill>
                  <a:srgbClr val="FF0000"/>
                </a:solidFill>
              </a:rPr>
              <a:t>CIL ADA Workshops</a:t>
            </a:r>
          </a:p>
        </p:txBody>
      </p:sp>
      <p:sp>
        <p:nvSpPr>
          <p:cNvPr id="3" name="Content Placeholder 2">
            <a:extLst>
              <a:ext uri="{FF2B5EF4-FFF2-40B4-BE49-F238E27FC236}">
                <a16:creationId xmlns:a16="http://schemas.microsoft.com/office/drawing/2014/main" id="{DB0F18CF-158A-48E7-BD07-9783403F72ED}"/>
              </a:ext>
            </a:extLst>
          </p:cNvPr>
          <p:cNvSpPr>
            <a:spLocks noGrp="1"/>
          </p:cNvSpPr>
          <p:nvPr>
            <p:ph idx="1"/>
          </p:nvPr>
        </p:nvSpPr>
        <p:spPr/>
        <p:txBody>
          <a:bodyPr>
            <a:normAutofit/>
          </a:bodyPr>
          <a:lstStyle/>
          <a:p>
            <a:endParaRPr lang="en-US" sz="3200" dirty="0"/>
          </a:p>
          <a:p>
            <a:r>
              <a:rPr lang="en-US" sz="3200" dirty="0"/>
              <a:t>The Great Plains ADA Center is facilitating virtual 60-Minute monthly Workshops for Centers for Independent Living across the region (Iowa, Kansas, Missouri, and Nebraska).  </a:t>
            </a:r>
          </a:p>
          <a:p>
            <a:endParaRPr lang="en-US" sz="3200" dirty="0"/>
          </a:p>
          <a:p>
            <a:r>
              <a:rPr lang="en-US" sz="3200" dirty="0"/>
              <a:t>This program is provided free of charge and is open to all CILs in the four-state area. </a:t>
            </a:r>
          </a:p>
        </p:txBody>
      </p:sp>
      <p:sp>
        <p:nvSpPr>
          <p:cNvPr id="4" name="Slide Number Placeholder 3">
            <a:extLst>
              <a:ext uri="{FF2B5EF4-FFF2-40B4-BE49-F238E27FC236}">
                <a16:creationId xmlns:a16="http://schemas.microsoft.com/office/drawing/2014/main" id="{B3DDF197-7DFE-418E-AA36-23D6FA4DBA01}"/>
              </a:ext>
            </a:extLst>
          </p:cNvPr>
          <p:cNvSpPr>
            <a:spLocks noGrp="1"/>
          </p:cNvSpPr>
          <p:nvPr>
            <p:ph type="sldNum" sz="quarter" idx="12"/>
          </p:nvPr>
        </p:nvSpPr>
        <p:spPr/>
        <p:txBody>
          <a:bodyPr/>
          <a:lstStyle/>
          <a:p>
            <a:fld id="{DDC99015-0B1A-418C-A948-BE29FCA9F412}" type="slidenum">
              <a:rPr lang="en-US" smtClean="0"/>
              <a:t>8</a:t>
            </a:fld>
            <a:endParaRPr lang="en-US" dirty="0"/>
          </a:p>
        </p:txBody>
      </p:sp>
    </p:spTree>
    <p:extLst>
      <p:ext uri="{BB962C8B-B14F-4D97-AF65-F5344CB8AC3E}">
        <p14:creationId xmlns:p14="http://schemas.microsoft.com/office/powerpoint/2010/main" val="149212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8DC28-3D30-41A9-B053-C3A35F48273B}"/>
              </a:ext>
            </a:extLst>
          </p:cNvPr>
          <p:cNvSpPr>
            <a:spLocks noGrp="1"/>
          </p:cNvSpPr>
          <p:nvPr>
            <p:ph type="title"/>
          </p:nvPr>
        </p:nvSpPr>
        <p:spPr/>
        <p:txBody>
          <a:bodyPr/>
          <a:lstStyle/>
          <a:p>
            <a:r>
              <a:rPr lang="en-US" dirty="0"/>
              <a:t>Each Monthly Workshop Features:</a:t>
            </a:r>
          </a:p>
        </p:txBody>
      </p:sp>
      <p:sp>
        <p:nvSpPr>
          <p:cNvPr id="3" name="Content Placeholder 2">
            <a:extLst>
              <a:ext uri="{FF2B5EF4-FFF2-40B4-BE49-F238E27FC236}">
                <a16:creationId xmlns:a16="http://schemas.microsoft.com/office/drawing/2014/main" id="{DFD70D3F-73CC-40B7-9899-6D45B05BD50A}"/>
              </a:ext>
            </a:extLst>
          </p:cNvPr>
          <p:cNvSpPr>
            <a:spLocks noGrp="1"/>
          </p:cNvSpPr>
          <p:nvPr>
            <p:ph idx="1"/>
          </p:nvPr>
        </p:nvSpPr>
        <p:spPr>
          <a:xfrm>
            <a:off x="838200" y="1825625"/>
            <a:ext cx="10515600" cy="4667250"/>
          </a:xfrm>
        </p:spPr>
        <p:txBody>
          <a:bodyPr>
            <a:normAutofit/>
          </a:bodyPr>
          <a:lstStyle/>
          <a:p>
            <a:pPr marL="0" indent="0">
              <a:buNone/>
            </a:pPr>
            <a:r>
              <a:rPr lang="en-US" dirty="0"/>
              <a:t>•Brief training targeting the ADA and other disability rights emerging issues identified as most important to participating CILs;</a:t>
            </a:r>
          </a:p>
          <a:p>
            <a:pPr marL="0" indent="0">
              <a:buNone/>
            </a:pPr>
            <a:endParaRPr lang="en-US" dirty="0"/>
          </a:p>
          <a:p>
            <a:pPr marL="0" indent="0">
              <a:buNone/>
            </a:pPr>
            <a:r>
              <a:rPr lang="en-US" dirty="0"/>
              <a:t>•Discussion of real-life scenarios with opportunities for participants to discuss response options and strategies; and</a:t>
            </a:r>
          </a:p>
          <a:p>
            <a:pPr marL="0" indent="0">
              <a:buNone/>
            </a:pPr>
            <a:endParaRPr lang="en-US" dirty="0"/>
          </a:p>
          <a:p>
            <a:pPr marL="0" indent="0">
              <a:buNone/>
            </a:pPr>
            <a:r>
              <a:rPr lang="en-US" dirty="0"/>
              <a:t>•Networking with other CILs throughout the region to discuss and share community outreach strategies they provide to community business owners, housing providers, health care providers, and local governments.</a:t>
            </a:r>
          </a:p>
          <a:p>
            <a:endParaRPr lang="en-US" dirty="0"/>
          </a:p>
        </p:txBody>
      </p:sp>
      <p:sp>
        <p:nvSpPr>
          <p:cNvPr id="4" name="Slide Number Placeholder 3">
            <a:extLst>
              <a:ext uri="{FF2B5EF4-FFF2-40B4-BE49-F238E27FC236}">
                <a16:creationId xmlns:a16="http://schemas.microsoft.com/office/drawing/2014/main" id="{6A3E8D8B-6100-4EAE-94E2-A4818E478F73}"/>
              </a:ext>
            </a:extLst>
          </p:cNvPr>
          <p:cNvSpPr>
            <a:spLocks noGrp="1"/>
          </p:cNvSpPr>
          <p:nvPr>
            <p:ph type="sldNum" sz="quarter" idx="12"/>
          </p:nvPr>
        </p:nvSpPr>
        <p:spPr/>
        <p:txBody>
          <a:bodyPr/>
          <a:lstStyle/>
          <a:p>
            <a:fld id="{DDC99015-0B1A-418C-A948-BE29FCA9F412}" type="slidenum">
              <a:rPr lang="en-US" smtClean="0"/>
              <a:t>9</a:t>
            </a:fld>
            <a:endParaRPr lang="en-US" dirty="0"/>
          </a:p>
        </p:txBody>
      </p:sp>
    </p:spTree>
    <p:extLst>
      <p:ext uri="{BB962C8B-B14F-4D97-AF65-F5344CB8AC3E}">
        <p14:creationId xmlns:p14="http://schemas.microsoft.com/office/powerpoint/2010/main" val="219813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3286</Words>
  <Application>Microsoft Office PowerPoint</Application>
  <PresentationFormat>Widescreen</PresentationFormat>
  <Paragraphs>460</Paragraphs>
  <Slides>60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Calibri Light</vt:lpstr>
      <vt:lpstr>Office Theme</vt:lpstr>
      <vt:lpstr>ADA Programs</vt:lpstr>
      <vt:lpstr>Great Plains ADA Center Core Services (1 of 2)</vt:lpstr>
      <vt:lpstr>Great Plains ADA Center Core Services (2 of 2)</vt:lpstr>
      <vt:lpstr>Technical Assistance</vt:lpstr>
      <vt:lpstr>Training</vt:lpstr>
      <vt:lpstr>Examples of our Training Topics Include: </vt:lpstr>
      <vt:lpstr>Dissemination of Materials </vt:lpstr>
      <vt:lpstr>CIL ADA Workshops</vt:lpstr>
      <vt:lpstr>Each Monthly Workshop Features:</vt:lpstr>
      <vt:lpstr>Resource Distribution</vt:lpstr>
      <vt:lpstr>Partnerships</vt:lpstr>
      <vt:lpstr>Benefits of Participation in CIL ADA Workshops</vt:lpstr>
      <vt:lpstr>CIL ADA Workshop Parameters</vt:lpstr>
      <vt:lpstr>ADA Coordinator Certification Training Program (ACTCP)</vt:lpstr>
      <vt:lpstr>Preparation for Professional Roles</vt:lpstr>
      <vt:lpstr>Scope of Training:  The ADA Coordinator</vt:lpstr>
      <vt:lpstr>About the ACTCP Program</vt:lpstr>
      <vt:lpstr>Program Goals</vt:lpstr>
      <vt:lpstr>History: Why Start This Program?</vt:lpstr>
      <vt:lpstr>Structure</vt:lpstr>
      <vt:lpstr>How the Credit System Works</vt:lpstr>
      <vt:lpstr>Prerequisite </vt:lpstr>
      <vt:lpstr>Required Foundation </vt:lpstr>
      <vt:lpstr>Optional Foundation credits </vt:lpstr>
      <vt:lpstr>Elective Credits </vt:lpstr>
      <vt:lpstr>Training Sources and Types of Training (1 of 2)</vt:lpstr>
      <vt:lpstr>Training Sources and Types of Training (2 of 2)</vt:lpstr>
      <vt:lpstr>Exam Covering Mastery of Content</vt:lpstr>
      <vt:lpstr>Timeframes</vt:lpstr>
      <vt:lpstr>Who Administers ACTCP?</vt:lpstr>
      <vt:lpstr>Conferences</vt:lpstr>
      <vt:lpstr>Costs</vt:lpstr>
      <vt:lpstr>Where the Program is Today</vt:lpstr>
      <vt:lpstr>New Directions (1 of 2)</vt:lpstr>
      <vt:lpstr>New Directions (2 of 2)</vt:lpstr>
      <vt:lpstr>ACTCP Opportunities</vt:lpstr>
      <vt:lpstr>ACTCP - Common Questions (1 of 9)</vt:lpstr>
      <vt:lpstr>ACTCP - Common Questions (2 of 9)</vt:lpstr>
      <vt:lpstr>ACTCP - Common Questions (3 of 9)</vt:lpstr>
      <vt:lpstr>ACTCP - Common Questions (4 of 9)</vt:lpstr>
      <vt:lpstr>ACTCP - Common Questions (5 of 9)</vt:lpstr>
      <vt:lpstr>ACTCP - Common Questions (6 of 9)</vt:lpstr>
      <vt:lpstr>ACTCP - Common Questions (7 of 9)</vt:lpstr>
      <vt:lpstr>ACTCP - Common Questions (8 of 9)</vt:lpstr>
      <vt:lpstr>ACTCP - Common Questions (9 of 9)</vt:lpstr>
      <vt:lpstr>The National ADA Symposium</vt:lpstr>
      <vt:lpstr>National ADA Symposium </vt:lpstr>
      <vt:lpstr>Symposium Overview</vt:lpstr>
      <vt:lpstr>AIA, HSW, and Other Collaboration</vt:lpstr>
      <vt:lpstr>Example of Scope:  ADA Symposium (1 of 9)</vt:lpstr>
      <vt:lpstr>Example of Scope:  ADA Symposium (2 of 9)</vt:lpstr>
      <vt:lpstr>Example of Scope:  ADA Symposium (3 of 9)</vt:lpstr>
      <vt:lpstr>Example of Scope:  ADA Symposium (4 of 9)</vt:lpstr>
      <vt:lpstr>Example of Scope:  ADA Symposium (5 of 9)</vt:lpstr>
      <vt:lpstr>Example of Scope:  ADA Symposium (6 of 9)</vt:lpstr>
      <vt:lpstr>Example of Scope:  ADA Symposium (7 of 9)</vt:lpstr>
      <vt:lpstr>Example of Scope:  ADA Symposium (8 of 9)</vt:lpstr>
      <vt:lpstr>Example of Scope:  ADA Symposium (9 of 9)</vt:lpstr>
      <vt:lpstr>Targeted Programs:  Iowa VR Example</vt:lpstr>
      <vt:lpstr>So What Do YOU Need?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Balthazor, Troy</dc:creator>
  <cp:lastModifiedBy>Balthazor, Troy</cp:lastModifiedBy>
  <cp:revision>12</cp:revision>
  <dcterms:created xsi:type="dcterms:W3CDTF">2022-04-26T15:47:01Z</dcterms:created>
  <dcterms:modified xsi:type="dcterms:W3CDTF">2022-04-27T19:01:25Z</dcterms:modified>
</cp:coreProperties>
</file>