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8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58382aa3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58382aa3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cc67a615c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gcc67a615c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7cf42f90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127cf42f90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7cf42f90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127cf42f90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7cf42f90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127cf42f90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8151ade2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128151ade2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7cf42f90a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127cf42f90a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cc67a615c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gcc67a615c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258382aa35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1258382aa35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58382aa35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58382aa35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58382aa35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58382aa35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18524fe3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1018524fe3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58382aa3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58382aa3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58382aa3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58382aa3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58382aa3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58382aa3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16482"/>
          </a:solidFill>
          <a:ln w="12700" cap="flat" cmpd="sng">
            <a:solidFill>
              <a:srgbClr val="51648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1648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2263676" y="4175210"/>
            <a:ext cx="405752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>
                <a:solidFill>
                  <a:srgbClr val="F09F34"/>
                </a:solidFill>
                <a:latin typeface="Arial"/>
                <a:ea typeface="Arial"/>
                <a:cs typeface="Arial"/>
                <a:sym typeface="Arial"/>
              </a:rPr>
              <a:t>ADVOCATE.  EDUCATE.  EMPOWER.</a:t>
            </a:r>
            <a:endParaRPr sz="1800" b="0">
              <a:solidFill>
                <a:srgbClr val="F09F3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302" y="1521501"/>
            <a:ext cx="6400271" cy="234067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/>
          <p:nvPr/>
        </p:nvSpPr>
        <p:spPr>
          <a:xfrm>
            <a:off x="288104" y="6325243"/>
            <a:ext cx="20681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EABAB"/>
                </a:solidFill>
                <a:latin typeface="Arial"/>
                <a:ea typeface="Arial"/>
                <a:cs typeface="Arial"/>
                <a:sym typeface="Arial"/>
              </a:rPr>
              <a:t>www.empowerabilities.org</a:t>
            </a:r>
            <a:endParaRPr sz="1400">
              <a:solidFill>
                <a:srgbClr val="AEABA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39114" y="365125"/>
            <a:ext cx="416834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1342767" y="1861236"/>
            <a:ext cx="3535148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2"/>
          </p:nvPr>
        </p:nvSpPr>
        <p:spPr>
          <a:xfrm>
            <a:off x="1342767" y="2588419"/>
            <a:ext cx="3535148" cy="3548770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3"/>
          </p:nvPr>
        </p:nvSpPr>
        <p:spPr>
          <a:xfrm>
            <a:off x="4980202" y="1857375"/>
            <a:ext cx="3536736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4"/>
          </p:nvPr>
        </p:nvSpPr>
        <p:spPr>
          <a:xfrm>
            <a:off x="4980202" y="2588419"/>
            <a:ext cx="3536736" cy="3548770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951470" y="365125"/>
            <a:ext cx="416422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1742302" y="1952367"/>
            <a:ext cx="6773047" cy="4224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/>
          <p:nvPr/>
        </p:nvSpPr>
        <p:spPr>
          <a:xfrm>
            <a:off x="1742302" y="1952367"/>
            <a:ext cx="6773047" cy="4226011"/>
          </a:xfrm>
          <a:prstGeom prst="rect">
            <a:avLst/>
          </a:prstGeom>
          <a:noFill/>
          <a:ln w="127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5"/>
          <p:cNvSpPr/>
          <p:nvPr/>
        </p:nvSpPr>
        <p:spPr>
          <a:xfrm>
            <a:off x="1598139" y="1857632"/>
            <a:ext cx="7068066" cy="4444314"/>
          </a:xfrm>
          <a:prstGeom prst="rect">
            <a:avLst/>
          </a:prstGeom>
          <a:noFill/>
          <a:ln w="127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963828" y="579041"/>
            <a:ext cx="3978876" cy="89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>
            <a:spLocks noGrp="1"/>
          </p:cNvSpPr>
          <p:nvPr>
            <p:ph type="pic" idx="2"/>
          </p:nvPr>
        </p:nvSpPr>
        <p:spPr>
          <a:xfrm>
            <a:off x="4653907" y="1717590"/>
            <a:ext cx="4094677" cy="3908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1211262" y="1960788"/>
            <a:ext cx="2949575" cy="3908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5" name="Google Shape;35;p6"/>
          <p:cNvSpPr/>
          <p:nvPr/>
        </p:nvSpPr>
        <p:spPr>
          <a:xfrm>
            <a:off x="1073493" y="1812509"/>
            <a:ext cx="3225113" cy="4226011"/>
          </a:xfrm>
          <a:prstGeom prst="rect">
            <a:avLst/>
          </a:prstGeom>
          <a:noFill/>
          <a:ln w="127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6"/>
          <p:cNvSpPr/>
          <p:nvPr/>
        </p:nvSpPr>
        <p:spPr>
          <a:xfrm>
            <a:off x="1211263" y="1960789"/>
            <a:ext cx="2949574" cy="3908681"/>
          </a:xfrm>
          <a:prstGeom prst="rect">
            <a:avLst/>
          </a:prstGeom>
          <a:noFill/>
          <a:ln w="127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648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951470" y="0"/>
            <a:ext cx="8192530" cy="6858000"/>
          </a:xfrm>
          <a:prstGeom prst="rect">
            <a:avLst/>
          </a:prstGeom>
          <a:solidFill>
            <a:srgbClr val="D0CECE"/>
          </a:solidFill>
          <a:ln w="12700" cap="flat" cmpd="sng">
            <a:solidFill>
              <a:srgbClr val="D0CEC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296562" y="365125"/>
            <a:ext cx="4819135" cy="1325563"/>
          </a:xfrm>
          <a:prstGeom prst="rect">
            <a:avLst/>
          </a:prstGeom>
          <a:solidFill>
            <a:srgbClr val="F09F34"/>
          </a:solidFill>
          <a:ln w="12700" cap="flat" cmpd="sng">
            <a:solidFill>
              <a:srgbClr val="F09F3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951470" y="365125"/>
            <a:ext cx="416422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1742302" y="1952367"/>
            <a:ext cx="6773047" cy="4224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0" name="Google Shape;1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451386" y="6176962"/>
            <a:ext cx="1544330" cy="56478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/>
          <p:nvPr/>
        </p:nvSpPr>
        <p:spPr>
          <a:xfrm>
            <a:off x="951470" y="6480135"/>
            <a:ext cx="3097427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www.empowerabilities.org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>
            <a:spLocks noGrp="1"/>
          </p:cNvSpPr>
          <p:nvPr>
            <p:ph type="ctrTitle"/>
          </p:nvPr>
        </p:nvSpPr>
        <p:spPr>
          <a:xfrm>
            <a:off x="288550" y="275600"/>
            <a:ext cx="4342800" cy="1250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NEW IDEAS</a:t>
            </a:r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subTitle" idx="1"/>
          </p:nvPr>
        </p:nvSpPr>
        <p:spPr>
          <a:xfrm>
            <a:off x="1310275" y="2389338"/>
            <a:ext cx="6858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Action Teams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RAP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Facebook group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/>
        </p:nvSpPr>
        <p:spPr>
          <a:xfrm>
            <a:off x="564550" y="313600"/>
            <a:ext cx="3951600" cy="14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>
                <a:solidFill>
                  <a:srgbClr val="351C75"/>
                </a:solidFill>
              </a:rPr>
              <a:t>CITY OF SPRINGFIELD</a:t>
            </a:r>
            <a:endParaRPr sz="4100">
              <a:solidFill>
                <a:srgbClr val="351C75"/>
              </a:solidFill>
            </a:endParaRPr>
          </a:p>
        </p:txBody>
      </p:sp>
      <p:sp>
        <p:nvSpPr>
          <p:cNvPr id="103" name="Google Shape;103;p17"/>
          <p:cNvSpPr txBox="1"/>
          <p:nvPr/>
        </p:nvSpPr>
        <p:spPr>
          <a:xfrm>
            <a:off x="1583550" y="2406525"/>
            <a:ext cx="59769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Responsible for Title II Compliance of the ADA</a:t>
            </a:r>
            <a:endParaRPr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/>
          <p:nvPr/>
        </p:nvSpPr>
        <p:spPr>
          <a:xfrm>
            <a:off x="564550" y="313600"/>
            <a:ext cx="45084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351C75"/>
                </a:solidFill>
              </a:rPr>
              <a:t>Partnerships</a:t>
            </a:r>
            <a:r>
              <a:rPr lang="en-US" sz="3400">
                <a:solidFill>
                  <a:srgbClr val="351C75"/>
                </a:solidFill>
              </a:rPr>
              <a:t> for Accessible Springfield</a:t>
            </a:r>
            <a:endParaRPr sz="3400">
              <a:solidFill>
                <a:srgbClr val="351C75"/>
              </a:solidFill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1583550" y="2406525"/>
            <a:ext cx="5976900" cy="16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100"/>
              <a:buChar char="●"/>
            </a:pPr>
            <a:r>
              <a:rPr lang="en-US" sz="3100">
                <a:solidFill>
                  <a:srgbClr val="351C75"/>
                </a:solidFill>
              </a:rPr>
              <a:t>IL Centers</a:t>
            </a:r>
            <a:endParaRPr sz="3100">
              <a:solidFill>
                <a:srgbClr val="351C75"/>
              </a:solidFill>
            </a:endParaRPr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100"/>
              <a:buChar char="●"/>
            </a:pPr>
            <a:r>
              <a:rPr lang="en-US" sz="3100">
                <a:solidFill>
                  <a:srgbClr val="351C75"/>
                </a:solidFill>
              </a:rPr>
              <a:t>Disability Advocates</a:t>
            </a:r>
            <a:endParaRPr sz="3100">
              <a:solidFill>
                <a:srgbClr val="351C75"/>
              </a:solidFill>
            </a:endParaRPr>
          </a:p>
          <a:p>
            <a:pPr marL="457200" lvl="0" indent="-4254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100"/>
              <a:buChar char="●"/>
            </a:pPr>
            <a:r>
              <a:rPr lang="en-US" sz="3100">
                <a:solidFill>
                  <a:srgbClr val="351C75"/>
                </a:solidFill>
              </a:rPr>
              <a:t>Regional Efforts</a:t>
            </a:r>
            <a:endParaRPr sz="31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/>
        </p:nvSpPr>
        <p:spPr>
          <a:xfrm>
            <a:off x="564550" y="313600"/>
            <a:ext cx="45084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351C75"/>
                </a:solidFill>
              </a:rPr>
              <a:t>City Title II Requirements</a:t>
            </a:r>
            <a:r>
              <a:rPr lang="en-US" sz="3500">
                <a:solidFill>
                  <a:srgbClr val="351C75"/>
                </a:solidFill>
              </a:rPr>
              <a:t> </a:t>
            </a:r>
            <a:endParaRPr sz="3500">
              <a:solidFill>
                <a:srgbClr val="351C75"/>
              </a:solidFill>
            </a:endParaRPr>
          </a:p>
        </p:txBody>
      </p:sp>
      <p:sp>
        <p:nvSpPr>
          <p:cNvPr id="115" name="Google Shape;115;p19"/>
          <p:cNvSpPr txBox="1"/>
          <p:nvPr/>
        </p:nvSpPr>
        <p:spPr>
          <a:xfrm>
            <a:off x="1583550" y="2406525"/>
            <a:ext cx="5976900" cy="27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300"/>
              <a:buChar char="●"/>
            </a:pPr>
            <a:r>
              <a:rPr lang="en-US" sz="3300">
                <a:solidFill>
                  <a:srgbClr val="351C75"/>
                </a:solidFill>
              </a:rPr>
              <a:t>Assign an ADA Coordinator</a:t>
            </a:r>
            <a:endParaRPr sz="3300">
              <a:solidFill>
                <a:srgbClr val="351C75"/>
              </a:solidFill>
            </a:endParaRPr>
          </a:p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300"/>
              <a:buChar char="●"/>
            </a:pPr>
            <a:r>
              <a:rPr lang="en-US" sz="3300">
                <a:solidFill>
                  <a:srgbClr val="351C75"/>
                </a:solidFill>
              </a:rPr>
              <a:t>Self Assessment of all Programs, Services and Facilities</a:t>
            </a:r>
            <a:endParaRPr sz="3300">
              <a:solidFill>
                <a:srgbClr val="351C75"/>
              </a:solidFill>
            </a:endParaRPr>
          </a:p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300"/>
              <a:buChar char="●"/>
            </a:pPr>
            <a:r>
              <a:rPr lang="en-US" sz="3300">
                <a:solidFill>
                  <a:srgbClr val="351C75"/>
                </a:solidFill>
              </a:rPr>
              <a:t>Transition Plan</a:t>
            </a:r>
            <a:endParaRPr sz="33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/>
        </p:nvSpPr>
        <p:spPr>
          <a:xfrm>
            <a:off x="313625" y="313600"/>
            <a:ext cx="47592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351C75"/>
                </a:solidFill>
              </a:rPr>
              <a:t>Public Engagement</a:t>
            </a:r>
            <a:r>
              <a:rPr lang="en-US" sz="3500">
                <a:solidFill>
                  <a:srgbClr val="351C75"/>
                </a:solidFill>
              </a:rPr>
              <a:t> </a:t>
            </a:r>
            <a:endParaRPr sz="3500">
              <a:solidFill>
                <a:srgbClr val="351C75"/>
              </a:solidFill>
            </a:endParaRPr>
          </a:p>
        </p:txBody>
      </p:sp>
      <p:sp>
        <p:nvSpPr>
          <p:cNvPr id="121" name="Google Shape;121;p20"/>
          <p:cNvSpPr txBox="1"/>
          <p:nvPr/>
        </p:nvSpPr>
        <p:spPr>
          <a:xfrm>
            <a:off x="1583550" y="1965900"/>
            <a:ext cx="5976900" cy="35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Required and critical to success</a:t>
            </a:r>
            <a:endParaRPr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City ADA Team</a:t>
            </a:r>
            <a:endParaRPr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4572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600"/>
              <a:buFont typeface="Calibri"/>
              <a:buChar char="○"/>
            </a:pPr>
            <a:r>
              <a:rPr lang="en-US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Meet every other month</a:t>
            </a:r>
            <a:endParaRPr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4572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600"/>
              <a:buFont typeface="Calibri"/>
              <a:buChar char="○"/>
            </a:pPr>
            <a:r>
              <a:rPr lang="en-US" sz="3600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In conjunction with EA Team Access</a:t>
            </a:r>
            <a:endParaRPr sz="3600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/>
          <p:nvPr/>
        </p:nvSpPr>
        <p:spPr>
          <a:xfrm>
            <a:off x="564550" y="313600"/>
            <a:ext cx="45084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351C75"/>
                </a:solidFill>
              </a:rPr>
              <a:t>Public Engagement</a:t>
            </a:r>
            <a:r>
              <a:rPr lang="en-US" sz="3500">
                <a:solidFill>
                  <a:srgbClr val="351C75"/>
                </a:solidFill>
              </a:rPr>
              <a:t> </a:t>
            </a:r>
            <a:endParaRPr sz="3500">
              <a:solidFill>
                <a:srgbClr val="351C75"/>
              </a:solidFill>
            </a:endParaRPr>
          </a:p>
        </p:txBody>
      </p:sp>
      <p:sp>
        <p:nvSpPr>
          <p:cNvPr id="127" name="Google Shape;127;p21"/>
          <p:cNvSpPr txBox="1"/>
          <p:nvPr/>
        </p:nvSpPr>
        <p:spPr>
          <a:xfrm>
            <a:off x="1583550" y="1965900"/>
            <a:ext cx="5976900" cy="34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000"/>
              <a:buChar char="●"/>
            </a:pPr>
            <a:r>
              <a:rPr lang="en-US" sz="3000">
                <a:solidFill>
                  <a:srgbClr val="351C75"/>
                </a:solidFill>
              </a:rPr>
              <a:t>Required and critical to success</a:t>
            </a:r>
            <a:endParaRPr sz="3000">
              <a:solidFill>
                <a:srgbClr val="351C75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000"/>
              <a:buChar char="●"/>
            </a:pPr>
            <a:r>
              <a:rPr lang="en-US" sz="3000">
                <a:solidFill>
                  <a:srgbClr val="351C75"/>
                </a:solidFill>
              </a:rPr>
              <a:t>Public Meetings</a:t>
            </a:r>
            <a:endParaRPr sz="3000">
              <a:solidFill>
                <a:srgbClr val="351C75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000"/>
              <a:buChar char="●"/>
            </a:pPr>
            <a:r>
              <a:rPr lang="en-US" sz="3000">
                <a:solidFill>
                  <a:srgbClr val="351C75"/>
                </a:solidFill>
              </a:rPr>
              <a:t>City ADA Team</a:t>
            </a:r>
            <a:endParaRPr sz="3000">
              <a:solidFill>
                <a:srgbClr val="351C75"/>
              </a:solidFill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000"/>
              <a:buChar char="○"/>
            </a:pPr>
            <a:r>
              <a:rPr lang="en-US" sz="3000">
                <a:solidFill>
                  <a:srgbClr val="351C75"/>
                </a:solidFill>
              </a:rPr>
              <a:t>Meet every other month</a:t>
            </a:r>
            <a:endParaRPr sz="3000">
              <a:solidFill>
                <a:srgbClr val="351C75"/>
              </a:solidFill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3000"/>
              <a:buChar char="○"/>
            </a:pPr>
            <a:r>
              <a:rPr lang="en-US" sz="3000">
                <a:solidFill>
                  <a:srgbClr val="351C75"/>
                </a:solidFill>
              </a:rPr>
              <a:t>In conjunction with EA Team Access</a:t>
            </a:r>
            <a:endParaRPr sz="30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/>
          <p:nvPr/>
        </p:nvSpPr>
        <p:spPr>
          <a:xfrm>
            <a:off x="564550" y="313600"/>
            <a:ext cx="4508400" cy="1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351C75"/>
                </a:solidFill>
              </a:rPr>
              <a:t>Get Involved - City’s need you!</a:t>
            </a:r>
            <a:endParaRPr sz="3500">
              <a:solidFill>
                <a:srgbClr val="351C75"/>
              </a:solidFill>
            </a:endParaRPr>
          </a:p>
        </p:txBody>
      </p:sp>
      <p:sp>
        <p:nvSpPr>
          <p:cNvPr id="133" name="Google Shape;133;p22"/>
          <p:cNvSpPr txBox="1"/>
          <p:nvPr/>
        </p:nvSpPr>
        <p:spPr>
          <a:xfrm>
            <a:off x="1583550" y="1965900"/>
            <a:ext cx="5976900" cy="26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700"/>
              <a:buChar char="●"/>
            </a:pPr>
            <a:r>
              <a:rPr lang="en-US" sz="2700">
                <a:solidFill>
                  <a:srgbClr val="351C75"/>
                </a:solidFill>
              </a:rPr>
              <a:t>SGF Yields</a:t>
            </a:r>
            <a:endParaRPr sz="2700">
              <a:solidFill>
                <a:srgbClr val="351C75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700"/>
              <a:buChar char="●"/>
            </a:pPr>
            <a:r>
              <a:rPr lang="en-US" sz="2700">
                <a:solidFill>
                  <a:srgbClr val="351C75"/>
                </a:solidFill>
              </a:rPr>
              <a:t>City Boards/Focus Groups (for example Mayor’s Commission on Human Rights and Community Relations, Planning &amp; Zoning, etc)</a:t>
            </a:r>
            <a:endParaRPr sz="2700">
              <a:solidFill>
                <a:srgbClr val="351C75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700"/>
              <a:buChar char="●"/>
            </a:pPr>
            <a:r>
              <a:rPr lang="en-US" sz="2700">
                <a:solidFill>
                  <a:srgbClr val="351C75"/>
                </a:solidFill>
              </a:rPr>
              <a:t> Report Issues</a:t>
            </a:r>
            <a:endParaRPr sz="27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3"/>
          <p:cNvSpPr txBox="1">
            <a:spLocks noGrp="1"/>
          </p:cNvSpPr>
          <p:nvPr>
            <p:ph type="subTitle" idx="1"/>
          </p:nvPr>
        </p:nvSpPr>
        <p:spPr>
          <a:xfrm>
            <a:off x="1143000" y="3602050"/>
            <a:ext cx="75429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10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100"/>
          </a:p>
        </p:txBody>
      </p:sp>
      <p:sp>
        <p:nvSpPr>
          <p:cNvPr id="139" name="Google Shape;139;p23"/>
          <p:cNvSpPr txBox="1"/>
          <p:nvPr/>
        </p:nvSpPr>
        <p:spPr>
          <a:xfrm>
            <a:off x="324075" y="365875"/>
            <a:ext cx="60216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351C75"/>
                </a:solidFill>
              </a:rPr>
              <a:t>COMMUNITY </a:t>
            </a:r>
            <a:endParaRPr sz="36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351C75"/>
                </a:solidFill>
              </a:rPr>
              <a:t>VOICES</a:t>
            </a:r>
            <a:endParaRPr sz="3600">
              <a:solidFill>
                <a:srgbClr val="351C75"/>
              </a:solidFill>
            </a:endParaRPr>
          </a:p>
        </p:txBody>
      </p:sp>
      <p:sp>
        <p:nvSpPr>
          <p:cNvPr id="140" name="Google Shape;140;p23"/>
          <p:cNvSpPr txBox="1"/>
          <p:nvPr/>
        </p:nvSpPr>
        <p:spPr>
          <a:xfrm>
            <a:off x="1411325" y="2153575"/>
            <a:ext cx="7150800" cy="33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351C75"/>
                </a:solidFill>
              </a:rPr>
              <a:t>Carolyn McGee</a:t>
            </a:r>
            <a:endParaRPr sz="2700">
              <a:solidFill>
                <a:srgbClr val="351C75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700"/>
              <a:buChar char="●"/>
            </a:pPr>
            <a:r>
              <a:rPr lang="en-US" sz="2700">
                <a:solidFill>
                  <a:srgbClr val="351C75"/>
                </a:solidFill>
              </a:rPr>
              <a:t>started as community member and representative for National Federation of the Blind</a:t>
            </a:r>
            <a:endParaRPr sz="2700">
              <a:solidFill>
                <a:srgbClr val="351C75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700"/>
              <a:buChar char="●"/>
            </a:pPr>
            <a:r>
              <a:rPr lang="en-US" sz="2700">
                <a:solidFill>
                  <a:srgbClr val="351C75"/>
                </a:solidFill>
              </a:rPr>
              <a:t>Became Team Access member</a:t>
            </a:r>
            <a:endParaRPr sz="2700">
              <a:solidFill>
                <a:srgbClr val="351C75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700"/>
              <a:buChar char="●"/>
            </a:pPr>
            <a:r>
              <a:rPr lang="en-US" sz="2700">
                <a:solidFill>
                  <a:srgbClr val="351C75"/>
                </a:solidFill>
              </a:rPr>
              <a:t>Became empower: abilities board member</a:t>
            </a:r>
            <a:endParaRPr sz="2700">
              <a:solidFill>
                <a:srgbClr val="351C75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700"/>
              <a:buChar char="●"/>
            </a:pPr>
            <a:r>
              <a:rPr lang="en-US" sz="2700">
                <a:solidFill>
                  <a:srgbClr val="351C75"/>
                </a:solidFill>
              </a:rPr>
              <a:t>Involved with city efforts like SGF Yields</a:t>
            </a: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/>
        </p:nvSpPr>
        <p:spPr>
          <a:xfrm>
            <a:off x="522725" y="616800"/>
            <a:ext cx="4390800" cy="10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>
                <a:solidFill>
                  <a:srgbClr val="351C75"/>
                </a:solidFill>
              </a:rPr>
              <a:t>CONTACT INFO:</a:t>
            </a:r>
            <a:endParaRPr sz="41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4"/>
          <p:cNvSpPr txBox="1"/>
          <p:nvPr/>
        </p:nvSpPr>
        <p:spPr>
          <a:xfrm>
            <a:off x="1264950" y="1745850"/>
            <a:ext cx="7370400" cy="5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351C75"/>
                </a:solidFill>
              </a:rPr>
              <a:t>Shelby Butler, empower: abilities</a:t>
            </a: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351C75"/>
                </a:solidFill>
              </a:rPr>
              <a:t>sbutler@empowerabilities.org</a:t>
            </a: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351C75"/>
                </a:solidFill>
              </a:rPr>
              <a:t>Dawne Gardner, City of Springfield Public Works</a:t>
            </a: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351C75"/>
                </a:solidFill>
              </a:rPr>
              <a:t>417-864-1863</a:t>
            </a: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351C75"/>
                </a:solidFill>
              </a:rPr>
              <a:t>dgardner@springfieldmo.gov</a:t>
            </a: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351C75"/>
                </a:solidFill>
              </a:rPr>
              <a:t>Carolyn McGee, empower: abilities, NCFB</a:t>
            </a: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351C75"/>
                </a:solidFill>
              </a:rPr>
              <a:t>Carolyn888@live.missouristate.edu </a:t>
            </a: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ctrTitle"/>
          </p:nvPr>
        </p:nvSpPr>
        <p:spPr>
          <a:xfrm>
            <a:off x="1024500" y="2080375"/>
            <a:ext cx="7861500" cy="50076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COMMUNITY ACCESSIBILITY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Bringing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people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 the table!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8"/>
          <p:cNvSpPr txBox="1"/>
          <p:nvPr/>
        </p:nvSpPr>
        <p:spPr>
          <a:xfrm>
            <a:off x="292700" y="449550"/>
            <a:ext cx="4767300" cy="9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2022 IL SUMMIT</a:t>
            </a:r>
            <a:endParaRPr sz="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/>
        </p:nvSpPr>
        <p:spPr>
          <a:xfrm>
            <a:off x="933000" y="1703200"/>
            <a:ext cx="5747400" cy="51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2700" b="1">
                <a:solidFill>
                  <a:srgbClr val="351C75"/>
                </a:solidFill>
              </a:rPr>
              <a:t>Shelby Butler, </a:t>
            </a:r>
            <a:endParaRPr sz="2700" b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2700" b="1" i="1">
                <a:solidFill>
                  <a:srgbClr val="351C75"/>
                </a:solidFill>
              </a:rPr>
              <a:t>empower: abilities</a:t>
            </a:r>
            <a:endParaRPr sz="2700" b="1"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endParaRPr sz="2700" b="1"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2700" b="1">
                <a:solidFill>
                  <a:srgbClr val="351C75"/>
                </a:solidFill>
              </a:rPr>
              <a:t>Dawne Gardner, </a:t>
            </a:r>
            <a:endParaRPr sz="2700" b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2700" b="1" i="1">
                <a:solidFill>
                  <a:srgbClr val="351C75"/>
                </a:solidFill>
              </a:rPr>
              <a:t>City of Springfield</a:t>
            </a:r>
            <a:endParaRPr sz="2700" b="1"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endParaRPr sz="2700" b="1"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2700" b="1">
                <a:solidFill>
                  <a:srgbClr val="351C75"/>
                </a:solidFill>
              </a:rPr>
              <a:t>Carolyn McGee, </a:t>
            </a:r>
            <a:endParaRPr sz="2700" b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2700" b="1" i="1">
                <a:solidFill>
                  <a:srgbClr val="351C75"/>
                </a:solidFill>
              </a:rPr>
              <a:t>National Federation of the Blind</a:t>
            </a:r>
            <a:endParaRPr sz="2700" b="1"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600"/>
              </a:spcAft>
              <a:buNone/>
            </a:pPr>
            <a:endParaRPr sz="2700" b="1">
              <a:solidFill>
                <a:srgbClr val="351C75"/>
              </a:solidFill>
            </a:endParaRPr>
          </a:p>
        </p:txBody>
      </p:sp>
      <p:sp>
        <p:nvSpPr>
          <p:cNvPr id="52" name="Google Shape;52;p9"/>
          <p:cNvSpPr txBox="1"/>
          <p:nvPr/>
        </p:nvSpPr>
        <p:spPr>
          <a:xfrm>
            <a:off x="201225" y="475825"/>
            <a:ext cx="5485800" cy="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>
                <a:solidFill>
                  <a:srgbClr val="351C75"/>
                </a:solidFill>
              </a:rPr>
              <a:t>PANEL MEMBERS</a:t>
            </a:r>
            <a:endParaRPr sz="4100" b="1">
              <a:solidFill>
                <a:srgbClr val="351C75"/>
              </a:solidFill>
            </a:endParaRPr>
          </a:p>
        </p:txBody>
      </p:sp>
      <p:pic>
        <p:nvPicPr>
          <p:cNvPr id="53" name="Google Shape;53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5775" y="2942838"/>
            <a:ext cx="3038475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15238" y="4358025"/>
            <a:ext cx="2830996" cy="102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35763" y="1496375"/>
            <a:ext cx="3189949" cy="67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ctrTitle"/>
          </p:nvPr>
        </p:nvSpPr>
        <p:spPr>
          <a:xfrm>
            <a:off x="299000" y="390575"/>
            <a:ext cx="4844400" cy="1188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COMMUNITY</a:t>
            </a:r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ubTitle" idx="1"/>
          </p:nvPr>
        </p:nvSpPr>
        <p:spPr>
          <a:xfrm>
            <a:off x="1435700" y="1803924"/>
            <a:ext cx="6858000" cy="3297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3800">
              <a:solidFill>
                <a:srgbClr val="351C7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351C75"/>
                </a:solidFill>
                <a:latin typeface="Arial"/>
                <a:ea typeface="Arial"/>
                <a:cs typeface="Arial"/>
                <a:sym typeface="Arial"/>
              </a:rPr>
              <a:t>A community is </a:t>
            </a:r>
            <a:r>
              <a:rPr lang="en-US" sz="2500" b="1">
                <a:solidFill>
                  <a:srgbClr val="351C75"/>
                </a:solidFill>
                <a:latin typeface="Arial"/>
                <a:ea typeface="Arial"/>
                <a:cs typeface="Arial"/>
                <a:sym typeface="Arial"/>
              </a:rPr>
              <a:t>a social unit (a group of living things) with commonality such as place, norms, religion, values, customs, or identity</a:t>
            </a:r>
            <a:r>
              <a:rPr lang="en-US" sz="2500">
                <a:solidFill>
                  <a:srgbClr val="351C75"/>
                </a:solidFill>
                <a:latin typeface="Arial"/>
                <a:ea typeface="Arial"/>
                <a:cs typeface="Arial"/>
                <a:sym typeface="Arial"/>
              </a:rPr>
              <a:t>. Communities may share a sense of place situated in a given geographical area (e.g. a country, village, town, or neighbourhood) or in virtual space through communication platforms.</a:t>
            </a:r>
            <a:endParaRPr sz="3800">
              <a:solidFill>
                <a:srgbClr val="351C7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28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ctrTitle"/>
          </p:nvPr>
        </p:nvSpPr>
        <p:spPr>
          <a:xfrm>
            <a:off x="1083075" y="1352363"/>
            <a:ext cx="77724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50" b="1">
                <a:solidFill>
                  <a:srgbClr val="351C75"/>
                </a:solidFill>
                <a:latin typeface="Arial"/>
                <a:ea typeface="Arial"/>
                <a:cs typeface="Arial"/>
                <a:sym typeface="Arial"/>
              </a:rPr>
              <a:t>Inclusion</a:t>
            </a:r>
            <a:r>
              <a:rPr lang="en-US" sz="2750">
                <a:solidFill>
                  <a:srgbClr val="351C75"/>
                </a:solidFill>
                <a:latin typeface="Arial"/>
                <a:ea typeface="Arial"/>
                <a:cs typeface="Arial"/>
                <a:sym typeface="Arial"/>
              </a:rPr>
              <a:t> (disability rights), promotion of people with disabilities sharing various aspects of life and life as a whole with those without disabilities</a:t>
            </a:r>
            <a:r>
              <a:rPr lang="en-US" sz="2750">
                <a:solidFill>
                  <a:srgbClr val="4D515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7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1"/>
          <p:cNvSpPr txBox="1"/>
          <p:nvPr/>
        </p:nvSpPr>
        <p:spPr>
          <a:xfrm>
            <a:off x="616800" y="648150"/>
            <a:ext cx="3993600" cy="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>
                <a:solidFill>
                  <a:srgbClr val="351C75"/>
                </a:solidFill>
              </a:rPr>
              <a:t>INCLUSION</a:t>
            </a:r>
            <a:endParaRPr sz="4100" b="1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/>
          <p:nvPr/>
        </p:nvSpPr>
        <p:spPr>
          <a:xfrm>
            <a:off x="491350" y="334550"/>
            <a:ext cx="4390800" cy="14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>
                <a:solidFill>
                  <a:srgbClr val="351C75"/>
                </a:solidFill>
              </a:rPr>
              <a:t>ROLE OF </a:t>
            </a:r>
            <a:endParaRPr sz="4100" b="1">
              <a:solidFill>
                <a:srgbClr val="351C75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>
                <a:solidFill>
                  <a:srgbClr val="351C75"/>
                </a:solidFill>
              </a:rPr>
              <a:t>THE CIL</a:t>
            </a:r>
            <a:endParaRPr sz="4100" b="1">
              <a:solidFill>
                <a:srgbClr val="351C75"/>
              </a:solidFill>
            </a:endParaRPr>
          </a:p>
        </p:txBody>
      </p:sp>
      <p:sp>
        <p:nvSpPr>
          <p:cNvPr id="73" name="Google Shape;73;p12"/>
          <p:cNvSpPr txBox="1"/>
          <p:nvPr/>
        </p:nvSpPr>
        <p:spPr>
          <a:xfrm>
            <a:off x="1129050" y="2490150"/>
            <a:ext cx="7234200" cy="18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400"/>
              <a:buChar char="●"/>
            </a:pPr>
            <a:r>
              <a:rPr lang="en-US" sz="2400">
                <a:solidFill>
                  <a:srgbClr val="351C75"/>
                </a:solidFill>
              </a:rPr>
              <a:t>Identify the staff, board and consumers to lead</a:t>
            </a:r>
            <a:endParaRPr sz="2400">
              <a:solidFill>
                <a:srgbClr val="351C75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400"/>
              <a:buChar char="●"/>
            </a:pPr>
            <a:r>
              <a:rPr lang="en-US" sz="2400">
                <a:solidFill>
                  <a:srgbClr val="351C75"/>
                </a:solidFill>
              </a:rPr>
              <a:t>How to identify the need</a:t>
            </a:r>
            <a:endParaRPr sz="2400">
              <a:solidFill>
                <a:srgbClr val="351C75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400"/>
              <a:buChar char="●"/>
            </a:pPr>
            <a:r>
              <a:rPr lang="en-US" sz="2400">
                <a:solidFill>
                  <a:srgbClr val="351C75"/>
                </a:solidFill>
              </a:rPr>
              <a:t>Who is missing?</a:t>
            </a:r>
            <a:endParaRPr sz="2400">
              <a:solidFill>
                <a:srgbClr val="351C75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351C75"/>
              </a:buClr>
              <a:buSzPts val="2400"/>
              <a:buChar char="●"/>
            </a:pPr>
            <a:r>
              <a:rPr lang="en-US" sz="2400">
                <a:solidFill>
                  <a:srgbClr val="351C75"/>
                </a:solidFill>
              </a:rPr>
              <a:t>What community are you addressing?</a:t>
            </a:r>
            <a:endParaRPr sz="2400">
              <a:solidFill>
                <a:srgbClr val="351C7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ctrTitle"/>
          </p:nvPr>
        </p:nvSpPr>
        <p:spPr>
          <a:xfrm>
            <a:off x="355450" y="501800"/>
            <a:ext cx="3429000" cy="77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>
                <a:latin typeface="Arial"/>
                <a:ea typeface="Arial"/>
                <a:cs typeface="Arial"/>
                <a:sym typeface="Arial"/>
              </a:rPr>
              <a:t>BARRIERS</a:t>
            </a:r>
            <a:endParaRPr sz="41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1"/>
          </p:nvPr>
        </p:nvSpPr>
        <p:spPr>
          <a:xfrm>
            <a:off x="1143000" y="2472988"/>
            <a:ext cx="6858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Identify the barriers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Gather the personal lived experience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Share tools and resources to advocate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How to connect with those policy/program makers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How to work together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ctrTitle"/>
          </p:nvPr>
        </p:nvSpPr>
        <p:spPr>
          <a:xfrm>
            <a:off x="372175" y="421950"/>
            <a:ext cx="4081500" cy="864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latin typeface="Arial"/>
                <a:ea typeface="Arial"/>
                <a:cs typeface="Arial"/>
                <a:sym typeface="Arial"/>
              </a:rPr>
              <a:t>TEAM ACCESS</a:t>
            </a:r>
            <a:endParaRPr sz="40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subTitle" idx="1"/>
          </p:nvPr>
        </p:nvSpPr>
        <p:spPr>
          <a:xfrm>
            <a:off x="1268450" y="2472988"/>
            <a:ext cx="6858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Meet once a month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Every other month meet with City’s ADA Subcommittee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Started out as a legislative statewide group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Realized local issues/barriers were becoming the priority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Realized we could affect change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>
            <a:spLocks noGrp="1"/>
          </p:cNvSpPr>
          <p:nvPr>
            <p:ph type="ctrTitle"/>
          </p:nvPr>
        </p:nvSpPr>
        <p:spPr>
          <a:xfrm>
            <a:off x="393100" y="432394"/>
            <a:ext cx="4708500" cy="1167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SUCCESSES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subTitle" idx="1"/>
          </p:nvPr>
        </p:nvSpPr>
        <p:spPr>
          <a:xfrm>
            <a:off x="1143000" y="2169813"/>
            <a:ext cx="6858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Parking Lots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Businesses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 Partnerships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Continuity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3">
      <a:dk1>
        <a:srgbClr val="002060"/>
      </a:dk1>
      <a:lt1>
        <a:srgbClr val="002060"/>
      </a:lt1>
      <a:dk2>
        <a:srgbClr val="44546A"/>
      </a:dk2>
      <a:lt2>
        <a:srgbClr val="E7E6E6"/>
      </a:lt2>
      <a:accent1>
        <a:srgbClr val="5B9BD5"/>
      </a:accent1>
      <a:accent2>
        <a:srgbClr val="E5B43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On-screen Show (4:3)</PresentationFormat>
  <Paragraphs>88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Custom Design</vt:lpstr>
      <vt:lpstr>PowerPoint Presentation</vt:lpstr>
      <vt:lpstr>COMMUNITY ACCESSIBILITY  Bringing  people  to the table! </vt:lpstr>
      <vt:lpstr>PowerPoint Presentation</vt:lpstr>
      <vt:lpstr>COMMUNITY</vt:lpstr>
      <vt:lpstr>Inclusion (disability rights), promotion of people with disabilities sharing various aspects of life and life as a whole with those without disabilities.</vt:lpstr>
      <vt:lpstr>PowerPoint Presentation</vt:lpstr>
      <vt:lpstr>BARRIERS</vt:lpstr>
      <vt:lpstr>TEAM ACCESS</vt:lpstr>
      <vt:lpstr>SUCCESSES</vt:lpstr>
      <vt:lpstr>NEW IDEAS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Shelby Butler</dc:creator>
  <cp:lastModifiedBy>Shelby Butler</cp:lastModifiedBy>
  <cp:revision>1</cp:revision>
  <dcterms:modified xsi:type="dcterms:W3CDTF">2022-05-13T20:26:25Z</dcterms:modified>
</cp:coreProperties>
</file>