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2"/>
  </p:notesMasterIdLst>
  <p:handoutMasterIdLst>
    <p:handoutMasterId r:id="rId23"/>
  </p:handoutMasterIdLst>
  <p:sldIdLst>
    <p:sldId id="257" r:id="rId5"/>
    <p:sldId id="351" r:id="rId6"/>
    <p:sldId id="326" r:id="rId7"/>
    <p:sldId id="341" r:id="rId8"/>
    <p:sldId id="362" r:id="rId9"/>
    <p:sldId id="344" r:id="rId10"/>
    <p:sldId id="347" r:id="rId11"/>
    <p:sldId id="373" r:id="rId12"/>
    <p:sldId id="343" r:id="rId13"/>
    <p:sldId id="338" r:id="rId14"/>
    <p:sldId id="374" r:id="rId15"/>
    <p:sldId id="375" r:id="rId16"/>
    <p:sldId id="376" r:id="rId17"/>
    <p:sldId id="377" r:id="rId18"/>
    <p:sldId id="378" r:id="rId19"/>
    <p:sldId id="379" r:id="rId20"/>
    <p:sldId id="340" r:id="rId2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5CA6"/>
    <a:srgbClr val="00A9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E315EB-5812-4373-AFE4-985CD8E507FB}" v="17" dt="2022-04-29T16:01:40.2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68507" autoAdjust="0"/>
  </p:normalViewPr>
  <p:slideViewPr>
    <p:cSldViewPr>
      <p:cViewPr varScale="1">
        <p:scale>
          <a:sx n="73" d="100"/>
          <a:sy n="73" d="100"/>
        </p:scale>
        <p:origin x="1676"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p:cViewPr>
        <p:scale>
          <a:sx n="90" d="100"/>
          <a:sy n="90" d="100"/>
        </p:scale>
        <p:origin x="2046" y="-10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shley Corsolini" userId="2a6c7bd8-461d-45ad-8b93-a631af23452f" providerId="ADAL" clId="{B3E315EB-5812-4373-AFE4-985CD8E507FB}"/>
    <pc:docChg chg="undo custSel addSld delSld modSld sldOrd">
      <pc:chgData name="Ashley Corsolini" userId="2a6c7bd8-461d-45ad-8b93-a631af23452f" providerId="ADAL" clId="{B3E315EB-5812-4373-AFE4-985CD8E507FB}" dt="2022-04-29T16:02:48.116" v="940" actId="20577"/>
      <pc:docMkLst>
        <pc:docMk/>
      </pc:docMkLst>
      <pc:sldChg chg="addSp modSp mod">
        <pc:chgData name="Ashley Corsolini" userId="2a6c7bd8-461d-45ad-8b93-a631af23452f" providerId="ADAL" clId="{B3E315EB-5812-4373-AFE4-985CD8E507FB}" dt="2022-04-29T15:34:16.529" v="322" actId="27636"/>
        <pc:sldMkLst>
          <pc:docMk/>
          <pc:sldMk cId="1993447577" sldId="257"/>
        </pc:sldMkLst>
        <pc:spChg chg="mod">
          <ac:chgData name="Ashley Corsolini" userId="2a6c7bd8-461d-45ad-8b93-a631af23452f" providerId="ADAL" clId="{B3E315EB-5812-4373-AFE4-985CD8E507FB}" dt="2022-04-29T15:34:16.529" v="322" actId="27636"/>
          <ac:spMkLst>
            <pc:docMk/>
            <pc:sldMk cId="1993447577" sldId="257"/>
            <ac:spMk id="9" creationId="{00000000-0000-0000-0000-000000000000}"/>
          </ac:spMkLst>
        </pc:spChg>
        <pc:picChg chg="mod">
          <ac:chgData name="Ashley Corsolini" userId="2a6c7bd8-461d-45ad-8b93-a631af23452f" providerId="ADAL" clId="{B3E315EB-5812-4373-AFE4-985CD8E507FB}" dt="2022-04-29T15:31:57.172" v="93" actId="14100"/>
          <ac:picMkLst>
            <pc:docMk/>
            <pc:sldMk cId="1993447577" sldId="257"/>
            <ac:picMk id="7" creationId="{00000000-0000-0000-0000-000000000000}"/>
          </ac:picMkLst>
        </pc:picChg>
        <pc:picChg chg="add mod">
          <ac:chgData name="Ashley Corsolini" userId="2a6c7bd8-461d-45ad-8b93-a631af23452f" providerId="ADAL" clId="{B3E315EB-5812-4373-AFE4-985CD8E507FB}" dt="2022-04-29T15:31:59.271" v="94" actId="1076"/>
          <ac:picMkLst>
            <pc:docMk/>
            <pc:sldMk cId="1993447577" sldId="257"/>
            <ac:picMk id="1026" creationId="{AA84A682-DDD8-42D2-9D1D-155E7545A6AC}"/>
          </ac:picMkLst>
        </pc:picChg>
      </pc:sldChg>
      <pc:sldChg chg="modSp mod">
        <pc:chgData name="Ashley Corsolini" userId="2a6c7bd8-461d-45ad-8b93-a631af23452f" providerId="ADAL" clId="{B3E315EB-5812-4373-AFE4-985CD8E507FB}" dt="2022-04-29T15:34:56.748" v="359" actId="20577"/>
        <pc:sldMkLst>
          <pc:docMk/>
          <pc:sldMk cId="549225906" sldId="326"/>
        </pc:sldMkLst>
        <pc:spChg chg="mod">
          <ac:chgData name="Ashley Corsolini" userId="2a6c7bd8-461d-45ad-8b93-a631af23452f" providerId="ADAL" clId="{B3E315EB-5812-4373-AFE4-985CD8E507FB}" dt="2022-04-29T15:34:56.748" v="359" actId="20577"/>
          <ac:spMkLst>
            <pc:docMk/>
            <pc:sldMk cId="549225906" sldId="326"/>
            <ac:spMk id="19" creationId="{00000000-0000-0000-0000-000000000000}"/>
          </ac:spMkLst>
        </pc:spChg>
      </pc:sldChg>
      <pc:sldChg chg="addSp modSp mod">
        <pc:chgData name="Ashley Corsolini" userId="2a6c7bd8-461d-45ad-8b93-a631af23452f" providerId="ADAL" clId="{B3E315EB-5812-4373-AFE4-985CD8E507FB}" dt="2022-04-29T15:38:37.778" v="574" actId="6549"/>
        <pc:sldMkLst>
          <pc:docMk/>
          <pc:sldMk cId="2140893686" sldId="340"/>
        </pc:sldMkLst>
        <pc:spChg chg="mod">
          <ac:chgData name="Ashley Corsolini" userId="2a6c7bd8-461d-45ad-8b93-a631af23452f" providerId="ADAL" clId="{B3E315EB-5812-4373-AFE4-985CD8E507FB}" dt="2022-04-29T15:38:37.778" v="574" actId="6549"/>
          <ac:spMkLst>
            <pc:docMk/>
            <pc:sldMk cId="2140893686" sldId="340"/>
            <ac:spMk id="9" creationId="{00000000-0000-0000-0000-000000000000}"/>
          </ac:spMkLst>
        </pc:spChg>
        <pc:picChg chg="mod">
          <ac:chgData name="Ashley Corsolini" userId="2a6c7bd8-461d-45ad-8b93-a631af23452f" providerId="ADAL" clId="{B3E315EB-5812-4373-AFE4-985CD8E507FB}" dt="2022-04-29T15:37:02.330" v="507" actId="1076"/>
          <ac:picMkLst>
            <pc:docMk/>
            <pc:sldMk cId="2140893686" sldId="340"/>
            <ac:picMk id="7" creationId="{00000000-0000-0000-0000-000000000000}"/>
          </ac:picMkLst>
        </pc:picChg>
        <pc:picChg chg="add mod">
          <ac:chgData name="Ashley Corsolini" userId="2a6c7bd8-461d-45ad-8b93-a631af23452f" providerId="ADAL" clId="{B3E315EB-5812-4373-AFE4-985CD8E507FB}" dt="2022-04-29T15:37:16.971" v="509" actId="1076"/>
          <ac:picMkLst>
            <pc:docMk/>
            <pc:sldMk cId="2140893686" sldId="340"/>
            <ac:picMk id="8" creationId="{FC0C7EC1-B302-457D-8820-D7BC50D6E3FB}"/>
          </ac:picMkLst>
        </pc:picChg>
      </pc:sldChg>
      <pc:sldChg chg="modSp mod">
        <pc:chgData name="Ashley Corsolini" userId="2a6c7bd8-461d-45ad-8b93-a631af23452f" providerId="ADAL" clId="{B3E315EB-5812-4373-AFE4-985CD8E507FB}" dt="2022-04-29T15:35:26.775" v="405" actId="20577"/>
        <pc:sldMkLst>
          <pc:docMk/>
          <pc:sldMk cId="3600317065" sldId="341"/>
        </pc:sldMkLst>
        <pc:spChg chg="mod">
          <ac:chgData name="Ashley Corsolini" userId="2a6c7bd8-461d-45ad-8b93-a631af23452f" providerId="ADAL" clId="{B3E315EB-5812-4373-AFE4-985CD8E507FB}" dt="2022-04-29T15:35:26.775" v="405" actId="20577"/>
          <ac:spMkLst>
            <pc:docMk/>
            <pc:sldMk cId="3600317065" sldId="341"/>
            <ac:spMk id="2" creationId="{00000000-0000-0000-0000-000000000000}"/>
          </ac:spMkLst>
        </pc:spChg>
      </pc:sldChg>
      <pc:sldChg chg="modSp mod">
        <pc:chgData name="Ashley Corsolini" userId="2a6c7bd8-461d-45ad-8b93-a631af23452f" providerId="ADAL" clId="{B3E315EB-5812-4373-AFE4-985CD8E507FB}" dt="2022-04-29T15:36:30.619" v="506" actId="20577"/>
        <pc:sldMkLst>
          <pc:docMk/>
          <pc:sldMk cId="3843853748" sldId="344"/>
        </pc:sldMkLst>
        <pc:spChg chg="mod">
          <ac:chgData name="Ashley Corsolini" userId="2a6c7bd8-461d-45ad-8b93-a631af23452f" providerId="ADAL" clId="{B3E315EB-5812-4373-AFE4-985CD8E507FB}" dt="2022-04-29T15:36:30.619" v="506" actId="20577"/>
          <ac:spMkLst>
            <pc:docMk/>
            <pc:sldMk cId="3843853748" sldId="344"/>
            <ac:spMk id="7" creationId="{00000000-0000-0000-0000-000000000000}"/>
          </ac:spMkLst>
        </pc:spChg>
      </pc:sldChg>
      <pc:sldChg chg="modSp mod">
        <pc:chgData name="Ashley Corsolini" userId="2a6c7bd8-461d-45ad-8b93-a631af23452f" providerId="ADAL" clId="{B3E315EB-5812-4373-AFE4-985CD8E507FB}" dt="2022-04-29T15:34:45.819" v="358" actId="20577"/>
        <pc:sldMkLst>
          <pc:docMk/>
          <pc:sldMk cId="4145613549" sldId="351"/>
        </pc:sldMkLst>
        <pc:spChg chg="mod">
          <ac:chgData name="Ashley Corsolini" userId="2a6c7bd8-461d-45ad-8b93-a631af23452f" providerId="ADAL" clId="{B3E315EB-5812-4373-AFE4-985CD8E507FB}" dt="2022-04-29T15:34:45.819" v="358" actId="20577"/>
          <ac:spMkLst>
            <pc:docMk/>
            <pc:sldMk cId="4145613549" sldId="351"/>
            <ac:spMk id="2" creationId="{00000000-0000-0000-0000-000000000000}"/>
          </ac:spMkLst>
        </pc:spChg>
      </pc:sldChg>
      <pc:sldChg chg="del">
        <pc:chgData name="Ashley Corsolini" userId="2a6c7bd8-461d-45ad-8b93-a631af23452f" providerId="ADAL" clId="{B3E315EB-5812-4373-AFE4-985CD8E507FB}" dt="2022-04-29T15:39:11.690" v="578" actId="47"/>
        <pc:sldMkLst>
          <pc:docMk/>
          <pc:sldMk cId="90487904" sldId="358"/>
        </pc:sldMkLst>
      </pc:sldChg>
      <pc:sldChg chg="del">
        <pc:chgData name="Ashley Corsolini" userId="2a6c7bd8-461d-45ad-8b93-a631af23452f" providerId="ADAL" clId="{B3E315EB-5812-4373-AFE4-985CD8E507FB}" dt="2022-04-29T15:39:14.099" v="579" actId="47"/>
        <pc:sldMkLst>
          <pc:docMk/>
          <pc:sldMk cId="3913302703" sldId="359"/>
        </pc:sldMkLst>
      </pc:sldChg>
      <pc:sldChg chg="modSp mod">
        <pc:chgData name="Ashley Corsolini" userId="2a6c7bd8-461d-45ad-8b93-a631af23452f" providerId="ADAL" clId="{B3E315EB-5812-4373-AFE4-985CD8E507FB}" dt="2022-04-29T15:35:56.855" v="413" actId="20577"/>
        <pc:sldMkLst>
          <pc:docMk/>
          <pc:sldMk cId="43010551" sldId="362"/>
        </pc:sldMkLst>
        <pc:spChg chg="mod">
          <ac:chgData name="Ashley Corsolini" userId="2a6c7bd8-461d-45ad-8b93-a631af23452f" providerId="ADAL" clId="{B3E315EB-5812-4373-AFE4-985CD8E507FB}" dt="2022-04-29T15:35:56.855" v="413" actId="20577"/>
          <ac:spMkLst>
            <pc:docMk/>
            <pc:sldMk cId="43010551" sldId="362"/>
            <ac:spMk id="7" creationId="{00000000-0000-0000-0000-000000000000}"/>
          </ac:spMkLst>
        </pc:spChg>
      </pc:sldChg>
      <pc:sldChg chg="del">
        <pc:chgData name="Ashley Corsolini" userId="2a6c7bd8-461d-45ad-8b93-a631af23452f" providerId="ADAL" clId="{B3E315EB-5812-4373-AFE4-985CD8E507FB}" dt="2022-04-29T15:38:57.474" v="575" actId="47"/>
        <pc:sldMkLst>
          <pc:docMk/>
          <pc:sldMk cId="2333452950" sldId="363"/>
        </pc:sldMkLst>
      </pc:sldChg>
      <pc:sldChg chg="del">
        <pc:chgData name="Ashley Corsolini" userId="2a6c7bd8-461d-45ad-8b93-a631af23452f" providerId="ADAL" clId="{B3E315EB-5812-4373-AFE4-985CD8E507FB}" dt="2022-04-29T15:34:25.721" v="323" actId="47"/>
        <pc:sldMkLst>
          <pc:docMk/>
          <pc:sldMk cId="2870297321" sldId="370"/>
        </pc:sldMkLst>
      </pc:sldChg>
      <pc:sldChg chg="del">
        <pc:chgData name="Ashley Corsolini" userId="2a6c7bd8-461d-45ad-8b93-a631af23452f" providerId="ADAL" clId="{B3E315EB-5812-4373-AFE4-985CD8E507FB}" dt="2022-04-29T15:38:58.907" v="576" actId="47"/>
        <pc:sldMkLst>
          <pc:docMk/>
          <pc:sldMk cId="2996718467" sldId="372"/>
        </pc:sldMkLst>
      </pc:sldChg>
      <pc:sldChg chg="addSp delSp modSp add mod ord chgLayout modNotesTx">
        <pc:chgData name="Ashley Corsolini" userId="2a6c7bd8-461d-45ad-8b93-a631af23452f" providerId="ADAL" clId="{B3E315EB-5812-4373-AFE4-985CD8E507FB}" dt="2022-04-29T16:02:48.116" v="940" actId="20577"/>
        <pc:sldMkLst>
          <pc:docMk/>
          <pc:sldMk cId="1663892932" sldId="374"/>
        </pc:sldMkLst>
        <pc:spChg chg="mod ord">
          <ac:chgData name="Ashley Corsolini" userId="2a6c7bd8-461d-45ad-8b93-a631af23452f" providerId="ADAL" clId="{B3E315EB-5812-4373-AFE4-985CD8E507FB}" dt="2022-04-29T16:02:48.116" v="940" actId="20577"/>
          <ac:spMkLst>
            <pc:docMk/>
            <pc:sldMk cId="1663892932" sldId="374"/>
            <ac:spMk id="2" creationId="{00000000-0000-0000-0000-000000000000}"/>
          </ac:spMkLst>
        </pc:spChg>
        <pc:spChg chg="add mod ord">
          <ac:chgData name="Ashley Corsolini" userId="2a6c7bd8-461d-45ad-8b93-a631af23452f" providerId="ADAL" clId="{B3E315EB-5812-4373-AFE4-985CD8E507FB}" dt="2022-04-29T15:41:01.876" v="620" actId="20577"/>
          <ac:spMkLst>
            <pc:docMk/>
            <pc:sldMk cId="1663892932" sldId="374"/>
            <ac:spMk id="3" creationId="{7514F04F-8D6D-47B9-B208-87A8012EF4FC}"/>
          </ac:spMkLst>
        </pc:spChg>
        <pc:picChg chg="del">
          <ac:chgData name="Ashley Corsolini" userId="2a6c7bd8-461d-45ad-8b93-a631af23452f" providerId="ADAL" clId="{B3E315EB-5812-4373-AFE4-985CD8E507FB}" dt="2022-04-29T15:39:55.077" v="583" actId="478"/>
          <ac:picMkLst>
            <pc:docMk/>
            <pc:sldMk cId="1663892932" sldId="374"/>
            <ac:picMk id="9" creationId="{841D59BF-4487-4ADB-983B-8BC2F4633129}"/>
          </ac:picMkLst>
        </pc:picChg>
        <pc:picChg chg="del">
          <ac:chgData name="Ashley Corsolini" userId="2a6c7bd8-461d-45ad-8b93-a631af23452f" providerId="ADAL" clId="{B3E315EB-5812-4373-AFE4-985CD8E507FB}" dt="2022-04-29T15:39:55.508" v="584" actId="478"/>
          <ac:picMkLst>
            <pc:docMk/>
            <pc:sldMk cId="1663892932" sldId="374"/>
            <ac:picMk id="11" creationId="{73EC6513-B725-4C24-AAD9-53810A875324}"/>
          </ac:picMkLst>
        </pc:picChg>
      </pc:sldChg>
      <pc:sldChg chg="del">
        <pc:chgData name="Ashley Corsolini" userId="2a6c7bd8-461d-45ad-8b93-a631af23452f" providerId="ADAL" clId="{B3E315EB-5812-4373-AFE4-985CD8E507FB}" dt="2022-04-29T15:39:09.602" v="577" actId="47"/>
        <pc:sldMkLst>
          <pc:docMk/>
          <pc:sldMk cId="2804291809" sldId="374"/>
        </pc:sldMkLst>
      </pc:sldChg>
      <pc:sldChg chg="del">
        <pc:chgData name="Ashley Corsolini" userId="2a6c7bd8-461d-45ad-8b93-a631af23452f" providerId="ADAL" clId="{B3E315EB-5812-4373-AFE4-985CD8E507FB}" dt="2022-04-29T15:35:06.359" v="360" actId="47"/>
        <pc:sldMkLst>
          <pc:docMk/>
          <pc:sldMk cId="2216536541" sldId="375"/>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5" tIns="46579" rIns="93155" bIns="46579" rtlCol="0"/>
          <a:lstStyle>
            <a:lvl1pPr algn="l">
              <a:defRPr sz="1200"/>
            </a:lvl1pPr>
          </a:lstStyle>
          <a:p>
            <a:r>
              <a:rPr lang="en-US"/>
              <a:t>Community Collaboratives Update 2019</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55" tIns="46579" rIns="93155" bIns="46579" rtlCol="0"/>
          <a:lstStyle>
            <a:lvl1pPr algn="r">
              <a:defRPr sz="1200"/>
            </a:lvl1pPr>
          </a:lstStyle>
          <a:p>
            <a:r>
              <a:rPr lang="en-US"/>
              <a:t>8/22/2019</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55" tIns="46579" rIns="93155" bIns="4657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55" tIns="46579" rIns="93155" bIns="46579" rtlCol="0" anchor="b"/>
          <a:lstStyle>
            <a:lvl1pPr algn="r">
              <a:defRPr sz="1200"/>
            </a:lvl1pPr>
          </a:lstStyle>
          <a:p>
            <a:fld id="{A7857202-CEF4-4098-B9CF-F516A6C5D6A6}" type="slidenum">
              <a:rPr lang="en-US" smtClean="0"/>
              <a:t>‹#›</a:t>
            </a:fld>
            <a:endParaRPr lang="en-US"/>
          </a:p>
        </p:txBody>
      </p:sp>
    </p:spTree>
    <p:extLst>
      <p:ext uri="{BB962C8B-B14F-4D97-AF65-F5344CB8AC3E}">
        <p14:creationId xmlns:p14="http://schemas.microsoft.com/office/powerpoint/2010/main" val="2709860506"/>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55" tIns="46579" rIns="93155" bIns="46579" rtlCol="0"/>
          <a:lstStyle>
            <a:lvl1pPr algn="l">
              <a:defRPr sz="1200"/>
            </a:lvl1pPr>
          </a:lstStyle>
          <a:p>
            <a:r>
              <a:rPr lang="en-US"/>
              <a:t>Community Collaboratives Update 2019</a:t>
            </a:r>
          </a:p>
        </p:txBody>
      </p:sp>
      <p:sp>
        <p:nvSpPr>
          <p:cNvPr id="3" name="Date Placeholder 2"/>
          <p:cNvSpPr>
            <a:spLocks noGrp="1"/>
          </p:cNvSpPr>
          <p:nvPr>
            <p:ph type="dt" idx="1"/>
          </p:nvPr>
        </p:nvSpPr>
        <p:spPr>
          <a:xfrm>
            <a:off x="3970938" y="0"/>
            <a:ext cx="3037840" cy="464820"/>
          </a:xfrm>
          <a:prstGeom prst="rect">
            <a:avLst/>
          </a:prstGeom>
        </p:spPr>
        <p:txBody>
          <a:bodyPr vert="horz" lIns="93155" tIns="46579" rIns="93155" bIns="46579" rtlCol="0"/>
          <a:lstStyle>
            <a:lvl1pPr algn="r">
              <a:defRPr sz="1200"/>
            </a:lvl1pPr>
          </a:lstStyle>
          <a:p>
            <a:r>
              <a:rPr lang="en-US"/>
              <a:t>8/22/2019</a:t>
            </a:r>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55" tIns="46579" rIns="93155" bIns="4657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55" tIns="46579" rIns="93155" bIns="4657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55" tIns="46579" rIns="93155" bIns="4657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55" tIns="46579" rIns="93155" bIns="46579" rtlCol="0" anchor="b"/>
          <a:lstStyle>
            <a:lvl1pPr algn="r">
              <a:defRPr sz="1200"/>
            </a:lvl1pPr>
          </a:lstStyle>
          <a:p>
            <a:fld id="{66B230E4-848D-453B-A8AF-8A67829DA022}" type="slidenum">
              <a:rPr lang="en-US" smtClean="0"/>
              <a:t>‹#›</a:t>
            </a:fld>
            <a:endParaRPr lang="en-US"/>
          </a:p>
        </p:txBody>
      </p:sp>
    </p:spTree>
    <p:extLst>
      <p:ext uri="{BB962C8B-B14F-4D97-AF65-F5344CB8AC3E}">
        <p14:creationId xmlns:p14="http://schemas.microsoft.com/office/powerpoint/2010/main" val="9362097"/>
      </p:ext>
    </p:extLst>
  </p:cSld>
  <p:clrMap bg1="lt1" tx1="dk1" bg2="lt2" tx2="dk2" accent1="accent1" accent2="accent2" accent3="accent3" accent4="accent4" accent5="accent5" accent6="accent6" hlink="hlink" folHlink="folHlink"/>
  <p:hf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6B230E4-848D-453B-A8AF-8A67829DA022}" type="slidenum">
              <a:rPr lang="en-US" smtClean="0"/>
              <a:t>1</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585E486B-180E-4798-8BBB-67C9B771285D}"/>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9913732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the early 90’s, a Community Needs Assessment was conducted to identify gaps in services as well as duplications of efforts.  There were several focus groups of various community components convened, which later became the basis for Collaboratives of what would be initially called the Community Task Force.  This group, along with Ozarks Fighting Back, later evolved into the present day Community Partnership of the Ozarks.  </a:t>
            </a:r>
          </a:p>
          <a:p>
            <a:endParaRPr lang="en-US" baseline="0" dirty="0"/>
          </a:p>
          <a:p>
            <a:r>
              <a:rPr lang="en-US" baseline="0" dirty="0"/>
              <a:t>The Collaboratives ebb and flow depending on specific and timely community needs.  Over time, some Collaboratives have become inactive and new ones have been formed to meet emerging community needs. </a:t>
            </a:r>
          </a:p>
          <a:p>
            <a:endParaRPr lang="en-US" baseline="0" dirty="0"/>
          </a:p>
          <a:p>
            <a:r>
              <a:rPr lang="en-US" baseline="0" dirty="0"/>
              <a:t>There are a number of achievements that have come from the Collaboratives.  These are just a few of the more visible projects. </a:t>
            </a:r>
          </a:p>
          <a:p>
            <a:pPr marL="171431" indent="-171431">
              <a:buFont typeface="Arial" panose="020B0604020202020204" pitchFamily="34" charset="0"/>
              <a:buChar char="•"/>
            </a:pPr>
            <a:r>
              <a:rPr lang="en-US" baseline="0" dirty="0"/>
              <a:t>The Springfield Affordable Housing Center, Jordan Valley Community Health Center, Triple P, and Rare Breed are all examples of community projects that were started in the Collaboratives. </a:t>
            </a:r>
          </a:p>
        </p:txBody>
      </p:sp>
      <p:sp>
        <p:nvSpPr>
          <p:cNvPr id="4" name="Slide Number Placeholder 3"/>
          <p:cNvSpPr>
            <a:spLocks noGrp="1"/>
          </p:cNvSpPr>
          <p:nvPr>
            <p:ph type="sldNum" sz="quarter" idx="10"/>
          </p:nvPr>
        </p:nvSpPr>
        <p:spPr/>
        <p:txBody>
          <a:bodyPr/>
          <a:lstStyle/>
          <a:p>
            <a:fld id="{66B230E4-848D-453B-A8AF-8A67829DA022}" type="slidenum">
              <a:rPr lang="en-US" smtClean="0"/>
              <a:t>2</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91AE783F-2F00-4EFA-A2F0-878C8712A6AD}"/>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2924581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As you can see here there are 6 Community Collaboratives at CPO, we serve as the backbone organization for these groups.  These are groups of diverse stakeholders that work together toward goals revolving around community needs. Each Collaborative focuses on their own sector, but they also constantly look for opportunities to cross-collaborate.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Each Collaborative has an action plan with specific goals and action items. </a:t>
            </a:r>
          </a:p>
          <a:p>
            <a:r>
              <a:rPr lang="en-US" baseline="0" dirty="0"/>
              <a:t>All Collaboratives meet monthly.  Most of our groups have subcommittees to work on specific tasks outside those meetings.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Each Collaborative has a chair, vice-chair and/or a co-chair.  The leadership of each Collaborative also sits on the Council of Collaboratives. This group oversees the direction of the Collaboratives and also looks for areas of cross collaboration. The Chair of the Council of Collaboratives sits on the CPO Board of Directors. The Council facilitates communication flow between the community leaders (CPO Board) and the direct service providing agencies and organizations (Collaboratives).  </a:t>
            </a:r>
          </a:p>
          <a:p>
            <a:endParaRPr lang="en-US" dirty="0"/>
          </a:p>
        </p:txBody>
      </p:sp>
      <p:sp>
        <p:nvSpPr>
          <p:cNvPr id="4" name="Slide Number Placeholder 3"/>
          <p:cNvSpPr>
            <a:spLocks noGrp="1"/>
          </p:cNvSpPr>
          <p:nvPr>
            <p:ph type="sldNum" sz="quarter" idx="10"/>
          </p:nvPr>
        </p:nvSpPr>
        <p:spPr/>
        <p:txBody>
          <a:bodyPr/>
          <a:lstStyle/>
          <a:p>
            <a:fld id="{66B230E4-848D-453B-A8AF-8A67829DA022}" type="slidenum">
              <a:rPr lang="en-US" smtClean="0"/>
              <a:t>3</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48268A5C-C4FB-4432-AF2D-9F1CD90891E9}"/>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987758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a:buFont typeface="Arial" panose="020B0604020202020204" pitchFamily="34" charset="0"/>
              <a:buChar char="•"/>
            </a:pPr>
            <a:r>
              <a:rPr lang="en-US" dirty="0"/>
              <a:t>Child Abuse &amp; Neglect</a:t>
            </a:r>
            <a:r>
              <a:rPr lang="en-US" baseline="0" dirty="0"/>
              <a:t> Collaborative (or CAN) is our largest Collaborative. </a:t>
            </a:r>
          </a:p>
          <a:p>
            <a:pPr>
              <a:lnSpc>
                <a:spcPct val="90000"/>
              </a:lnSpc>
            </a:pPr>
            <a:r>
              <a:rPr lang="en-US" sz="1100" b="1" dirty="0">
                <a:latin typeface="Gill Sans MT" panose="020B0502020104020203" pitchFamily="34" charset="0"/>
              </a:rPr>
              <a:t>Mission: </a:t>
            </a:r>
            <a:r>
              <a:rPr lang="en-US" sz="1100" i="1" dirty="0">
                <a:latin typeface="Gill Sans MT" panose="020B0502020104020203" pitchFamily="34" charset="0"/>
              </a:rPr>
              <a:t>Working together to prevent child abuse and neglect through the following priorities </a:t>
            </a:r>
          </a:p>
          <a:p>
            <a:pPr>
              <a:lnSpc>
                <a:spcPct val="90000"/>
              </a:lnSpc>
            </a:pPr>
            <a:endParaRPr lang="en-US" baseline="0" dirty="0"/>
          </a:p>
          <a:p>
            <a:pPr marL="0" indent="0" defTabSz="914299">
              <a:buFont typeface="Arial" panose="020B0604020202020204" pitchFamily="34" charset="0"/>
              <a:buNone/>
              <a:defRPr/>
            </a:pPr>
            <a:r>
              <a:rPr lang="en-US" baseline="0" dirty="0"/>
              <a:t>Child abuse and neglect is a red flag issue in our community. Locally over the last few years our number of children in foster care has been trending up and that is something that has continued through COVID.  For some context in 2018 there were an average of 569 children in foster care in Greene County.  In 2019 that number was 633 and as of last week there were over 700 children in foster care.  The average month sees around 30 children come into care in Greene County.  This month by the 8</a:t>
            </a:r>
            <a:r>
              <a:rPr lang="en-US" baseline="30000" dirty="0"/>
              <a:t>th</a:t>
            </a:r>
            <a:r>
              <a:rPr lang="en-US" baseline="0" dirty="0"/>
              <a:t> of July 22 children were brought into care. </a:t>
            </a:r>
          </a:p>
          <a:p>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66B230E4-848D-453B-A8AF-8A67829DA022}" type="slidenum">
              <a:rPr lang="en-US" smtClean="0"/>
              <a:t>4</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987374E1-2C89-4573-A26C-A838BA3BEDF1}"/>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42470156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a:buFont typeface="Arial" panose="020B0604020202020204" pitchFamily="34" charset="0"/>
              <a:buChar char="•"/>
            </a:pPr>
            <a:r>
              <a:rPr lang="en-US" dirty="0"/>
              <a:t>The Early Care and Education Collaborative advocates to identify, prioritize and develop strategies to address the quality, affordability and availability of early care and education.  </a:t>
            </a:r>
          </a:p>
          <a:p>
            <a:pPr marL="169650" indent="-169650" defTabSz="914198">
              <a:buFont typeface="Arial" panose="020B0604020202020204" pitchFamily="34" charset="0"/>
              <a:buChar char="•"/>
              <a:defRPr/>
            </a:pPr>
            <a:r>
              <a:rPr lang="en-US" baseline="0" dirty="0"/>
              <a:t>Collaboration was a blue ribbon in the 2017 Community Focus Report due to how well these organizations work together to improve the education of the children in our community.  </a:t>
            </a:r>
          </a:p>
        </p:txBody>
      </p:sp>
      <p:sp>
        <p:nvSpPr>
          <p:cNvPr id="4" name="Slide Number Placeholder 3"/>
          <p:cNvSpPr>
            <a:spLocks noGrp="1"/>
          </p:cNvSpPr>
          <p:nvPr>
            <p:ph type="sldNum" sz="quarter" idx="10"/>
          </p:nvPr>
        </p:nvSpPr>
        <p:spPr/>
        <p:txBody>
          <a:bodyPr/>
          <a:lstStyle/>
          <a:p>
            <a:fld id="{66B230E4-848D-453B-A8AF-8A67829DA022}" type="slidenum">
              <a:rPr lang="en-US" smtClean="0"/>
              <a:t>5</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9BE6A44E-2DE4-4374-B618-BBB7B0DEAF90}"/>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8803179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defTabSz="904799">
              <a:buFont typeface="Arial" panose="020B0604020202020204" pitchFamily="34" charset="0"/>
              <a:buChar char="•"/>
              <a:defRPr/>
            </a:pPr>
            <a:r>
              <a:rPr lang="en-US" dirty="0"/>
              <a:t>Intro - Barbara Lucks is the chair of this group and Ronda Burnett serves as the Vice Chair.</a:t>
            </a:r>
          </a:p>
          <a:p>
            <a:pPr marL="169650" indent="-169650">
              <a:buFont typeface="Arial" panose="020B0604020202020204" pitchFamily="34" charset="0"/>
              <a:buChar char="•"/>
            </a:pPr>
            <a:r>
              <a:rPr lang="en-US" dirty="0"/>
              <a:t>The Environmental Collaborative works to bring people together from different areas in the environmental world to focus on improving our natural environment.  </a:t>
            </a:r>
          </a:p>
          <a:p>
            <a:pPr marL="169650" indent="-169650" defTabSz="914198">
              <a:buFont typeface="Arial" panose="020B0604020202020204" pitchFamily="34" charset="0"/>
              <a:buChar char="•"/>
              <a:defRPr/>
            </a:pPr>
            <a:r>
              <a:rPr lang="en-US" baseline="0" dirty="0"/>
              <a:t>This group consists of local government representatives, consultants, university staff, and area non-profits and serves as a forum for current environmental topics as well as a group of representatives that are knowledgeable in a wide variety of environmental areas. </a:t>
            </a:r>
          </a:p>
          <a:p>
            <a:pPr marL="169650" indent="-169650" defTabSz="914198">
              <a:buFont typeface="Arial" panose="020B0604020202020204" pitchFamily="34" charset="0"/>
              <a:buChar char="•"/>
              <a:defRPr/>
            </a:pPr>
            <a:r>
              <a:rPr lang="en-US" baseline="0" dirty="0"/>
              <a:t>Originally established, as were all the Collaboratives, to identify gaps in service and avoid duplicates in service, the group recently changed the structure of their meetings due to there being more of a need for a discussion forum on emerging issues.  The environmental community has now matured and has well-established techniques to ensure ongoing communication and works together very well. They now meet quarterly and focus on bringing in speakers to present topics and stimulate discussion among the members.  </a:t>
            </a:r>
          </a:p>
          <a:p>
            <a:pPr marL="169650" indent="-169650" defTabSz="914198">
              <a:buFont typeface="Arial" panose="020B0604020202020204" pitchFamily="34" charset="0"/>
              <a:buChar char="•"/>
              <a:defRPr/>
            </a:pPr>
            <a:r>
              <a:rPr lang="en-US" baseline="0" dirty="0"/>
              <a:t>They held their first meeting with the new structure in May and had Vital Farms as the speaker.  Todd Parnell spoke at the August meeting and included a book signing. </a:t>
            </a:r>
          </a:p>
        </p:txBody>
      </p:sp>
      <p:sp>
        <p:nvSpPr>
          <p:cNvPr id="4" name="Slide Number Placeholder 3"/>
          <p:cNvSpPr>
            <a:spLocks noGrp="1"/>
          </p:cNvSpPr>
          <p:nvPr>
            <p:ph type="sldNum" sz="quarter" idx="10"/>
          </p:nvPr>
        </p:nvSpPr>
        <p:spPr/>
        <p:txBody>
          <a:bodyPr/>
          <a:lstStyle/>
          <a:p>
            <a:fld id="{66B230E4-848D-453B-A8AF-8A67829DA022}" type="slidenum">
              <a:rPr lang="en-US" smtClean="0"/>
              <a:t>6</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1AEC026F-DA07-4AE6-8A09-AE37823DCD8C}"/>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0118672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defTabSz="914299">
              <a:buFont typeface="Arial" panose="020B0604020202020204" pitchFamily="34" charset="0"/>
              <a:buChar char="•"/>
              <a:defRPr/>
            </a:pPr>
            <a:r>
              <a:rPr lang="en-US" baseline="0" dirty="0"/>
              <a:t>The Environmental Collaborative focuses on preserving and increasing access to our natural environment.  This group has one subcommittee: Ozarks Clean Air Alliance that focuses on air quality. </a:t>
            </a:r>
          </a:p>
          <a:p>
            <a:pPr marL="169650" indent="-169650" defTabSz="914299">
              <a:buFont typeface="Arial" panose="020B0604020202020204" pitchFamily="34" charset="0"/>
              <a:buChar char="•"/>
              <a:defRPr/>
            </a:pPr>
            <a:r>
              <a:rPr lang="en-US" baseline="0" dirty="0"/>
              <a:t>The city has continued to see increases in use of our public parks, trails, and greenspaces, a trend that we hope continues!</a:t>
            </a:r>
          </a:p>
          <a:p>
            <a:pPr marL="169650" indent="-169650" defTabSz="914299">
              <a:buFont typeface="Arial" panose="020B0604020202020204" pitchFamily="34" charset="0"/>
              <a:buChar char="•"/>
              <a:defRPr/>
            </a:pPr>
            <a:r>
              <a:rPr lang="en-US" baseline="0" dirty="0"/>
              <a:t>Due to the global pandemic there was a report that showed carbon emissions were down by 17% compared to last year.  This has had a positive effect on our air quality. While traffic has pretty much returned to normal locally our air quality monitoring is a bit better than last year. </a:t>
            </a:r>
          </a:p>
          <a:p>
            <a:endParaRPr lang="en-US" dirty="0"/>
          </a:p>
        </p:txBody>
      </p:sp>
      <p:sp>
        <p:nvSpPr>
          <p:cNvPr id="4" name="Header Placeholder 3"/>
          <p:cNvSpPr>
            <a:spLocks noGrp="1"/>
          </p:cNvSpPr>
          <p:nvPr>
            <p:ph type="hdr" sz="quarter"/>
          </p:nvPr>
        </p:nvSpPr>
        <p:spPr/>
        <p:txBody>
          <a:bodyPr/>
          <a:lstStyle/>
          <a:p>
            <a:r>
              <a:rPr lang="en-US"/>
              <a:t>Community Collaboratives Update 2019</a:t>
            </a:r>
          </a:p>
        </p:txBody>
      </p:sp>
      <p:sp>
        <p:nvSpPr>
          <p:cNvPr id="6" name="Slide Number Placeholder 5"/>
          <p:cNvSpPr>
            <a:spLocks noGrp="1"/>
          </p:cNvSpPr>
          <p:nvPr>
            <p:ph type="sldNum" sz="quarter" idx="5"/>
          </p:nvPr>
        </p:nvSpPr>
        <p:spPr/>
        <p:txBody>
          <a:bodyPr/>
          <a:lstStyle/>
          <a:p>
            <a:fld id="{66B230E4-848D-453B-A8AF-8A67829DA022}" type="slidenum">
              <a:rPr lang="en-US" smtClean="0"/>
              <a:t>7</a:t>
            </a:fld>
            <a:endParaRPr lang="en-US"/>
          </a:p>
        </p:txBody>
      </p:sp>
      <p:sp>
        <p:nvSpPr>
          <p:cNvPr id="7" name="Date Placeholder 6">
            <a:extLst>
              <a:ext uri="{FF2B5EF4-FFF2-40B4-BE49-F238E27FC236}">
                <a16:creationId xmlns:a16="http://schemas.microsoft.com/office/drawing/2014/main" id="{ED8B630A-9147-4206-BA2D-D0A2AF3C6581}"/>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408020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a:buFont typeface="Arial" panose="020B0604020202020204" pitchFamily="34" charset="0"/>
              <a:buChar char="•"/>
            </a:pPr>
            <a:r>
              <a:rPr lang="en-US" dirty="0"/>
              <a:t>The Food Collaborative seeks</a:t>
            </a:r>
            <a:r>
              <a:rPr lang="en-US" baseline="0" dirty="0"/>
              <a:t> to take the community to a place where we have a healthy, local food system. </a:t>
            </a:r>
          </a:p>
          <a:p>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66B230E4-848D-453B-A8AF-8A67829DA022}" type="slidenum">
              <a:rPr lang="en-US" smtClean="0"/>
              <a:t>8</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987374E1-2C89-4573-A26C-A838BA3BEDF1}"/>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9104588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a:buFont typeface="Arial" panose="020B0604020202020204" pitchFamily="34" charset="0"/>
              <a:buChar char="•"/>
            </a:pPr>
            <a:r>
              <a:rPr lang="en-US" dirty="0"/>
              <a:t>The Housing Collaborative seeks to advance knowledge on</a:t>
            </a:r>
            <a:r>
              <a:rPr lang="en-US" baseline="0" dirty="0"/>
              <a:t> issues related to safe, decent, and affordable housing, from homelessness to home ownership. </a:t>
            </a:r>
          </a:p>
          <a:p>
            <a:pPr marL="169650" indent="-169650" defTabSz="914198">
              <a:buFont typeface="Arial" panose="020B0604020202020204" pitchFamily="34" charset="0"/>
              <a:buChar char="•"/>
              <a:defRPr/>
            </a:pPr>
            <a:r>
              <a:rPr lang="en-US" baseline="0" dirty="0"/>
              <a:t>This group has two  subcommittees working to advance their mission.  One that focuses on legislation and advocacy and the other that focuses on landlord and tenant education. </a:t>
            </a:r>
          </a:p>
          <a:p>
            <a:pPr marL="169650" indent="-169650" defTabSz="914198">
              <a:buFont typeface="Arial" panose="020B0604020202020204" pitchFamily="34" charset="0"/>
              <a:buChar char="•"/>
              <a:defRPr/>
            </a:pPr>
            <a:endParaRPr lang="en-US" baseline="0" dirty="0"/>
          </a:p>
          <a:p>
            <a:pPr defTabSz="914198">
              <a:defRPr/>
            </a:pPr>
            <a:endParaRPr lang="en-US" baseline="0" dirty="0"/>
          </a:p>
        </p:txBody>
      </p:sp>
      <p:sp>
        <p:nvSpPr>
          <p:cNvPr id="4" name="Slide Number Placeholder 3"/>
          <p:cNvSpPr>
            <a:spLocks noGrp="1"/>
          </p:cNvSpPr>
          <p:nvPr>
            <p:ph type="sldNum" sz="quarter" idx="10"/>
          </p:nvPr>
        </p:nvSpPr>
        <p:spPr/>
        <p:txBody>
          <a:bodyPr/>
          <a:lstStyle/>
          <a:p>
            <a:fld id="{66B230E4-848D-453B-A8AF-8A67829DA022}" type="slidenum">
              <a:rPr lang="en-US" smtClean="0"/>
              <a:t>9</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A6D85A87-4103-43C3-89BC-6B4A7E1E7122}"/>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3723380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69650" indent="-169650">
              <a:buFont typeface="Arial" panose="020B0604020202020204" pitchFamily="34" charset="0"/>
              <a:buChar char="•"/>
            </a:pPr>
            <a:r>
              <a:rPr lang="en-US" dirty="0"/>
              <a:t>The Let’s Go Smart: Transportation Collaborative seeks</a:t>
            </a:r>
            <a:r>
              <a:rPr lang="en-US" baseline="0" dirty="0"/>
              <a:t> to facilitate community improvement through all modes of transportation. </a:t>
            </a:r>
          </a:p>
          <a:p>
            <a:pPr marL="169650" indent="-169650">
              <a:buFont typeface="Arial" panose="020B0604020202020204" pitchFamily="34" charset="0"/>
              <a:buChar char="•"/>
            </a:pPr>
            <a:r>
              <a:rPr lang="en-US" dirty="0"/>
              <a:t>Last year there our Transportation </a:t>
            </a:r>
            <a:r>
              <a:rPr lang="en-US" dirty="0" err="1"/>
              <a:t>Collabroative</a:t>
            </a:r>
            <a:r>
              <a:rPr lang="en-US" dirty="0"/>
              <a:t> merged with Let’s Go Smart a committee with Ozark Greenways to create one group with a greater voice for all modes of transportation.</a:t>
            </a:r>
            <a:r>
              <a:rPr lang="en-US" baseline="0" dirty="0"/>
              <a:t> </a:t>
            </a:r>
          </a:p>
          <a:p>
            <a:endParaRPr lang="en-US" dirty="0"/>
          </a:p>
        </p:txBody>
      </p:sp>
      <p:sp>
        <p:nvSpPr>
          <p:cNvPr id="4" name="Slide Number Placeholder 3"/>
          <p:cNvSpPr>
            <a:spLocks noGrp="1"/>
          </p:cNvSpPr>
          <p:nvPr>
            <p:ph type="sldNum" sz="quarter" idx="10"/>
          </p:nvPr>
        </p:nvSpPr>
        <p:spPr/>
        <p:txBody>
          <a:bodyPr/>
          <a:lstStyle/>
          <a:p>
            <a:fld id="{66B230E4-848D-453B-A8AF-8A67829DA022}" type="slidenum">
              <a:rPr lang="en-US" smtClean="0"/>
              <a:t>10</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A78ED584-EDC3-4D54-9843-2E1D75FC5A44}"/>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11774081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baseline="0" dirty="0"/>
          </a:p>
          <a:p>
            <a:endParaRPr lang="en-US" baseline="0" dirty="0"/>
          </a:p>
          <a:p>
            <a:r>
              <a:rPr lang="en-US" baseline="0" dirty="0"/>
              <a:t>Do the people in the room represent who you’re serving?</a:t>
            </a:r>
          </a:p>
        </p:txBody>
      </p:sp>
      <p:sp>
        <p:nvSpPr>
          <p:cNvPr id="4" name="Slide Number Placeholder 3"/>
          <p:cNvSpPr>
            <a:spLocks noGrp="1"/>
          </p:cNvSpPr>
          <p:nvPr>
            <p:ph type="sldNum" sz="quarter" idx="10"/>
          </p:nvPr>
        </p:nvSpPr>
        <p:spPr/>
        <p:txBody>
          <a:bodyPr/>
          <a:lstStyle/>
          <a:p>
            <a:fld id="{66B230E4-848D-453B-A8AF-8A67829DA022}" type="slidenum">
              <a:rPr lang="en-US" smtClean="0"/>
              <a:t>11</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987374E1-2C89-4573-A26C-A838BA3BEDF1}"/>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1189257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endParaRPr lang="en-US" dirty="0">
              <a:cs typeface="Calibri"/>
            </a:endParaRPr>
          </a:p>
        </p:txBody>
      </p:sp>
      <p:sp>
        <p:nvSpPr>
          <p:cNvPr id="4" name="Slide Number Placeholder 3"/>
          <p:cNvSpPr>
            <a:spLocks noGrp="1"/>
          </p:cNvSpPr>
          <p:nvPr>
            <p:ph type="sldNum" sz="quarter" idx="10"/>
          </p:nvPr>
        </p:nvSpPr>
        <p:spPr/>
        <p:txBody>
          <a:bodyPr/>
          <a:lstStyle/>
          <a:p>
            <a:fld id="{66B230E4-848D-453B-A8AF-8A67829DA022}" type="slidenum">
              <a:rPr lang="en-US" smtClean="0"/>
              <a:t>17</a:t>
            </a:fld>
            <a:endParaRPr lang="en-US"/>
          </a:p>
        </p:txBody>
      </p:sp>
      <p:sp>
        <p:nvSpPr>
          <p:cNvPr id="6" name="Header Placeholder 5"/>
          <p:cNvSpPr>
            <a:spLocks noGrp="1"/>
          </p:cNvSpPr>
          <p:nvPr>
            <p:ph type="hdr" sz="quarter" idx="12"/>
          </p:nvPr>
        </p:nvSpPr>
        <p:spPr/>
        <p:txBody>
          <a:bodyPr/>
          <a:lstStyle/>
          <a:p>
            <a:r>
              <a:rPr lang="en-US"/>
              <a:t>Community Collaboratives Update 2019</a:t>
            </a:r>
          </a:p>
        </p:txBody>
      </p:sp>
      <p:sp>
        <p:nvSpPr>
          <p:cNvPr id="7" name="Date Placeholder 6">
            <a:extLst>
              <a:ext uri="{FF2B5EF4-FFF2-40B4-BE49-F238E27FC236}">
                <a16:creationId xmlns:a16="http://schemas.microsoft.com/office/drawing/2014/main" id="{496A7FEF-3C4F-4742-BFBF-80457E366CD6}"/>
              </a:ext>
            </a:extLst>
          </p:cNvPr>
          <p:cNvSpPr>
            <a:spLocks noGrp="1"/>
          </p:cNvSpPr>
          <p:nvPr>
            <p:ph type="dt" idx="1"/>
          </p:nvPr>
        </p:nvSpPr>
        <p:spPr/>
        <p:txBody>
          <a:bodyPr/>
          <a:lstStyle/>
          <a:p>
            <a:r>
              <a:rPr lang="en-US"/>
              <a:t>8/22/2019</a:t>
            </a:r>
          </a:p>
        </p:txBody>
      </p:sp>
    </p:spTree>
    <p:extLst>
      <p:ext uri="{BB962C8B-B14F-4D97-AF65-F5344CB8AC3E}">
        <p14:creationId xmlns:p14="http://schemas.microsoft.com/office/powerpoint/2010/main" val="4159866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A94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2CACAA4-4500-42F0-833B-62FAF81AEE4E}"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1488129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CACAA4-4500-42F0-833B-62FAF81AEE4E}"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3702909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2CACAA4-4500-42F0-833B-62FAF81AEE4E}"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2037384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2CACAA4-4500-42F0-833B-62FAF81AEE4E}"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19064199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2CACAA4-4500-42F0-833B-62FAF81AEE4E}" type="datetimeFigureOut">
              <a:rPr lang="en-US" smtClean="0"/>
              <a:t>5/13/2022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2938484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2CACAA4-4500-42F0-833B-62FAF81AEE4E}" type="datetimeFigureOut">
              <a:rPr lang="en-US" smtClean="0"/>
              <a:t>5/13/2022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1101291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CACAA4-4500-42F0-833B-62FAF81AEE4E}" type="datetimeFigureOut">
              <a:rPr lang="en-US" smtClean="0"/>
              <a:t>5/13/2022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4164283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CACAA4-4500-42F0-833B-62FAF81AEE4E}"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3672326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2CACAA4-4500-42F0-833B-62FAF81AEE4E}"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87782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CACAA4-4500-42F0-833B-62FAF81AEE4E}"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2130706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CACAA4-4500-42F0-833B-62FAF81AEE4E}"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5535E66-6134-4B95-BEBB-852862558732}" type="slidenum">
              <a:rPr lang="en-US" smtClean="0"/>
              <a:t>‹#›</a:t>
            </a:fld>
            <a:endParaRPr lang="en-US"/>
          </a:p>
        </p:txBody>
      </p:sp>
    </p:spTree>
    <p:extLst>
      <p:ext uri="{BB962C8B-B14F-4D97-AF65-F5344CB8AC3E}">
        <p14:creationId xmlns:p14="http://schemas.microsoft.com/office/powerpoint/2010/main" val="2975545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CACAA4-4500-42F0-833B-62FAF81AEE4E}" type="datetimeFigureOut">
              <a:rPr lang="en-US" smtClean="0"/>
              <a:t>5/13/2022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535E66-6134-4B95-BEBB-852862558732}" type="slidenum">
              <a:rPr lang="en-US" smtClean="0"/>
              <a:t>‹#›</a:t>
            </a:fld>
            <a:endParaRPr lang="en-US"/>
          </a:p>
        </p:txBody>
      </p:sp>
    </p:spTree>
    <p:extLst>
      <p:ext uri="{BB962C8B-B14F-4D97-AF65-F5344CB8AC3E}">
        <p14:creationId xmlns:p14="http://schemas.microsoft.com/office/powerpoint/2010/main" val="34718426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b="1" kern="1200">
          <a:solidFill>
            <a:srgbClr val="095CA6"/>
          </a:solidFill>
          <a:latin typeface="Myriad Pro"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acorsolini@cpozarks.org" TargetMode="External"/><Relationship Id="rId4" Type="http://schemas.openxmlformats.org/officeDocument/2006/relationships/hyperlink" Target="mailto:sbutler@swcil.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oon 3"/>
          <p:cNvSpPr/>
          <p:nvPr/>
        </p:nvSpPr>
        <p:spPr>
          <a:xfrm>
            <a:off x="304800" y="-21171"/>
            <a:ext cx="2348552" cy="6900342"/>
          </a:xfrm>
          <a:custGeom>
            <a:avLst/>
            <a:gdLst>
              <a:gd name="connsiteX0" fmla="*/ 2362200 w 2362200"/>
              <a:gd name="connsiteY0" fmla="*/ 6858000 h 6858000"/>
              <a:gd name="connsiteX1" fmla="*/ 0 w 2362200"/>
              <a:gd name="connsiteY1" fmla="*/ 3429000 h 6858000"/>
              <a:gd name="connsiteX2" fmla="*/ 2362200 w 2362200"/>
              <a:gd name="connsiteY2" fmla="*/ 0 h 6858000"/>
              <a:gd name="connsiteX3" fmla="*/ 1181100 w 2362200"/>
              <a:gd name="connsiteY3" fmla="*/ 3429000 h 6858000"/>
              <a:gd name="connsiteX4" fmla="*/ 2362200 w 2362200"/>
              <a:gd name="connsiteY4" fmla="*/ 6858000 h 6858000"/>
              <a:gd name="connsiteX0" fmla="*/ 2362200 w 2362200"/>
              <a:gd name="connsiteY0" fmla="*/ 7218633 h 7218633"/>
              <a:gd name="connsiteX1" fmla="*/ 0 w 2362200"/>
              <a:gd name="connsiteY1" fmla="*/ 3789633 h 7218633"/>
              <a:gd name="connsiteX2" fmla="*/ 0 w 2362200"/>
              <a:gd name="connsiteY2" fmla="*/ 384384 h 7218633"/>
              <a:gd name="connsiteX3" fmla="*/ 2362200 w 2362200"/>
              <a:gd name="connsiteY3" fmla="*/ 360633 h 7218633"/>
              <a:gd name="connsiteX4" fmla="*/ 1181100 w 2362200"/>
              <a:gd name="connsiteY4" fmla="*/ 3789633 h 7218633"/>
              <a:gd name="connsiteX5" fmla="*/ 2362200 w 2362200"/>
              <a:gd name="connsiteY5" fmla="*/ 7218633 h 7218633"/>
              <a:gd name="connsiteX0" fmla="*/ 2542998 w 2542998"/>
              <a:gd name="connsiteY0" fmla="*/ 7218633 h 7218633"/>
              <a:gd name="connsiteX1" fmla="*/ 180798 w 2542998"/>
              <a:gd name="connsiteY1" fmla="*/ 3789633 h 7218633"/>
              <a:gd name="connsiteX2" fmla="*/ 180798 w 2542998"/>
              <a:gd name="connsiteY2" fmla="*/ 384384 h 7218633"/>
              <a:gd name="connsiteX3" fmla="*/ 2542998 w 2542998"/>
              <a:gd name="connsiteY3" fmla="*/ 360633 h 7218633"/>
              <a:gd name="connsiteX4" fmla="*/ 1361898 w 2542998"/>
              <a:gd name="connsiteY4" fmla="*/ 3789633 h 7218633"/>
              <a:gd name="connsiteX5" fmla="*/ 2542998 w 2542998"/>
              <a:gd name="connsiteY5" fmla="*/ 7218633 h 7218633"/>
              <a:gd name="connsiteX0" fmla="*/ 2542998 w 2542998"/>
              <a:gd name="connsiteY0" fmla="*/ 7033717 h 7033717"/>
              <a:gd name="connsiteX1" fmla="*/ 180798 w 2542998"/>
              <a:gd name="connsiteY1" fmla="*/ 3604717 h 7033717"/>
              <a:gd name="connsiteX2" fmla="*/ 180798 w 2542998"/>
              <a:gd name="connsiteY2" fmla="*/ 199468 h 7033717"/>
              <a:gd name="connsiteX3" fmla="*/ 2542998 w 2542998"/>
              <a:gd name="connsiteY3" fmla="*/ 175717 h 7033717"/>
              <a:gd name="connsiteX4" fmla="*/ 1361898 w 2542998"/>
              <a:gd name="connsiteY4" fmla="*/ 3604717 h 7033717"/>
              <a:gd name="connsiteX5" fmla="*/ 2542998 w 2542998"/>
              <a:gd name="connsiteY5" fmla="*/ 7033717 h 7033717"/>
              <a:gd name="connsiteX0" fmla="*/ 2542998 w 2542998"/>
              <a:gd name="connsiteY0" fmla="*/ 6858000 h 6858000"/>
              <a:gd name="connsiteX1" fmla="*/ 180798 w 2542998"/>
              <a:gd name="connsiteY1" fmla="*/ 3429000 h 6858000"/>
              <a:gd name="connsiteX2" fmla="*/ 180798 w 2542998"/>
              <a:gd name="connsiteY2" fmla="*/ 23751 h 6858000"/>
              <a:gd name="connsiteX3" fmla="*/ 2542998 w 2542998"/>
              <a:gd name="connsiteY3" fmla="*/ 0 h 6858000"/>
              <a:gd name="connsiteX4" fmla="*/ 1361898 w 2542998"/>
              <a:gd name="connsiteY4" fmla="*/ 3429000 h 6858000"/>
              <a:gd name="connsiteX5" fmla="*/ 2542998 w 2542998"/>
              <a:gd name="connsiteY5" fmla="*/ 6858000 h 6858000"/>
              <a:gd name="connsiteX0" fmla="*/ 2537178 w 2537178"/>
              <a:gd name="connsiteY0" fmla="*/ 6858000 h 7206529"/>
              <a:gd name="connsiteX1" fmla="*/ 174978 w 2537178"/>
              <a:gd name="connsiteY1" fmla="*/ 6852062 h 7206529"/>
              <a:gd name="connsiteX2" fmla="*/ 174978 w 2537178"/>
              <a:gd name="connsiteY2" fmla="*/ 3429000 h 7206529"/>
              <a:gd name="connsiteX3" fmla="*/ 174978 w 2537178"/>
              <a:gd name="connsiteY3" fmla="*/ 23751 h 7206529"/>
              <a:gd name="connsiteX4" fmla="*/ 2537178 w 2537178"/>
              <a:gd name="connsiteY4" fmla="*/ 0 h 7206529"/>
              <a:gd name="connsiteX5" fmla="*/ 1356078 w 2537178"/>
              <a:gd name="connsiteY5" fmla="*/ 3429000 h 7206529"/>
              <a:gd name="connsiteX6" fmla="*/ 2537178 w 2537178"/>
              <a:gd name="connsiteY6" fmla="*/ 6858000 h 7206529"/>
              <a:gd name="connsiteX0" fmla="*/ 2373563 w 2373563"/>
              <a:gd name="connsiteY0" fmla="*/ 6858000 h 7206529"/>
              <a:gd name="connsiteX1" fmla="*/ 11363 w 2373563"/>
              <a:gd name="connsiteY1" fmla="*/ 6852062 h 7206529"/>
              <a:gd name="connsiteX2" fmla="*/ 11363 w 2373563"/>
              <a:gd name="connsiteY2" fmla="*/ 3429000 h 7206529"/>
              <a:gd name="connsiteX3" fmla="*/ 11363 w 2373563"/>
              <a:gd name="connsiteY3" fmla="*/ 23751 h 7206529"/>
              <a:gd name="connsiteX4" fmla="*/ 2373563 w 2373563"/>
              <a:gd name="connsiteY4" fmla="*/ 0 h 7206529"/>
              <a:gd name="connsiteX5" fmla="*/ 1192463 w 2373563"/>
              <a:gd name="connsiteY5" fmla="*/ 3429000 h 7206529"/>
              <a:gd name="connsiteX6" fmla="*/ 2373563 w 2373563"/>
              <a:gd name="connsiteY6" fmla="*/ 6858000 h 7206529"/>
              <a:gd name="connsiteX0" fmla="*/ 2373563 w 2373563"/>
              <a:gd name="connsiteY0" fmla="*/ 6858000 h 7016795"/>
              <a:gd name="connsiteX1" fmla="*/ 11363 w 2373563"/>
              <a:gd name="connsiteY1" fmla="*/ 6852062 h 7016795"/>
              <a:gd name="connsiteX2" fmla="*/ 11363 w 2373563"/>
              <a:gd name="connsiteY2" fmla="*/ 3429000 h 7016795"/>
              <a:gd name="connsiteX3" fmla="*/ 11363 w 2373563"/>
              <a:gd name="connsiteY3" fmla="*/ 23751 h 7016795"/>
              <a:gd name="connsiteX4" fmla="*/ 2373563 w 2373563"/>
              <a:gd name="connsiteY4" fmla="*/ 0 h 7016795"/>
              <a:gd name="connsiteX5" fmla="*/ 1192463 w 2373563"/>
              <a:gd name="connsiteY5" fmla="*/ 3429000 h 7016795"/>
              <a:gd name="connsiteX6" fmla="*/ 2373563 w 2373563"/>
              <a:gd name="connsiteY6" fmla="*/ 6858000 h 7016795"/>
              <a:gd name="connsiteX0" fmla="*/ 2373563 w 2374250"/>
              <a:gd name="connsiteY0" fmla="*/ 6858000 h 6883371"/>
              <a:gd name="connsiteX1" fmla="*/ 11363 w 2374250"/>
              <a:gd name="connsiteY1" fmla="*/ 6852062 h 6883371"/>
              <a:gd name="connsiteX2" fmla="*/ 11363 w 2374250"/>
              <a:gd name="connsiteY2" fmla="*/ 3429000 h 6883371"/>
              <a:gd name="connsiteX3" fmla="*/ 11363 w 2374250"/>
              <a:gd name="connsiteY3" fmla="*/ 23751 h 6883371"/>
              <a:gd name="connsiteX4" fmla="*/ 2373563 w 2374250"/>
              <a:gd name="connsiteY4" fmla="*/ 0 h 6883371"/>
              <a:gd name="connsiteX5" fmla="*/ 1192463 w 2374250"/>
              <a:gd name="connsiteY5" fmla="*/ 3429000 h 6883371"/>
              <a:gd name="connsiteX6" fmla="*/ 2373563 w 2374250"/>
              <a:gd name="connsiteY6" fmla="*/ 6858000 h 6883371"/>
              <a:gd name="connsiteX0" fmla="*/ 2373563 w 2374250"/>
              <a:gd name="connsiteY0" fmla="*/ 6888874 h 6914245"/>
              <a:gd name="connsiteX1" fmla="*/ 11363 w 2374250"/>
              <a:gd name="connsiteY1" fmla="*/ 6882936 h 6914245"/>
              <a:gd name="connsiteX2" fmla="*/ 11363 w 2374250"/>
              <a:gd name="connsiteY2" fmla="*/ 3459874 h 6914245"/>
              <a:gd name="connsiteX3" fmla="*/ 11363 w 2374250"/>
              <a:gd name="connsiteY3" fmla="*/ 34 h 6914245"/>
              <a:gd name="connsiteX4" fmla="*/ 2373563 w 2374250"/>
              <a:gd name="connsiteY4" fmla="*/ 30874 h 6914245"/>
              <a:gd name="connsiteX5" fmla="*/ 1192463 w 2374250"/>
              <a:gd name="connsiteY5" fmla="*/ 3459874 h 6914245"/>
              <a:gd name="connsiteX6" fmla="*/ 2373563 w 2374250"/>
              <a:gd name="connsiteY6" fmla="*/ 6888874 h 6914245"/>
              <a:gd name="connsiteX0" fmla="*/ 2384823 w 2385510"/>
              <a:gd name="connsiteY0" fmla="*/ 6858000 h 6883371"/>
              <a:gd name="connsiteX1" fmla="*/ 22623 w 2385510"/>
              <a:gd name="connsiteY1" fmla="*/ 6852062 h 6883371"/>
              <a:gd name="connsiteX2" fmla="*/ 22623 w 2385510"/>
              <a:gd name="connsiteY2" fmla="*/ 3429000 h 6883371"/>
              <a:gd name="connsiteX3" fmla="*/ 8975 w 2385510"/>
              <a:gd name="connsiteY3" fmla="*/ 23751 h 6883371"/>
              <a:gd name="connsiteX4" fmla="*/ 2384823 w 2385510"/>
              <a:gd name="connsiteY4" fmla="*/ 0 h 6883371"/>
              <a:gd name="connsiteX5" fmla="*/ 1203723 w 2385510"/>
              <a:gd name="connsiteY5" fmla="*/ 3429000 h 6883371"/>
              <a:gd name="connsiteX6" fmla="*/ 2384823 w 2385510"/>
              <a:gd name="connsiteY6" fmla="*/ 6858000 h 6883371"/>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84823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57527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926239 h 6951610"/>
              <a:gd name="connsiteX1" fmla="*/ 22623 w 2385510"/>
              <a:gd name="connsiteY1" fmla="*/ 6920301 h 6951610"/>
              <a:gd name="connsiteX2" fmla="*/ 22623 w 2385510"/>
              <a:gd name="connsiteY2" fmla="*/ 3497239 h 6951610"/>
              <a:gd name="connsiteX3" fmla="*/ 8975 w 2385510"/>
              <a:gd name="connsiteY3" fmla="*/ 51047 h 6951610"/>
              <a:gd name="connsiteX4" fmla="*/ 2357527 w 2385510"/>
              <a:gd name="connsiteY4" fmla="*/ 0 h 6951610"/>
              <a:gd name="connsiteX5" fmla="*/ 1203723 w 2385510"/>
              <a:gd name="connsiteY5" fmla="*/ 3497239 h 6951610"/>
              <a:gd name="connsiteX6" fmla="*/ 2384823 w 2385510"/>
              <a:gd name="connsiteY6" fmla="*/ 6926239 h 6951610"/>
              <a:gd name="connsiteX0" fmla="*/ 2384823 w 2385510"/>
              <a:gd name="connsiteY0" fmla="*/ 6926239 h 6969801"/>
              <a:gd name="connsiteX1" fmla="*/ 22623 w 2385510"/>
              <a:gd name="connsiteY1" fmla="*/ 6961245 h 6969801"/>
              <a:gd name="connsiteX2" fmla="*/ 22623 w 2385510"/>
              <a:gd name="connsiteY2" fmla="*/ 3497239 h 6969801"/>
              <a:gd name="connsiteX3" fmla="*/ 8975 w 2385510"/>
              <a:gd name="connsiteY3" fmla="*/ 51047 h 6969801"/>
              <a:gd name="connsiteX4" fmla="*/ 2357527 w 2385510"/>
              <a:gd name="connsiteY4" fmla="*/ 0 h 6969801"/>
              <a:gd name="connsiteX5" fmla="*/ 1203723 w 2385510"/>
              <a:gd name="connsiteY5" fmla="*/ 3497239 h 6969801"/>
              <a:gd name="connsiteX6" fmla="*/ 2384823 w 2385510"/>
              <a:gd name="connsiteY6" fmla="*/ 6926239 h 6969801"/>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33673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57527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82073 w 2382760"/>
              <a:gd name="connsiteY0" fmla="*/ 6862629 h 6906191"/>
              <a:gd name="connsiteX1" fmla="*/ 19873 w 2382760"/>
              <a:gd name="connsiteY1" fmla="*/ 6897635 h 6906191"/>
              <a:gd name="connsiteX2" fmla="*/ 19873 w 2382760"/>
              <a:gd name="connsiteY2" fmla="*/ 3433629 h 6906191"/>
              <a:gd name="connsiteX3" fmla="*/ 6225 w 2382760"/>
              <a:gd name="connsiteY3" fmla="*/ 3340 h 6906191"/>
              <a:gd name="connsiteX4" fmla="*/ 2354777 w 2382760"/>
              <a:gd name="connsiteY4" fmla="*/ 0 h 6906191"/>
              <a:gd name="connsiteX5" fmla="*/ 1200973 w 2382760"/>
              <a:gd name="connsiteY5" fmla="*/ 3433629 h 6906191"/>
              <a:gd name="connsiteX6" fmla="*/ 2382073 w 2382760"/>
              <a:gd name="connsiteY6" fmla="*/ 6862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91440 w 2376535"/>
              <a:gd name="connsiteY6" fmla="*/ 94780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0 w 2376535"/>
              <a:gd name="connsiteY6" fmla="*/ 3340 h 6906191"/>
              <a:gd name="connsiteX0" fmla="*/ 0 w 2376535"/>
              <a:gd name="connsiteY0" fmla="*/ 3959 h 6906810"/>
              <a:gd name="connsiteX1" fmla="*/ 2348552 w 2376535"/>
              <a:gd name="connsiteY1" fmla="*/ 619 h 6906810"/>
              <a:gd name="connsiteX2" fmla="*/ 1194748 w 2376535"/>
              <a:gd name="connsiteY2" fmla="*/ 3434248 h 6906810"/>
              <a:gd name="connsiteX3" fmla="*/ 2375848 w 2376535"/>
              <a:gd name="connsiteY3" fmla="*/ 6863248 h 6906810"/>
              <a:gd name="connsiteX4" fmla="*/ 13648 w 2376535"/>
              <a:gd name="connsiteY4" fmla="*/ 6898254 h 6906810"/>
              <a:gd name="connsiteX5" fmla="*/ 13648 w 2376535"/>
              <a:gd name="connsiteY5" fmla="*/ 3434248 h 6906810"/>
              <a:gd name="connsiteX6" fmla="*/ 0 w 2376535"/>
              <a:gd name="connsiteY6" fmla="*/ 3959 h 6906810"/>
              <a:gd name="connsiteX0" fmla="*/ 0 w 2385158"/>
              <a:gd name="connsiteY0" fmla="*/ 3959 h 6919380"/>
              <a:gd name="connsiteX1" fmla="*/ 2348552 w 2385158"/>
              <a:gd name="connsiteY1" fmla="*/ 619 h 6919380"/>
              <a:gd name="connsiteX2" fmla="*/ 1194748 w 2385158"/>
              <a:gd name="connsiteY2" fmla="*/ 3434248 h 6919380"/>
              <a:gd name="connsiteX3" fmla="*/ 2384474 w 2385158"/>
              <a:gd name="connsiteY3" fmla="*/ 6889127 h 6919380"/>
              <a:gd name="connsiteX4" fmla="*/ 13648 w 2385158"/>
              <a:gd name="connsiteY4" fmla="*/ 6898254 h 6919380"/>
              <a:gd name="connsiteX5" fmla="*/ 13648 w 2385158"/>
              <a:gd name="connsiteY5" fmla="*/ 3434248 h 6919380"/>
              <a:gd name="connsiteX6" fmla="*/ 0 w 2385158"/>
              <a:gd name="connsiteY6" fmla="*/ 3959 h 6919380"/>
              <a:gd name="connsiteX0" fmla="*/ 0 w 2384474"/>
              <a:gd name="connsiteY0" fmla="*/ 3959 h 6900342"/>
              <a:gd name="connsiteX1" fmla="*/ 2348552 w 2384474"/>
              <a:gd name="connsiteY1" fmla="*/ 619 h 6900342"/>
              <a:gd name="connsiteX2" fmla="*/ 1194748 w 2384474"/>
              <a:gd name="connsiteY2" fmla="*/ 3434248 h 6900342"/>
              <a:gd name="connsiteX3" fmla="*/ 2384474 w 2384474"/>
              <a:gd name="connsiteY3" fmla="*/ 6889127 h 6900342"/>
              <a:gd name="connsiteX4" fmla="*/ 13648 w 2384474"/>
              <a:gd name="connsiteY4" fmla="*/ 6898254 h 6900342"/>
              <a:gd name="connsiteX5" fmla="*/ 13648 w 2384474"/>
              <a:gd name="connsiteY5" fmla="*/ 3434248 h 6900342"/>
              <a:gd name="connsiteX6" fmla="*/ 0 w 2384474"/>
              <a:gd name="connsiteY6" fmla="*/ 3959 h 6900342"/>
              <a:gd name="connsiteX0" fmla="*/ 0 w 2348552"/>
              <a:gd name="connsiteY0" fmla="*/ 3959 h 6900342"/>
              <a:gd name="connsiteX1" fmla="*/ 2348552 w 2348552"/>
              <a:gd name="connsiteY1" fmla="*/ 619 h 6900342"/>
              <a:gd name="connsiteX2" fmla="*/ 1194748 w 2348552"/>
              <a:gd name="connsiteY2" fmla="*/ 3434248 h 6900342"/>
              <a:gd name="connsiteX3" fmla="*/ 2332716 w 2348552"/>
              <a:gd name="connsiteY3" fmla="*/ 6889127 h 6900342"/>
              <a:gd name="connsiteX4" fmla="*/ 13648 w 2348552"/>
              <a:gd name="connsiteY4" fmla="*/ 6898254 h 6900342"/>
              <a:gd name="connsiteX5" fmla="*/ 13648 w 2348552"/>
              <a:gd name="connsiteY5" fmla="*/ 3434248 h 6900342"/>
              <a:gd name="connsiteX6" fmla="*/ 0 w 2348552"/>
              <a:gd name="connsiteY6" fmla="*/ 3959 h 690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552" h="6900342">
                <a:moveTo>
                  <a:pt x="0" y="3959"/>
                </a:moveTo>
                <a:cubicBezTo>
                  <a:pt x="6048" y="10323"/>
                  <a:pt x="2302020" y="-2948"/>
                  <a:pt x="2348552" y="619"/>
                </a:cubicBezTo>
                <a:cubicBezTo>
                  <a:pt x="1605032" y="810096"/>
                  <a:pt x="1197387" y="2286163"/>
                  <a:pt x="1194748" y="3434248"/>
                </a:cubicBezTo>
                <a:cubicBezTo>
                  <a:pt x="1192109" y="4582333"/>
                  <a:pt x="1589196" y="6079650"/>
                  <a:pt x="2332716" y="6889127"/>
                </a:cubicBezTo>
                <a:cubicBezTo>
                  <a:pt x="2327877" y="6866013"/>
                  <a:pt x="52506" y="6910196"/>
                  <a:pt x="13648" y="6898254"/>
                </a:cubicBezTo>
                <a:cubicBezTo>
                  <a:pt x="-42" y="6920521"/>
                  <a:pt x="15923" y="4583297"/>
                  <a:pt x="13648" y="3434248"/>
                </a:cubicBezTo>
                <a:cubicBezTo>
                  <a:pt x="9099" y="2290818"/>
                  <a:pt x="4549" y="1147389"/>
                  <a:pt x="0" y="3959"/>
                </a:cubicBezTo>
                <a:close/>
              </a:path>
            </a:pathLst>
          </a:custGeom>
          <a:solidFill>
            <a:srgbClr val="00A94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a:off x="-13646" y="-21171"/>
            <a:ext cx="2348552" cy="6916266"/>
          </a:xfrm>
          <a:custGeom>
            <a:avLst/>
            <a:gdLst>
              <a:gd name="connsiteX0" fmla="*/ 2362200 w 2362200"/>
              <a:gd name="connsiteY0" fmla="*/ 6858000 h 6858000"/>
              <a:gd name="connsiteX1" fmla="*/ 0 w 2362200"/>
              <a:gd name="connsiteY1" fmla="*/ 3429000 h 6858000"/>
              <a:gd name="connsiteX2" fmla="*/ 2362200 w 2362200"/>
              <a:gd name="connsiteY2" fmla="*/ 0 h 6858000"/>
              <a:gd name="connsiteX3" fmla="*/ 1181100 w 2362200"/>
              <a:gd name="connsiteY3" fmla="*/ 3429000 h 6858000"/>
              <a:gd name="connsiteX4" fmla="*/ 2362200 w 2362200"/>
              <a:gd name="connsiteY4" fmla="*/ 6858000 h 6858000"/>
              <a:gd name="connsiteX0" fmla="*/ 2362200 w 2362200"/>
              <a:gd name="connsiteY0" fmla="*/ 7218633 h 7218633"/>
              <a:gd name="connsiteX1" fmla="*/ 0 w 2362200"/>
              <a:gd name="connsiteY1" fmla="*/ 3789633 h 7218633"/>
              <a:gd name="connsiteX2" fmla="*/ 0 w 2362200"/>
              <a:gd name="connsiteY2" fmla="*/ 384384 h 7218633"/>
              <a:gd name="connsiteX3" fmla="*/ 2362200 w 2362200"/>
              <a:gd name="connsiteY3" fmla="*/ 360633 h 7218633"/>
              <a:gd name="connsiteX4" fmla="*/ 1181100 w 2362200"/>
              <a:gd name="connsiteY4" fmla="*/ 3789633 h 7218633"/>
              <a:gd name="connsiteX5" fmla="*/ 2362200 w 2362200"/>
              <a:gd name="connsiteY5" fmla="*/ 7218633 h 7218633"/>
              <a:gd name="connsiteX0" fmla="*/ 2542998 w 2542998"/>
              <a:gd name="connsiteY0" fmla="*/ 7218633 h 7218633"/>
              <a:gd name="connsiteX1" fmla="*/ 180798 w 2542998"/>
              <a:gd name="connsiteY1" fmla="*/ 3789633 h 7218633"/>
              <a:gd name="connsiteX2" fmla="*/ 180798 w 2542998"/>
              <a:gd name="connsiteY2" fmla="*/ 384384 h 7218633"/>
              <a:gd name="connsiteX3" fmla="*/ 2542998 w 2542998"/>
              <a:gd name="connsiteY3" fmla="*/ 360633 h 7218633"/>
              <a:gd name="connsiteX4" fmla="*/ 1361898 w 2542998"/>
              <a:gd name="connsiteY4" fmla="*/ 3789633 h 7218633"/>
              <a:gd name="connsiteX5" fmla="*/ 2542998 w 2542998"/>
              <a:gd name="connsiteY5" fmla="*/ 7218633 h 7218633"/>
              <a:gd name="connsiteX0" fmla="*/ 2542998 w 2542998"/>
              <a:gd name="connsiteY0" fmla="*/ 7033717 h 7033717"/>
              <a:gd name="connsiteX1" fmla="*/ 180798 w 2542998"/>
              <a:gd name="connsiteY1" fmla="*/ 3604717 h 7033717"/>
              <a:gd name="connsiteX2" fmla="*/ 180798 w 2542998"/>
              <a:gd name="connsiteY2" fmla="*/ 199468 h 7033717"/>
              <a:gd name="connsiteX3" fmla="*/ 2542998 w 2542998"/>
              <a:gd name="connsiteY3" fmla="*/ 175717 h 7033717"/>
              <a:gd name="connsiteX4" fmla="*/ 1361898 w 2542998"/>
              <a:gd name="connsiteY4" fmla="*/ 3604717 h 7033717"/>
              <a:gd name="connsiteX5" fmla="*/ 2542998 w 2542998"/>
              <a:gd name="connsiteY5" fmla="*/ 7033717 h 7033717"/>
              <a:gd name="connsiteX0" fmla="*/ 2542998 w 2542998"/>
              <a:gd name="connsiteY0" fmla="*/ 6858000 h 6858000"/>
              <a:gd name="connsiteX1" fmla="*/ 180798 w 2542998"/>
              <a:gd name="connsiteY1" fmla="*/ 3429000 h 6858000"/>
              <a:gd name="connsiteX2" fmla="*/ 180798 w 2542998"/>
              <a:gd name="connsiteY2" fmla="*/ 23751 h 6858000"/>
              <a:gd name="connsiteX3" fmla="*/ 2542998 w 2542998"/>
              <a:gd name="connsiteY3" fmla="*/ 0 h 6858000"/>
              <a:gd name="connsiteX4" fmla="*/ 1361898 w 2542998"/>
              <a:gd name="connsiteY4" fmla="*/ 3429000 h 6858000"/>
              <a:gd name="connsiteX5" fmla="*/ 2542998 w 2542998"/>
              <a:gd name="connsiteY5" fmla="*/ 6858000 h 6858000"/>
              <a:gd name="connsiteX0" fmla="*/ 2537178 w 2537178"/>
              <a:gd name="connsiteY0" fmla="*/ 6858000 h 7206529"/>
              <a:gd name="connsiteX1" fmla="*/ 174978 w 2537178"/>
              <a:gd name="connsiteY1" fmla="*/ 6852062 h 7206529"/>
              <a:gd name="connsiteX2" fmla="*/ 174978 w 2537178"/>
              <a:gd name="connsiteY2" fmla="*/ 3429000 h 7206529"/>
              <a:gd name="connsiteX3" fmla="*/ 174978 w 2537178"/>
              <a:gd name="connsiteY3" fmla="*/ 23751 h 7206529"/>
              <a:gd name="connsiteX4" fmla="*/ 2537178 w 2537178"/>
              <a:gd name="connsiteY4" fmla="*/ 0 h 7206529"/>
              <a:gd name="connsiteX5" fmla="*/ 1356078 w 2537178"/>
              <a:gd name="connsiteY5" fmla="*/ 3429000 h 7206529"/>
              <a:gd name="connsiteX6" fmla="*/ 2537178 w 2537178"/>
              <a:gd name="connsiteY6" fmla="*/ 6858000 h 7206529"/>
              <a:gd name="connsiteX0" fmla="*/ 2373563 w 2373563"/>
              <a:gd name="connsiteY0" fmla="*/ 6858000 h 7206529"/>
              <a:gd name="connsiteX1" fmla="*/ 11363 w 2373563"/>
              <a:gd name="connsiteY1" fmla="*/ 6852062 h 7206529"/>
              <a:gd name="connsiteX2" fmla="*/ 11363 w 2373563"/>
              <a:gd name="connsiteY2" fmla="*/ 3429000 h 7206529"/>
              <a:gd name="connsiteX3" fmla="*/ 11363 w 2373563"/>
              <a:gd name="connsiteY3" fmla="*/ 23751 h 7206529"/>
              <a:gd name="connsiteX4" fmla="*/ 2373563 w 2373563"/>
              <a:gd name="connsiteY4" fmla="*/ 0 h 7206529"/>
              <a:gd name="connsiteX5" fmla="*/ 1192463 w 2373563"/>
              <a:gd name="connsiteY5" fmla="*/ 3429000 h 7206529"/>
              <a:gd name="connsiteX6" fmla="*/ 2373563 w 2373563"/>
              <a:gd name="connsiteY6" fmla="*/ 6858000 h 7206529"/>
              <a:gd name="connsiteX0" fmla="*/ 2373563 w 2373563"/>
              <a:gd name="connsiteY0" fmla="*/ 6858000 h 7016795"/>
              <a:gd name="connsiteX1" fmla="*/ 11363 w 2373563"/>
              <a:gd name="connsiteY1" fmla="*/ 6852062 h 7016795"/>
              <a:gd name="connsiteX2" fmla="*/ 11363 w 2373563"/>
              <a:gd name="connsiteY2" fmla="*/ 3429000 h 7016795"/>
              <a:gd name="connsiteX3" fmla="*/ 11363 w 2373563"/>
              <a:gd name="connsiteY3" fmla="*/ 23751 h 7016795"/>
              <a:gd name="connsiteX4" fmla="*/ 2373563 w 2373563"/>
              <a:gd name="connsiteY4" fmla="*/ 0 h 7016795"/>
              <a:gd name="connsiteX5" fmla="*/ 1192463 w 2373563"/>
              <a:gd name="connsiteY5" fmla="*/ 3429000 h 7016795"/>
              <a:gd name="connsiteX6" fmla="*/ 2373563 w 2373563"/>
              <a:gd name="connsiteY6" fmla="*/ 6858000 h 7016795"/>
              <a:gd name="connsiteX0" fmla="*/ 2373563 w 2374250"/>
              <a:gd name="connsiteY0" fmla="*/ 6858000 h 6883371"/>
              <a:gd name="connsiteX1" fmla="*/ 11363 w 2374250"/>
              <a:gd name="connsiteY1" fmla="*/ 6852062 h 6883371"/>
              <a:gd name="connsiteX2" fmla="*/ 11363 w 2374250"/>
              <a:gd name="connsiteY2" fmla="*/ 3429000 h 6883371"/>
              <a:gd name="connsiteX3" fmla="*/ 11363 w 2374250"/>
              <a:gd name="connsiteY3" fmla="*/ 23751 h 6883371"/>
              <a:gd name="connsiteX4" fmla="*/ 2373563 w 2374250"/>
              <a:gd name="connsiteY4" fmla="*/ 0 h 6883371"/>
              <a:gd name="connsiteX5" fmla="*/ 1192463 w 2374250"/>
              <a:gd name="connsiteY5" fmla="*/ 3429000 h 6883371"/>
              <a:gd name="connsiteX6" fmla="*/ 2373563 w 2374250"/>
              <a:gd name="connsiteY6" fmla="*/ 6858000 h 6883371"/>
              <a:gd name="connsiteX0" fmla="*/ 2373563 w 2374250"/>
              <a:gd name="connsiteY0" fmla="*/ 6888874 h 6914245"/>
              <a:gd name="connsiteX1" fmla="*/ 11363 w 2374250"/>
              <a:gd name="connsiteY1" fmla="*/ 6882936 h 6914245"/>
              <a:gd name="connsiteX2" fmla="*/ 11363 w 2374250"/>
              <a:gd name="connsiteY2" fmla="*/ 3459874 h 6914245"/>
              <a:gd name="connsiteX3" fmla="*/ 11363 w 2374250"/>
              <a:gd name="connsiteY3" fmla="*/ 34 h 6914245"/>
              <a:gd name="connsiteX4" fmla="*/ 2373563 w 2374250"/>
              <a:gd name="connsiteY4" fmla="*/ 30874 h 6914245"/>
              <a:gd name="connsiteX5" fmla="*/ 1192463 w 2374250"/>
              <a:gd name="connsiteY5" fmla="*/ 3459874 h 6914245"/>
              <a:gd name="connsiteX6" fmla="*/ 2373563 w 2374250"/>
              <a:gd name="connsiteY6" fmla="*/ 6888874 h 6914245"/>
              <a:gd name="connsiteX0" fmla="*/ 2384823 w 2385510"/>
              <a:gd name="connsiteY0" fmla="*/ 6858000 h 6883371"/>
              <a:gd name="connsiteX1" fmla="*/ 22623 w 2385510"/>
              <a:gd name="connsiteY1" fmla="*/ 6852062 h 6883371"/>
              <a:gd name="connsiteX2" fmla="*/ 22623 w 2385510"/>
              <a:gd name="connsiteY2" fmla="*/ 3429000 h 6883371"/>
              <a:gd name="connsiteX3" fmla="*/ 8975 w 2385510"/>
              <a:gd name="connsiteY3" fmla="*/ 23751 h 6883371"/>
              <a:gd name="connsiteX4" fmla="*/ 2384823 w 2385510"/>
              <a:gd name="connsiteY4" fmla="*/ 0 h 6883371"/>
              <a:gd name="connsiteX5" fmla="*/ 1203723 w 2385510"/>
              <a:gd name="connsiteY5" fmla="*/ 3429000 h 6883371"/>
              <a:gd name="connsiteX6" fmla="*/ 2384823 w 2385510"/>
              <a:gd name="connsiteY6" fmla="*/ 6858000 h 6883371"/>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84823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57527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926239 h 6951610"/>
              <a:gd name="connsiteX1" fmla="*/ 22623 w 2385510"/>
              <a:gd name="connsiteY1" fmla="*/ 6920301 h 6951610"/>
              <a:gd name="connsiteX2" fmla="*/ 22623 w 2385510"/>
              <a:gd name="connsiteY2" fmla="*/ 3497239 h 6951610"/>
              <a:gd name="connsiteX3" fmla="*/ 8975 w 2385510"/>
              <a:gd name="connsiteY3" fmla="*/ 51047 h 6951610"/>
              <a:gd name="connsiteX4" fmla="*/ 2357527 w 2385510"/>
              <a:gd name="connsiteY4" fmla="*/ 0 h 6951610"/>
              <a:gd name="connsiteX5" fmla="*/ 1203723 w 2385510"/>
              <a:gd name="connsiteY5" fmla="*/ 3497239 h 6951610"/>
              <a:gd name="connsiteX6" fmla="*/ 2384823 w 2385510"/>
              <a:gd name="connsiteY6" fmla="*/ 6926239 h 6951610"/>
              <a:gd name="connsiteX0" fmla="*/ 2384823 w 2385510"/>
              <a:gd name="connsiteY0" fmla="*/ 6926239 h 6969801"/>
              <a:gd name="connsiteX1" fmla="*/ 22623 w 2385510"/>
              <a:gd name="connsiteY1" fmla="*/ 6961245 h 6969801"/>
              <a:gd name="connsiteX2" fmla="*/ 22623 w 2385510"/>
              <a:gd name="connsiteY2" fmla="*/ 3497239 h 6969801"/>
              <a:gd name="connsiteX3" fmla="*/ 8975 w 2385510"/>
              <a:gd name="connsiteY3" fmla="*/ 51047 h 6969801"/>
              <a:gd name="connsiteX4" fmla="*/ 2357527 w 2385510"/>
              <a:gd name="connsiteY4" fmla="*/ 0 h 6969801"/>
              <a:gd name="connsiteX5" fmla="*/ 1203723 w 2385510"/>
              <a:gd name="connsiteY5" fmla="*/ 3497239 h 6969801"/>
              <a:gd name="connsiteX6" fmla="*/ 2384823 w 2385510"/>
              <a:gd name="connsiteY6" fmla="*/ 6926239 h 6969801"/>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33673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57527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82073 w 2382760"/>
              <a:gd name="connsiteY0" fmla="*/ 6862629 h 6906191"/>
              <a:gd name="connsiteX1" fmla="*/ 19873 w 2382760"/>
              <a:gd name="connsiteY1" fmla="*/ 6897635 h 6906191"/>
              <a:gd name="connsiteX2" fmla="*/ 19873 w 2382760"/>
              <a:gd name="connsiteY2" fmla="*/ 3433629 h 6906191"/>
              <a:gd name="connsiteX3" fmla="*/ 6225 w 2382760"/>
              <a:gd name="connsiteY3" fmla="*/ 3340 h 6906191"/>
              <a:gd name="connsiteX4" fmla="*/ 2354777 w 2382760"/>
              <a:gd name="connsiteY4" fmla="*/ 0 h 6906191"/>
              <a:gd name="connsiteX5" fmla="*/ 1200973 w 2382760"/>
              <a:gd name="connsiteY5" fmla="*/ 3433629 h 6906191"/>
              <a:gd name="connsiteX6" fmla="*/ 2382073 w 2382760"/>
              <a:gd name="connsiteY6" fmla="*/ 6862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91440 w 2376535"/>
              <a:gd name="connsiteY6" fmla="*/ 94780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0 w 2376535"/>
              <a:gd name="connsiteY6" fmla="*/ 3340 h 6906191"/>
              <a:gd name="connsiteX0" fmla="*/ 0 w 2376535"/>
              <a:gd name="connsiteY0" fmla="*/ 3959 h 6906810"/>
              <a:gd name="connsiteX1" fmla="*/ 2348552 w 2376535"/>
              <a:gd name="connsiteY1" fmla="*/ 619 h 6906810"/>
              <a:gd name="connsiteX2" fmla="*/ 1194748 w 2376535"/>
              <a:gd name="connsiteY2" fmla="*/ 3434248 h 6906810"/>
              <a:gd name="connsiteX3" fmla="*/ 2375848 w 2376535"/>
              <a:gd name="connsiteY3" fmla="*/ 6863248 h 6906810"/>
              <a:gd name="connsiteX4" fmla="*/ 13648 w 2376535"/>
              <a:gd name="connsiteY4" fmla="*/ 6898254 h 6906810"/>
              <a:gd name="connsiteX5" fmla="*/ 13648 w 2376535"/>
              <a:gd name="connsiteY5" fmla="*/ 3434248 h 6906810"/>
              <a:gd name="connsiteX6" fmla="*/ 0 w 2376535"/>
              <a:gd name="connsiteY6" fmla="*/ 3959 h 6906810"/>
              <a:gd name="connsiteX0" fmla="*/ 0 w 2385158"/>
              <a:gd name="connsiteY0" fmla="*/ 3959 h 6919380"/>
              <a:gd name="connsiteX1" fmla="*/ 2348552 w 2385158"/>
              <a:gd name="connsiteY1" fmla="*/ 619 h 6919380"/>
              <a:gd name="connsiteX2" fmla="*/ 1194748 w 2385158"/>
              <a:gd name="connsiteY2" fmla="*/ 3434248 h 6919380"/>
              <a:gd name="connsiteX3" fmla="*/ 2384474 w 2385158"/>
              <a:gd name="connsiteY3" fmla="*/ 6889127 h 6919380"/>
              <a:gd name="connsiteX4" fmla="*/ 13648 w 2385158"/>
              <a:gd name="connsiteY4" fmla="*/ 6898254 h 6919380"/>
              <a:gd name="connsiteX5" fmla="*/ 13648 w 2385158"/>
              <a:gd name="connsiteY5" fmla="*/ 3434248 h 6919380"/>
              <a:gd name="connsiteX6" fmla="*/ 0 w 2385158"/>
              <a:gd name="connsiteY6" fmla="*/ 3959 h 6919380"/>
              <a:gd name="connsiteX0" fmla="*/ 0 w 2384474"/>
              <a:gd name="connsiteY0" fmla="*/ 3959 h 6900342"/>
              <a:gd name="connsiteX1" fmla="*/ 2348552 w 2384474"/>
              <a:gd name="connsiteY1" fmla="*/ 619 h 6900342"/>
              <a:gd name="connsiteX2" fmla="*/ 1194748 w 2384474"/>
              <a:gd name="connsiteY2" fmla="*/ 3434248 h 6900342"/>
              <a:gd name="connsiteX3" fmla="*/ 2384474 w 2384474"/>
              <a:gd name="connsiteY3" fmla="*/ 6889127 h 6900342"/>
              <a:gd name="connsiteX4" fmla="*/ 13648 w 2384474"/>
              <a:gd name="connsiteY4" fmla="*/ 6898254 h 6900342"/>
              <a:gd name="connsiteX5" fmla="*/ 13648 w 2384474"/>
              <a:gd name="connsiteY5" fmla="*/ 3434248 h 6900342"/>
              <a:gd name="connsiteX6" fmla="*/ 0 w 2384474"/>
              <a:gd name="connsiteY6" fmla="*/ 3959 h 6900342"/>
              <a:gd name="connsiteX0" fmla="*/ 0 w 2348552"/>
              <a:gd name="connsiteY0" fmla="*/ 3959 h 6900342"/>
              <a:gd name="connsiteX1" fmla="*/ 2348552 w 2348552"/>
              <a:gd name="connsiteY1" fmla="*/ 619 h 6900342"/>
              <a:gd name="connsiteX2" fmla="*/ 1194748 w 2348552"/>
              <a:gd name="connsiteY2" fmla="*/ 3434248 h 6900342"/>
              <a:gd name="connsiteX3" fmla="*/ 2332716 w 2348552"/>
              <a:gd name="connsiteY3" fmla="*/ 6889127 h 6900342"/>
              <a:gd name="connsiteX4" fmla="*/ 13648 w 2348552"/>
              <a:gd name="connsiteY4" fmla="*/ 6898254 h 6900342"/>
              <a:gd name="connsiteX5" fmla="*/ 13648 w 2348552"/>
              <a:gd name="connsiteY5" fmla="*/ 3434248 h 6900342"/>
              <a:gd name="connsiteX6" fmla="*/ 0 w 2348552"/>
              <a:gd name="connsiteY6" fmla="*/ 3959 h 690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552" h="6900342">
                <a:moveTo>
                  <a:pt x="0" y="3959"/>
                </a:moveTo>
                <a:cubicBezTo>
                  <a:pt x="6048" y="10323"/>
                  <a:pt x="2302020" y="-2948"/>
                  <a:pt x="2348552" y="619"/>
                </a:cubicBezTo>
                <a:cubicBezTo>
                  <a:pt x="1605032" y="810096"/>
                  <a:pt x="1197387" y="2286163"/>
                  <a:pt x="1194748" y="3434248"/>
                </a:cubicBezTo>
                <a:cubicBezTo>
                  <a:pt x="1192109" y="4582333"/>
                  <a:pt x="1589196" y="6079650"/>
                  <a:pt x="2332716" y="6889127"/>
                </a:cubicBezTo>
                <a:cubicBezTo>
                  <a:pt x="2327877" y="6866013"/>
                  <a:pt x="52506" y="6910196"/>
                  <a:pt x="13648" y="6898254"/>
                </a:cubicBezTo>
                <a:cubicBezTo>
                  <a:pt x="-42" y="6920521"/>
                  <a:pt x="15923" y="4583297"/>
                  <a:pt x="13648" y="3434248"/>
                </a:cubicBezTo>
                <a:cubicBezTo>
                  <a:pt x="9099" y="2290818"/>
                  <a:pt x="4549" y="1147389"/>
                  <a:pt x="0" y="3959"/>
                </a:cubicBezTo>
                <a:close/>
              </a:path>
            </a:pathLst>
          </a:custGeom>
          <a:solidFill>
            <a:srgbClr val="095CA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5528643"/>
            <a:ext cx="3274280" cy="1329357"/>
          </a:xfrm>
          <a:prstGeom prst="rect">
            <a:avLst/>
          </a:prstGeom>
        </p:spPr>
      </p:pic>
      <p:sp>
        <p:nvSpPr>
          <p:cNvPr id="9" name="Subtitle 8"/>
          <p:cNvSpPr>
            <a:spLocks noGrp="1"/>
          </p:cNvSpPr>
          <p:nvPr>
            <p:ph type="subTitle" idx="1"/>
          </p:nvPr>
        </p:nvSpPr>
        <p:spPr>
          <a:xfrm>
            <a:off x="1221520" y="990600"/>
            <a:ext cx="7909780" cy="4876800"/>
          </a:xfrm>
        </p:spPr>
        <p:txBody>
          <a:bodyPr>
            <a:normAutofit/>
          </a:bodyPr>
          <a:lstStyle/>
          <a:p>
            <a:r>
              <a:rPr lang="en-US" sz="5400" dirty="0">
                <a:solidFill>
                  <a:srgbClr val="095CA6"/>
                </a:solidFill>
                <a:latin typeface="Gill Sans MT" panose="020B0502020104020203" pitchFamily="34" charset="0"/>
              </a:rPr>
              <a:t>The Importance of</a:t>
            </a:r>
            <a:br>
              <a:rPr lang="en-US" sz="5400" dirty="0">
                <a:solidFill>
                  <a:srgbClr val="095CA6"/>
                </a:solidFill>
                <a:latin typeface="Gill Sans MT" panose="020B0502020104020203" pitchFamily="34" charset="0"/>
              </a:rPr>
            </a:br>
            <a:r>
              <a:rPr lang="en-US" sz="5400" dirty="0">
                <a:solidFill>
                  <a:srgbClr val="095CA6"/>
                </a:solidFill>
                <a:latin typeface="Gill Sans MT" panose="020B0502020104020203" pitchFamily="34" charset="0"/>
              </a:rPr>
              <a:t>  Community Collaboration</a:t>
            </a:r>
          </a:p>
          <a:p>
            <a:endParaRPr lang="en-US" sz="2400" dirty="0">
              <a:solidFill>
                <a:schemeClr val="tx1"/>
              </a:solidFill>
              <a:latin typeface="Gill Sans MT" panose="020B0502020104020203" pitchFamily="34" charset="0"/>
            </a:endParaRPr>
          </a:p>
          <a:p>
            <a:endParaRPr lang="en-US" sz="2400" dirty="0">
              <a:solidFill>
                <a:schemeClr val="tx1"/>
              </a:solidFill>
              <a:latin typeface="Gill Sans MT" panose="020B0502020104020203" pitchFamily="34" charset="0"/>
            </a:endParaRPr>
          </a:p>
          <a:p>
            <a:r>
              <a:rPr lang="en-US" sz="2000" dirty="0">
                <a:solidFill>
                  <a:schemeClr val="tx1"/>
                </a:solidFill>
                <a:latin typeface="Gill Sans MT" panose="020B0502020104020203" pitchFamily="34" charset="0"/>
              </a:rPr>
              <a:t>                Shelby Butler</a:t>
            </a:r>
          </a:p>
          <a:p>
            <a:pPr algn="r"/>
            <a:r>
              <a:rPr lang="en-US" sz="2000" dirty="0">
                <a:solidFill>
                  <a:schemeClr val="tx1"/>
                </a:solidFill>
                <a:latin typeface="Gill Sans MT" panose="020B0502020104020203" pitchFamily="34" charset="0"/>
              </a:rPr>
              <a:t>Community Outreach Coordinator, e:a</a:t>
            </a:r>
          </a:p>
          <a:p>
            <a:pPr algn="r"/>
            <a:endParaRPr lang="en-US" sz="2000" dirty="0">
              <a:solidFill>
                <a:schemeClr val="tx1"/>
              </a:solidFill>
              <a:latin typeface="Gill Sans MT" panose="020B0502020104020203" pitchFamily="34" charset="0"/>
            </a:endParaRPr>
          </a:p>
          <a:p>
            <a:r>
              <a:rPr lang="en-US" sz="2000" dirty="0">
                <a:solidFill>
                  <a:schemeClr val="tx1"/>
                </a:solidFill>
                <a:latin typeface="Gill Sans MT" panose="020B0502020104020203" pitchFamily="34" charset="0"/>
              </a:rPr>
              <a:t>               Ashley Corsolini, MNCL</a:t>
            </a:r>
          </a:p>
          <a:p>
            <a:pPr algn="r"/>
            <a:r>
              <a:rPr lang="en-US" sz="2000" dirty="0">
                <a:solidFill>
                  <a:schemeClr val="tx1"/>
                </a:solidFill>
                <a:latin typeface="Gill Sans MT" panose="020B0502020104020203" pitchFamily="34" charset="0"/>
              </a:rPr>
              <a:t>Director of Community Collaboratives, CPO</a:t>
            </a:r>
            <a:endParaRPr lang="en-US" sz="4000" dirty="0">
              <a:solidFill>
                <a:srgbClr val="095CA6"/>
              </a:solidFill>
              <a:latin typeface="Gill Sans MT" panose="020B0502020104020203" pitchFamily="34" charset="0"/>
            </a:endParaRPr>
          </a:p>
          <a:p>
            <a:endParaRPr lang="en-US" sz="2400" dirty="0">
              <a:solidFill>
                <a:schemeClr val="tx1"/>
              </a:solidFill>
              <a:latin typeface="Gill Sans MT" panose="020B0502020104020203" pitchFamily="34" charset="0"/>
            </a:endParaRPr>
          </a:p>
        </p:txBody>
      </p:sp>
      <p:pic>
        <p:nvPicPr>
          <p:cNvPr id="1026" name="Picture 2" descr="Empower Abilities (formerly Southwest Center for Independent Living) (SCIL)  | Volunteer Ozarks">
            <a:extLst>
              <a:ext uri="{FF2B5EF4-FFF2-40B4-BE49-F238E27FC236}">
                <a16:creationId xmlns:a16="http://schemas.microsoft.com/office/drawing/2014/main" id="{AA84A682-DDD8-42D2-9D1D-155E7545A6A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 t="18593" r="5097" b="42296"/>
          <a:stretch/>
        </p:blipFill>
        <p:spPr bwMode="auto">
          <a:xfrm>
            <a:off x="2826060" y="5528643"/>
            <a:ext cx="2716232" cy="1119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3447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793" y="5486398"/>
            <a:ext cx="1944414" cy="789432"/>
          </a:xfrm>
          <a:prstGeom prst="rect">
            <a:avLst/>
          </a:prstGeom>
        </p:spPr>
      </p:pic>
      <p:sp>
        <p:nvSpPr>
          <p:cNvPr id="30" name="Title 29"/>
          <p:cNvSpPr>
            <a:spLocks noGrp="1"/>
          </p:cNvSpPr>
          <p:nvPr>
            <p:ph type="title"/>
          </p:nvPr>
        </p:nvSpPr>
        <p:spPr>
          <a:xfrm>
            <a:off x="304800" y="417892"/>
            <a:ext cx="8534400" cy="639762"/>
          </a:xfrm>
        </p:spPr>
        <p:txBody>
          <a:bodyPr>
            <a:noAutofit/>
          </a:bodyPr>
          <a:lstStyle/>
          <a:p>
            <a:pPr marL="0" marR="0">
              <a:lnSpc>
                <a:spcPct val="115000"/>
              </a:lnSpc>
              <a:spcBef>
                <a:spcPts val="0"/>
              </a:spcBef>
              <a:spcAft>
                <a:spcPts val="1000"/>
              </a:spcAft>
            </a:pPr>
            <a:r>
              <a:rPr lang="en-US" sz="3600" dirty="0">
                <a:effectLst/>
                <a:latin typeface="Gill Sans MT" panose="020B0502020104020203" pitchFamily="34" charset="0"/>
                <a:ea typeface="Calibri"/>
                <a:cs typeface="Times New Roman"/>
              </a:rPr>
              <a:t>Collaboratives History</a:t>
            </a:r>
          </a:p>
        </p:txBody>
      </p:sp>
      <p:sp>
        <p:nvSpPr>
          <p:cNvPr id="2" name="Content Placeholder 1"/>
          <p:cNvSpPr>
            <a:spLocks noGrp="1"/>
          </p:cNvSpPr>
          <p:nvPr>
            <p:ph idx="1"/>
          </p:nvPr>
        </p:nvSpPr>
        <p:spPr>
          <a:xfrm>
            <a:off x="457200" y="1169611"/>
            <a:ext cx="8229600" cy="4711503"/>
          </a:xfrm>
        </p:spPr>
        <p:txBody>
          <a:bodyPr vert="horz" lIns="91440" tIns="45720" rIns="91440" bIns="45720" rtlCol="0" anchor="t">
            <a:normAutofit/>
          </a:bodyPr>
          <a:lstStyle/>
          <a:p>
            <a:pPr>
              <a:buFontTx/>
              <a:buChar char="-"/>
            </a:pPr>
            <a:r>
              <a:rPr lang="en-US" sz="2400" dirty="0">
                <a:latin typeface="Gill Sans MT" panose="020B0502020104020203" pitchFamily="34" charset="0"/>
              </a:rPr>
              <a:t>The Community Collaboratives have been around for over 25 years.  </a:t>
            </a:r>
          </a:p>
          <a:p>
            <a:pPr marL="0" indent="0">
              <a:buNone/>
            </a:pPr>
            <a:endParaRPr lang="en-US" sz="2000" dirty="0">
              <a:latin typeface="Gill Sans MT" panose="020B0502020104020203" pitchFamily="34" charset="0"/>
            </a:endParaRPr>
          </a:p>
          <a:p>
            <a:pPr>
              <a:buFontTx/>
              <a:buChar char="-"/>
            </a:pPr>
            <a:r>
              <a:rPr lang="en-US" sz="2400" dirty="0">
                <a:latin typeface="Gill Sans MT" panose="020B0502020104020203" pitchFamily="34" charset="0"/>
              </a:rPr>
              <a:t>The Collaboratives are responsive to communities needs</a:t>
            </a:r>
          </a:p>
          <a:p>
            <a:pPr lvl="1">
              <a:buFontTx/>
              <a:buChar char="-"/>
            </a:pPr>
            <a:r>
              <a:rPr lang="en-US" sz="1800" dirty="0">
                <a:latin typeface="Gill Sans MT" panose="020B0502020104020203" pitchFamily="34" charset="0"/>
              </a:rPr>
              <a:t>Past Collaboratives: Religion, Senior Link, Healthy Community</a:t>
            </a:r>
          </a:p>
          <a:p>
            <a:pPr lvl="1">
              <a:buFontTx/>
              <a:buChar char="-"/>
            </a:pPr>
            <a:r>
              <a:rPr lang="en-US" sz="1800" dirty="0">
                <a:latin typeface="Gill Sans MT" panose="020B0502020104020203" pitchFamily="34" charset="0"/>
              </a:rPr>
              <a:t>Future:  Community Health and Wellness</a:t>
            </a:r>
          </a:p>
          <a:p>
            <a:pPr lvl="1">
              <a:buFontTx/>
              <a:buChar char="-"/>
            </a:pPr>
            <a:endParaRPr lang="en-US" sz="1800" dirty="0">
              <a:latin typeface="Gill Sans MT" panose="020B0502020104020203" pitchFamily="34" charset="0"/>
            </a:endParaRPr>
          </a:p>
          <a:p>
            <a:pPr>
              <a:buFontTx/>
              <a:buChar char="-"/>
            </a:pPr>
            <a:r>
              <a:rPr lang="en-US" sz="2400" dirty="0">
                <a:latin typeface="Gill Sans MT" panose="020B0502020104020203" pitchFamily="34" charset="0"/>
              </a:rPr>
              <a:t>Achievements: </a:t>
            </a:r>
          </a:p>
          <a:p>
            <a:pPr lvl="1">
              <a:buFontTx/>
              <a:buChar char="-"/>
            </a:pPr>
            <a:r>
              <a:rPr lang="en-US" sz="2000" dirty="0">
                <a:latin typeface="Gill Sans MT" panose="020B0502020104020203" pitchFamily="34" charset="0"/>
              </a:rPr>
              <a:t>The O’Reilly Center for Hope</a:t>
            </a:r>
          </a:p>
          <a:p>
            <a:pPr lvl="1">
              <a:buFontTx/>
              <a:buChar char="-"/>
            </a:pPr>
            <a:r>
              <a:rPr lang="en-US" sz="2000" dirty="0">
                <a:latin typeface="Gill Sans MT" panose="020B0502020104020203" pitchFamily="34" charset="0"/>
              </a:rPr>
              <a:t>Jordan Valley Community Health Center</a:t>
            </a:r>
          </a:p>
          <a:p>
            <a:pPr lvl="1">
              <a:buFontTx/>
              <a:buChar char="-"/>
            </a:pPr>
            <a:r>
              <a:rPr lang="en-US" sz="2000" dirty="0">
                <a:latin typeface="Gill Sans MT" panose="020B0502020104020203" pitchFamily="34" charset="0"/>
              </a:rPr>
              <a:t>Triple P</a:t>
            </a:r>
          </a:p>
          <a:p>
            <a:pPr lvl="1">
              <a:buFontTx/>
              <a:buChar char="-"/>
            </a:pPr>
            <a:r>
              <a:rPr lang="en-US" sz="2000" dirty="0">
                <a:latin typeface="Gill Sans MT" panose="020B0502020104020203" pitchFamily="34" charset="0"/>
              </a:rPr>
              <a:t>Rare Breed</a:t>
            </a:r>
          </a:p>
          <a:p>
            <a:pPr lvl="1">
              <a:buFontTx/>
              <a:buChar char="-"/>
            </a:pPr>
            <a:endParaRPr lang="en-US" sz="2000" dirty="0">
              <a:latin typeface="Gill Sans MT" panose="020B0502020104020203" pitchFamily="34" charset="0"/>
            </a:endParaRPr>
          </a:p>
          <a:p>
            <a:pPr marL="0" indent="0">
              <a:buNone/>
            </a:pPr>
            <a:endParaRPr lang="en-US" sz="2000" dirty="0"/>
          </a:p>
          <a:p>
            <a:pPr>
              <a:buFontTx/>
              <a:buChar char="-"/>
            </a:pPr>
            <a:endParaRPr lang="en-US" sz="2000" dirty="0"/>
          </a:p>
        </p:txBody>
      </p:sp>
    </p:spTree>
    <p:extLst>
      <p:ext uri="{BB962C8B-B14F-4D97-AF65-F5344CB8AC3E}">
        <p14:creationId xmlns:p14="http://schemas.microsoft.com/office/powerpoint/2010/main" val="4145613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793" y="5486398"/>
            <a:ext cx="1944414" cy="789432"/>
          </a:xfrm>
          <a:prstGeom prst="rect">
            <a:avLst/>
          </a:prstGeom>
        </p:spPr>
      </p:pic>
      <p:sp>
        <p:nvSpPr>
          <p:cNvPr id="15" name="Rounded Rectangle 4"/>
          <p:cNvSpPr/>
          <p:nvPr/>
        </p:nvSpPr>
        <p:spPr>
          <a:xfrm>
            <a:off x="3657600" y="2103150"/>
            <a:ext cx="2089785" cy="1531620"/>
          </a:xfrm>
          <a:prstGeom prst="roundRect">
            <a:avLst/>
          </a:prstGeom>
          <a:solidFill>
            <a:srgbClr val="FFC000"/>
          </a:solidFill>
          <a:ln w="1270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Early Care &amp; Education</a:t>
            </a:r>
            <a:endParaRPr lang="en-US" sz="1100" dirty="0">
              <a:effectLst/>
              <a:ea typeface="Calibri" panose="020F0502020204030204" pitchFamily="34" charset="0"/>
              <a:cs typeface="Times New Roman" panose="02020603050405020304" pitchFamily="18" charset="0"/>
            </a:endParaRPr>
          </a:p>
        </p:txBody>
      </p:sp>
      <p:sp>
        <p:nvSpPr>
          <p:cNvPr id="16" name="Rounded Rectangle 5"/>
          <p:cNvSpPr/>
          <p:nvPr/>
        </p:nvSpPr>
        <p:spPr>
          <a:xfrm>
            <a:off x="1371123" y="2086610"/>
            <a:ext cx="2089785" cy="1531620"/>
          </a:xfrm>
          <a:prstGeom prst="roundRect">
            <a:avLst/>
          </a:prstGeom>
          <a:solidFill>
            <a:srgbClr val="FFC000"/>
          </a:solidFill>
          <a:ln w="635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Child Abuse &amp; Neglect</a:t>
            </a:r>
            <a:endParaRPr lang="en-US" sz="1100" dirty="0">
              <a:effectLst/>
              <a:ea typeface="Calibri" panose="020F0502020204030204" pitchFamily="34" charset="0"/>
              <a:cs typeface="Times New Roman" panose="02020603050405020304" pitchFamily="18" charset="0"/>
            </a:endParaRPr>
          </a:p>
        </p:txBody>
      </p:sp>
      <p:sp>
        <p:nvSpPr>
          <p:cNvPr id="17" name="Rounded Rectangle 7"/>
          <p:cNvSpPr/>
          <p:nvPr/>
        </p:nvSpPr>
        <p:spPr>
          <a:xfrm>
            <a:off x="5943600" y="2111776"/>
            <a:ext cx="2089785" cy="1531620"/>
          </a:xfrm>
          <a:prstGeom prst="roundRect">
            <a:avLst/>
          </a:prstGeom>
          <a:solidFill>
            <a:srgbClr val="FFC000"/>
          </a:solidFill>
          <a:ln w="1270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Environmental</a:t>
            </a:r>
            <a:endParaRPr lang="en-US" sz="1100" dirty="0">
              <a:effectLst/>
              <a:ea typeface="Calibri" panose="020F0502020204030204" pitchFamily="34" charset="0"/>
              <a:cs typeface="Times New Roman" panose="02020603050405020304" pitchFamily="18" charset="0"/>
            </a:endParaRPr>
          </a:p>
        </p:txBody>
      </p:sp>
      <p:sp>
        <p:nvSpPr>
          <p:cNvPr id="18" name="Rounded Rectangle 8"/>
          <p:cNvSpPr/>
          <p:nvPr/>
        </p:nvSpPr>
        <p:spPr>
          <a:xfrm>
            <a:off x="1371122" y="3898800"/>
            <a:ext cx="2089785" cy="1531620"/>
          </a:xfrm>
          <a:prstGeom prst="roundRect">
            <a:avLst/>
          </a:prstGeom>
          <a:solidFill>
            <a:srgbClr val="FFC000"/>
          </a:solidFill>
          <a:ln w="1270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a:effectLst/>
                <a:latin typeface="Times New Roman" panose="02020603050405020304" pitchFamily="18" charset="0"/>
                <a:ea typeface="Calibri" panose="020F0502020204030204" pitchFamily="34" charset="0"/>
                <a:cs typeface="Times New Roman" panose="02020603050405020304" pitchFamily="18" charset="0"/>
              </a:rPr>
              <a:t>Food</a:t>
            </a:r>
            <a:endParaRPr lang="en-US" sz="1100">
              <a:effectLst/>
              <a:ea typeface="Calibri" panose="020F0502020204030204" pitchFamily="34" charset="0"/>
              <a:cs typeface="Times New Roman" panose="02020603050405020304" pitchFamily="18" charset="0"/>
            </a:endParaRPr>
          </a:p>
        </p:txBody>
      </p:sp>
      <p:sp>
        <p:nvSpPr>
          <p:cNvPr id="19" name="Rounded Rectangle 18"/>
          <p:cNvSpPr/>
          <p:nvPr/>
        </p:nvSpPr>
        <p:spPr>
          <a:xfrm>
            <a:off x="5943600" y="3834765"/>
            <a:ext cx="2089785" cy="1531620"/>
          </a:xfrm>
          <a:prstGeom prst="roundRect">
            <a:avLst/>
          </a:prstGeom>
          <a:solidFill>
            <a:srgbClr val="FFC000"/>
          </a:solidFill>
          <a:ln w="1270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Let’s Go Smart: Transportation Collaborative</a:t>
            </a:r>
            <a:endParaRPr lang="en-US" sz="1100" dirty="0">
              <a:effectLst/>
              <a:ea typeface="Calibri" panose="020F0502020204030204" pitchFamily="34" charset="0"/>
              <a:cs typeface="Times New Roman" panose="02020603050405020304" pitchFamily="18" charset="0"/>
            </a:endParaRPr>
          </a:p>
        </p:txBody>
      </p:sp>
      <p:sp>
        <p:nvSpPr>
          <p:cNvPr id="21" name="Rounded Rectangle 11"/>
          <p:cNvSpPr/>
          <p:nvPr/>
        </p:nvSpPr>
        <p:spPr>
          <a:xfrm>
            <a:off x="3657600" y="3926789"/>
            <a:ext cx="2089785" cy="1531620"/>
          </a:xfrm>
          <a:prstGeom prst="roundRect">
            <a:avLst/>
          </a:prstGeom>
          <a:solidFill>
            <a:srgbClr val="FFC000"/>
          </a:solidFill>
          <a:ln w="1270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Housing</a:t>
            </a:r>
            <a:endParaRPr lang="en-US" sz="1100" dirty="0">
              <a:effectLst/>
              <a:ea typeface="Calibri" panose="020F0502020204030204" pitchFamily="34" charset="0"/>
              <a:cs typeface="Times New Roman" panose="02020603050405020304" pitchFamily="18" charset="0"/>
            </a:endParaRPr>
          </a:p>
        </p:txBody>
      </p:sp>
      <p:sp>
        <p:nvSpPr>
          <p:cNvPr id="26" name="Up Arrow 2">
            <a:extLst>
              <a:ext uri="{FF2B5EF4-FFF2-40B4-BE49-F238E27FC236}">
                <a16:creationId xmlns:a16="http://schemas.microsoft.com/office/drawing/2014/main" id="{4C0D9BE6-F75B-440E-A468-5AB8F60B7AE7}"/>
              </a:ext>
            </a:extLst>
          </p:cNvPr>
          <p:cNvSpPr/>
          <p:nvPr/>
        </p:nvSpPr>
        <p:spPr>
          <a:xfrm>
            <a:off x="4525039" y="1686055"/>
            <a:ext cx="173990" cy="2819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8" name="Rectangle 5">
            <a:extLst>
              <a:ext uri="{FF2B5EF4-FFF2-40B4-BE49-F238E27FC236}">
                <a16:creationId xmlns:a16="http://schemas.microsoft.com/office/drawing/2014/main" id="{6C96E57C-0969-4138-8949-AE573DF61DC7}"/>
              </a:ext>
            </a:extLst>
          </p:cNvPr>
          <p:cNvSpPr>
            <a:spLocks noChangeArrowheads="1"/>
          </p:cNvSpPr>
          <p:nvPr/>
        </p:nvSpPr>
        <p:spPr bwMode="auto">
          <a:xfrm>
            <a:off x="152400" y="609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9" name="Up Arrow 2">
            <a:extLst>
              <a:ext uri="{FF2B5EF4-FFF2-40B4-BE49-F238E27FC236}">
                <a16:creationId xmlns:a16="http://schemas.microsoft.com/office/drawing/2014/main" id="{FE41157A-868A-4023-BAC5-B6071E69C5B4}"/>
              </a:ext>
            </a:extLst>
          </p:cNvPr>
          <p:cNvSpPr/>
          <p:nvPr/>
        </p:nvSpPr>
        <p:spPr>
          <a:xfrm>
            <a:off x="4525039" y="766701"/>
            <a:ext cx="173990" cy="28194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3" name="Rounded Rectangle 5">
            <a:extLst>
              <a:ext uri="{FF2B5EF4-FFF2-40B4-BE49-F238E27FC236}">
                <a16:creationId xmlns:a16="http://schemas.microsoft.com/office/drawing/2014/main" id="{C7751EEC-C096-4540-B4CC-BC089F3DDCF2}"/>
              </a:ext>
            </a:extLst>
          </p:cNvPr>
          <p:cNvSpPr/>
          <p:nvPr/>
        </p:nvSpPr>
        <p:spPr>
          <a:xfrm>
            <a:off x="1414418" y="1232540"/>
            <a:ext cx="6662264" cy="409622"/>
          </a:xfrm>
          <a:prstGeom prst="roundRect">
            <a:avLst/>
          </a:prstGeom>
          <a:solidFill>
            <a:srgbClr val="FFC000"/>
          </a:solidFill>
          <a:ln w="635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effectLst/>
                <a:latin typeface="Times New Roman" panose="02020603050405020304" pitchFamily="18" charset="0"/>
                <a:ea typeface="Calibri" panose="020F0502020204030204" pitchFamily="34" charset="0"/>
                <a:cs typeface="Times New Roman" panose="02020603050405020304" pitchFamily="18" charset="0"/>
              </a:rPr>
              <a:t>Council of Collaboratives</a:t>
            </a:r>
            <a:endParaRPr lang="en-US" sz="1100" dirty="0">
              <a:effectLst/>
              <a:ea typeface="Calibri" panose="020F0502020204030204" pitchFamily="34" charset="0"/>
              <a:cs typeface="Times New Roman" panose="02020603050405020304" pitchFamily="18" charset="0"/>
            </a:endParaRPr>
          </a:p>
        </p:txBody>
      </p:sp>
      <p:sp>
        <p:nvSpPr>
          <p:cNvPr id="36" name="Rounded Rectangle 5">
            <a:extLst>
              <a:ext uri="{FF2B5EF4-FFF2-40B4-BE49-F238E27FC236}">
                <a16:creationId xmlns:a16="http://schemas.microsoft.com/office/drawing/2014/main" id="{3B63F639-B4D8-421A-86E1-C796028A23FD}"/>
              </a:ext>
            </a:extLst>
          </p:cNvPr>
          <p:cNvSpPr/>
          <p:nvPr/>
        </p:nvSpPr>
        <p:spPr>
          <a:xfrm>
            <a:off x="1371122" y="216420"/>
            <a:ext cx="6662264" cy="419983"/>
          </a:xfrm>
          <a:prstGeom prst="roundRect">
            <a:avLst/>
          </a:prstGeom>
          <a:solidFill>
            <a:srgbClr val="FFC000"/>
          </a:solidFill>
          <a:ln w="6350">
            <a:noFill/>
          </a:ln>
        </p:spPr>
        <p:style>
          <a:lnRef idx="3">
            <a:schemeClr val="lt1"/>
          </a:lnRef>
          <a:fillRef idx="1">
            <a:schemeClr val="accent4"/>
          </a:fillRef>
          <a:effectRef idx="1">
            <a:schemeClr val="accent4"/>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07000"/>
              </a:lnSpc>
              <a:spcBef>
                <a:spcPts val="0"/>
              </a:spcBef>
              <a:spcAft>
                <a:spcPts val="800"/>
              </a:spcAft>
            </a:pPr>
            <a:r>
              <a:rPr lang="en-US" sz="2000" b="1" dirty="0">
                <a:latin typeface="Times New Roman" panose="02020603050405020304" pitchFamily="18" charset="0"/>
                <a:ea typeface="Calibri" panose="020F0502020204030204" pitchFamily="34" charset="0"/>
                <a:cs typeface="Times New Roman" panose="02020603050405020304" pitchFamily="18" charset="0"/>
              </a:rPr>
              <a:t>Community Partnership of the Ozarks Board of Directors</a:t>
            </a:r>
            <a:endParaRPr lang="en-US" sz="1100" dirty="0">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4922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 name="Title 29"/>
          <p:cNvSpPr>
            <a:spLocks noGrp="1"/>
          </p:cNvSpPr>
          <p:nvPr>
            <p:ph type="title"/>
          </p:nvPr>
        </p:nvSpPr>
        <p:spPr>
          <a:xfrm>
            <a:off x="657227" y="3740419"/>
            <a:ext cx="7829546" cy="1195387"/>
          </a:xfrm>
        </p:spPr>
        <p:txBody>
          <a:bodyPr anchor="ctr">
            <a:normAutofit/>
          </a:bodyPr>
          <a:lstStyle/>
          <a:p>
            <a:pPr marL="0" marR="0">
              <a:spcBef>
                <a:spcPts val="0"/>
              </a:spcBef>
              <a:spcAft>
                <a:spcPts val="1000"/>
              </a:spcAft>
            </a:pPr>
            <a:r>
              <a:rPr lang="en-US" sz="3200" dirty="0">
                <a:latin typeface="Gill Sans MT" panose="020B0502020104020203" pitchFamily="34" charset="0"/>
                <a:ea typeface="Calibri"/>
                <a:cs typeface="Times New Roman"/>
              </a:rPr>
              <a:t>Child Abuse &amp; Neglect Collaborative</a:t>
            </a:r>
            <a:endParaRPr lang="en-US" sz="3200" dirty="0">
              <a:effectLst/>
              <a:latin typeface="Gill Sans MT" panose="020B0502020104020203" pitchFamily="34" charset="0"/>
              <a:ea typeface="Calibri"/>
              <a:cs typeface="Times New Roman"/>
            </a:endParaRPr>
          </a:p>
        </p:txBody>
      </p:sp>
      <p:pic>
        <p:nvPicPr>
          <p:cNvPr id="6" name="Content Placeholder 4">
            <a:extLst>
              <a:ext uri="{FF2B5EF4-FFF2-40B4-BE49-F238E27FC236}">
                <a16:creationId xmlns:a16="http://schemas.microsoft.com/office/drawing/2014/main" id="{F191BF30-6AE7-411C-AEBD-3CDC91E4273D}"/>
              </a:ext>
            </a:extLst>
          </p:cNvPr>
          <p:cNvPicPr>
            <a:picLocks noChangeAspect="1"/>
          </p:cNvPicPr>
          <p:nvPr/>
        </p:nvPicPr>
        <p:blipFill rotWithShape="1">
          <a:blip r:embed="rId3">
            <a:extLst>
              <a:ext uri="{28A0092B-C50C-407E-A947-70E740481C1C}">
                <a14:useLocalDpi xmlns:a14="http://schemas.microsoft.com/office/drawing/2010/main" val="0"/>
              </a:ext>
            </a:extLst>
          </a:blip>
          <a:srcRect t="34098" b="5108"/>
          <a:stretch/>
        </p:blipFill>
        <p:spPr>
          <a:xfrm>
            <a:off x="20" y="0"/>
            <a:ext cx="9143980" cy="3710603"/>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2" name="Content Placeholder 1"/>
          <p:cNvSpPr>
            <a:spLocks noGrp="1"/>
          </p:cNvSpPr>
          <p:nvPr>
            <p:ph idx="1"/>
          </p:nvPr>
        </p:nvSpPr>
        <p:spPr>
          <a:xfrm>
            <a:off x="304800" y="3630266"/>
            <a:ext cx="8477246" cy="3047990"/>
          </a:xfrm>
        </p:spPr>
        <p:txBody>
          <a:bodyPr vert="horz" lIns="91440" tIns="45720" rIns="91440" bIns="45720" rtlCol="0" anchor="ctr">
            <a:normAutofit/>
          </a:bodyPr>
          <a:lstStyle/>
          <a:p>
            <a:pPr marL="0" indent="0" algn="ctr">
              <a:lnSpc>
                <a:spcPct val="90000"/>
              </a:lnSpc>
              <a:buNone/>
            </a:pPr>
            <a:r>
              <a:rPr lang="en-US" sz="2000" dirty="0">
                <a:latin typeface="Gill Sans MT" panose="020B0502020104020203" pitchFamily="34" charset="0"/>
              </a:rPr>
              <a:t>Chair - Dan Patterson, Greene County Prosecuting Attorney</a:t>
            </a:r>
          </a:p>
          <a:p>
            <a:pPr marL="0" indent="0" algn="ctr">
              <a:lnSpc>
                <a:spcPct val="90000"/>
              </a:lnSpc>
              <a:buNone/>
            </a:pPr>
            <a:r>
              <a:rPr lang="en-US" sz="2000" dirty="0">
                <a:latin typeface="Gill Sans MT" panose="020B0502020104020203" pitchFamily="34" charset="0"/>
              </a:rPr>
              <a:t>Vice-Chair – Laura Farmer, CASA Executive Director</a:t>
            </a:r>
          </a:p>
          <a:p>
            <a:pPr>
              <a:lnSpc>
                <a:spcPct val="90000"/>
              </a:lnSpc>
              <a:buFontTx/>
              <a:buChar char="-"/>
            </a:pPr>
            <a:endParaRPr lang="en-US" sz="1100" dirty="0"/>
          </a:p>
        </p:txBody>
      </p:sp>
      <p:sp>
        <p:nvSpPr>
          <p:cNvPr id="3" name="Rectangle 2">
            <a:extLst>
              <a:ext uri="{FF2B5EF4-FFF2-40B4-BE49-F238E27FC236}">
                <a16:creationId xmlns:a16="http://schemas.microsoft.com/office/drawing/2014/main" id="{276AA253-130C-4492-BAE4-CE0584D1D737}"/>
              </a:ext>
            </a:extLst>
          </p:cNvPr>
          <p:cNvSpPr/>
          <p:nvPr/>
        </p:nvSpPr>
        <p:spPr>
          <a:xfrm>
            <a:off x="657227" y="5533110"/>
            <a:ext cx="8248646" cy="547842"/>
          </a:xfrm>
          <a:prstGeom prst="rect">
            <a:avLst/>
          </a:prstGeom>
        </p:spPr>
        <p:txBody>
          <a:bodyPr wrap="square">
            <a:spAutoFit/>
          </a:bodyPr>
          <a:lstStyle/>
          <a:p>
            <a:pPr>
              <a:lnSpc>
                <a:spcPct val="90000"/>
              </a:lnSpc>
            </a:pPr>
            <a:r>
              <a:rPr lang="en-US" sz="3200" dirty="0">
                <a:latin typeface="Monotype Corsiva" panose="03010101010201010101" pitchFamily="66" charset="0"/>
              </a:rPr>
              <a:t>Working together to prevent child abuse and neglect</a:t>
            </a:r>
            <a:endParaRPr lang="en-US" sz="3200" i="1" dirty="0">
              <a:latin typeface="Monotype Corsiva" panose="03010101010201010101" pitchFamily="66" charset="0"/>
            </a:endParaRPr>
          </a:p>
        </p:txBody>
      </p:sp>
    </p:spTree>
    <p:extLst>
      <p:ext uri="{BB962C8B-B14F-4D97-AF65-F5344CB8AC3E}">
        <p14:creationId xmlns:p14="http://schemas.microsoft.com/office/powerpoint/2010/main" val="3600317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itle 29"/>
          <p:cNvSpPr>
            <a:spLocks noGrp="1"/>
          </p:cNvSpPr>
          <p:nvPr>
            <p:ph type="title"/>
          </p:nvPr>
        </p:nvSpPr>
        <p:spPr>
          <a:xfrm>
            <a:off x="457200" y="294766"/>
            <a:ext cx="8229600" cy="1143000"/>
          </a:xfrm>
        </p:spPr>
        <p:txBody>
          <a:bodyPr>
            <a:normAutofit fontScale="90000"/>
          </a:bodyPr>
          <a:lstStyle/>
          <a:p>
            <a:r>
              <a:rPr lang="en-US" dirty="0">
                <a:latin typeface="Gill Sans MT" panose="020B0502020104020203" pitchFamily="34" charset="0"/>
                <a:ea typeface="Calibri"/>
                <a:cs typeface="Times New Roman"/>
              </a:rPr>
              <a:t>Early Care and Education</a:t>
            </a:r>
            <a:r>
              <a:rPr lang="en-US" dirty="0">
                <a:latin typeface="Gill Sans MT" panose="020B0502020104020203" pitchFamily="34" charset="0"/>
              </a:rPr>
              <a:t> </a:t>
            </a:r>
            <a:r>
              <a:rPr lang="en-US" dirty="0">
                <a:latin typeface="Gill Sans MT" panose="020B0502020104020203" pitchFamily="34" charset="0"/>
                <a:ea typeface="Calibri"/>
                <a:cs typeface="Times New Roman"/>
              </a:rPr>
              <a:t>Collaborative</a:t>
            </a:r>
          </a:p>
        </p:txBody>
      </p:sp>
      <p:sp>
        <p:nvSpPr>
          <p:cNvPr id="7" name="Content Placeholder 1"/>
          <p:cNvSpPr txBox="1">
            <a:spLocks/>
          </p:cNvSpPr>
          <p:nvPr/>
        </p:nvSpPr>
        <p:spPr>
          <a:xfrm>
            <a:off x="457200" y="1437766"/>
            <a:ext cx="8229600"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latin typeface="Gill Sans MT" panose="020B0502020104020203" pitchFamily="34" charset="0"/>
              </a:rPr>
              <a:t>Co-Chairs – Anitera Jackson Springfield Public Schools</a:t>
            </a:r>
          </a:p>
          <a:p>
            <a:pPr marL="0" indent="0" algn="ctr">
              <a:buNone/>
            </a:pPr>
            <a:r>
              <a:rPr lang="en-US" sz="2000" dirty="0">
                <a:latin typeface="Gill Sans MT" panose="020B0502020104020203" pitchFamily="34" charset="0"/>
              </a:rPr>
              <a:t>Vice-Chair – Shirley Kerns, Small Wonders</a:t>
            </a:r>
            <a:endParaRPr lang="en-US" sz="1200" b="1" u="sng" dirty="0">
              <a:latin typeface="Gill Sans MT" panose="020B0502020104020203" pitchFamily="34" charset="0"/>
            </a:endParaRPr>
          </a:p>
          <a:p>
            <a:pPr marL="0" indent="0">
              <a:buNone/>
            </a:pPr>
            <a:r>
              <a:rPr lang="en-US" sz="2000" b="1" u="sng" dirty="0">
                <a:latin typeface="Gill Sans MT" panose="020B0502020104020203" pitchFamily="34" charset="0"/>
              </a:rPr>
              <a:t>Mission:</a:t>
            </a:r>
            <a:endParaRPr lang="en-US" sz="2400" dirty="0">
              <a:solidFill>
                <a:srgbClr val="000000"/>
              </a:solidFill>
              <a:latin typeface="Gill Sans MT" panose="020B0502020104020203" pitchFamily="34" charset="0"/>
            </a:endParaRPr>
          </a:p>
          <a:p>
            <a:pPr marL="0" indent="0" algn="ctr">
              <a:buNone/>
            </a:pPr>
            <a:r>
              <a:rPr lang="en-US" sz="1800" dirty="0">
                <a:solidFill>
                  <a:srgbClr val="000000"/>
                </a:solidFill>
                <a:latin typeface="Gill Sans MT" panose="020B0502020104020203" pitchFamily="34" charset="0"/>
              </a:rPr>
              <a:t>The Early Care and Education Collaborative advocates to identify, prioritize and develop strategies to address the quality, affordability and availability of early care and education.</a:t>
            </a:r>
          </a:p>
          <a:p>
            <a:pPr marL="0" indent="0">
              <a:buNone/>
            </a:pPr>
            <a:endParaRPr lang="en-US" sz="1800" b="1" u="sng" dirty="0">
              <a:solidFill>
                <a:srgbClr val="000000"/>
              </a:solidFill>
              <a:latin typeface="Gill Sans MT" panose="020B0502020104020203" pitchFamily="34" charset="0"/>
            </a:endParaRPr>
          </a:p>
          <a:p>
            <a:pPr marL="0" indent="0" algn="ctr">
              <a:buNone/>
            </a:pPr>
            <a:endParaRPr lang="en-US" sz="2000" dirty="0"/>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4816527">
            <a:off x="1001927" y="4107911"/>
            <a:ext cx="2053140" cy="1539855"/>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0467">
            <a:off x="6498845" y="3721234"/>
            <a:ext cx="1589724" cy="2119632"/>
          </a:xfrm>
          <a:prstGeom prst="rect">
            <a:avLst/>
          </a:prstGeom>
        </p:spPr>
      </p:pic>
      <p:pic>
        <p:nvPicPr>
          <p:cNvPr id="1026" name="Picture 2" descr="Image may contain: one or more people, people sitting, child and outdoo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45081" y="3835123"/>
            <a:ext cx="1673694" cy="1673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105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793" y="5486398"/>
            <a:ext cx="1944414" cy="789432"/>
          </a:xfrm>
          <a:prstGeom prst="rect">
            <a:avLst/>
          </a:prstGeom>
        </p:spPr>
      </p:pic>
      <p:sp>
        <p:nvSpPr>
          <p:cNvPr id="30" name="Title 29"/>
          <p:cNvSpPr>
            <a:spLocks noGrp="1"/>
          </p:cNvSpPr>
          <p:nvPr>
            <p:ph type="title"/>
          </p:nvPr>
        </p:nvSpPr>
        <p:spPr>
          <a:xfrm>
            <a:off x="457200" y="294766"/>
            <a:ext cx="8229600" cy="1143000"/>
          </a:xfrm>
        </p:spPr>
        <p:txBody>
          <a:bodyPr>
            <a:normAutofit/>
          </a:bodyPr>
          <a:lstStyle/>
          <a:p>
            <a:r>
              <a:rPr lang="en-US" dirty="0">
                <a:latin typeface="Gill Sans MT" panose="020B0502020104020203" pitchFamily="34" charset="0"/>
                <a:ea typeface="Calibri"/>
                <a:cs typeface="Times New Roman"/>
              </a:rPr>
              <a:t>Environmental</a:t>
            </a:r>
            <a:r>
              <a:rPr lang="en-US" dirty="0">
                <a:latin typeface="Gill Sans MT" panose="020B0502020104020203" pitchFamily="34" charset="0"/>
              </a:rPr>
              <a:t> </a:t>
            </a:r>
            <a:r>
              <a:rPr lang="en-US" dirty="0">
                <a:latin typeface="Gill Sans MT" panose="020B0502020104020203" pitchFamily="34" charset="0"/>
                <a:ea typeface="Calibri"/>
                <a:cs typeface="Times New Roman"/>
              </a:rPr>
              <a:t>Collaborative</a:t>
            </a:r>
          </a:p>
        </p:txBody>
      </p:sp>
      <p:sp>
        <p:nvSpPr>
          <p:cNvPr id="7" name="Content Placeholder 1"/>
          <p:cNvSpPr txBox="1">
            <a:spLocks/>
          </p:cNvSpPr>
          <p:nvPr/>
        </p:nvSpPr>
        <p:spPr>
          <a:xfrm>
            <a:off x="457200" y="1437766"/>
            <a:ext cx="8229600" cy="4525963"/>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latin typeface="Gill Sans MT" panose="020B0502020104020203" pitchFamily="34" charset="0"/>
              </a:rPr>
              <a:t>Chair – Doug Neidigh, MSU</a:t>
            </a:r>
          </a:p>
          <a:p>
            <a:pPr marL="0" indent="0" algn="ctr">
              <a:buNone/>
            </a:pPr>
            <a:r>
              <a:rPr lang="en-US" sz="2000" dirty="0">
                <a:latin typeface="Gill Sans MT" panose="020B0502020104020203" pitchFamily="34" charset="0"/>
              </a:rPr>
              <a:t>Vice-Chair – Angie Snyder, Ozarks Headwaters Recycling</a:t>
            </a:r>
            <a:endParaRPr lang="en-US" sz="1200" b="1" u="sng" dirty="0">
              <a:latin typeface="Gill Sans MT" panose="020B0502020104020203" pitchFamily="34" charset="0"/>
            </a:endParaRPr>
          </a:p>
          <a:p>
            <a:pPr marL="0" indent="0" algn="ctr">
              <a:buNone/>
            </a:pPr>
            <a:endParaRPr lang="en-US" sz="1200" b="1" u="sng" dirty="0">
              <a:latin typeface="Gill Sans MT" panose="020B0502020104020203" pitchFamily="34" charset="0"/>
            </a:endParaRPr>
          </a:p>
          <a:p>
            <a:pPr marL="0" indent="0">
              <a:buNone/>
            </a:pPr>
            <a:r>
              <a:rPr lang="en-US" sz="2400" b="1" u="sng" dirty="0">
                <a:latin typeface="Gill Sans MT" panose="020B0502020104020203" pitchFamily="34" charset="0"/>
              </a:rPr>
              <a:t>Mission:</a:t>
            </a:r>
            <a:endParaRPr lang="en-US" sz="2800" dirty="0">
              <a:solidFill>
                <a:srgbClr val="000000"/>
              </a:solidFill>
              <a:latin typeface="Gill Sans MT" panose="020B0502020104020203" pitchFamily="34" charset="0"/>
            </a:endParaRPr>
          </a:p>
          <a:p>
            <a:pPr marL="0" indent="0" algn="ctr">
              <a:buNone/>
            </a:pPr>
            <a:r>
              <a:rPr lang="en-US" sz="2000" dirty="0">
                <a:solidFill>
                  <a:srgbClr val="000000"/>
                </a:solidFill>
                <a:latin typeface="Gill Sans MT" panose="020B0502020104020203" pitchFamily="34" charset="0"/>
              </a:rPr>
              <a:t>To serve as a vehicle to bring together leadership of all various environmental and conservation groups for opportunity, to avoid overlaps in efforts, and identify gaps in services, as well as provide communication to keep all parties informed. </a:t>
            </a:r>
          </a:p>
          <a:p>
            <a:pPr marL="0" indent="0">
              <a:buNone/>
            </a:pPr>
            <a:endParaRPr lang="en-US" sz="1000" b="1" u="sng" dirty="0">
              <a:solidFill>
                <a:srgbClr val="000000"/>
              </a:solidFill>
              <a:latin typeface="Gill Sans MT" panose="020B0502020104020203" pitchFamily="34" charset="0"/>
            </a:endParaRPr>
          </a:p>
          <a:p>
            <a:pPr marL="0" indent="0">
              <a:buNone/>
            </a:pPr>
            <a:r>
              <a:rPr lang="en-US" sz="2000" b="1" u="sng" dirty="0">
                <a:solidFill>
                  <a:srgbClr val="000000"/>
                </a:solidFill>
                <a:latin typeface="Gill Sans MT" panose="020B0502020104020203" pitchFamily="34" charset="0"/>
              </a:rPr>
              <a:t>Priorities:</a:t>
            </a:r>
          </a:p>
          <a:p>
            <a:r>
              <a:rPr lang="en-US" sz="2000" dirty="0">
                <a:solidFill>
                  <a:srgbClr val="000000"/>
                </a:solidFill>
                <a:latin typeface="Gill Sans MT" panose="020B0502020104020203" pitchFamily="34" charset="0"/>
              </a:rPr>
              <a:t>Membership education</a:t>
            </a:r>
          </a:p>
          <a:p>
            <a:r>
              <a:rPr lang="en-US" sz="2000" dirty="0">
                <a:solidFill>
                  <a:srgbClr val="000000"/>
                </a:solidFill>
                <a:latin typeface="Gill Sans MT" panose="020B0502020104020203" pitchFamily="34" charset="0"/>
              </a:rPr>
              <a:t>Subcommittee Ozarks Clean Air Alliance</a:t>
            </a:r>
            <a:endParaRPr lang="en-US" sz="2400" dirty="0">
              <a:solidFill>
                <a:srgbClr val="000000"/>
              </a:solidFill>
              <a:latin typeface="Gill Sans MT" panose="020B0502020104020203" pitchFamily="34" charset="0"/>
            </a:endParaRPr>
          </a:p>
        </p:txBody>
      </p:sp>
    </p:spTree>
    <p:extLst>
      <p:ext uri="{BB962C8B-B14F-4D97-AF65-F5344CB8AC3E}">
        <p14:creationId xmlns:p14="http://schemas.microsoft.com/office/powerpoint/2010/main" val="38438537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Content Placeholder 4">
            <a:extLst>
              <a:ext uri="{FF2B5EF4-FFF2-40B4-BE49-F238E27FC236}">
                <a16:creationId xmlns:a16="http://schemas.microsoft.com/office/drawing/2014/main" id="{876D508D-69CE-48B4-A867-3ACF0438B71F}"/>
              </a:ext>
            </a:extLst>
          </p:cNvPr>
          <p:cNvPicPr>
            <a:picLocks noChangeAspect="1"/>
          </p:cNvPicPr>
          <p:nvPr/>
        </p:nvPicPr>
        <p:blipFill rotWithShape="1">
          <a:blip r:embed="rId3">
            <a:extLst>
              <a:ext uri="{28A0092B-C50C-407E-A947-70E740481C1C}">
                <a14:useLocalDpi xmlns:a14="http://schemas.microsoft.com/office/drawing/2010/main" val="0"/>
              </a:ext>
            </a:extLst>
          </a:blip>
          <a:srcRect t="22946" b="22948"/>
          <a:stretch/>
        </p:blipFill>
        <p:spPr>
          <a:xfrm>
            <a:off x="20" y="11"/>
            <a:ext cx="9143980" cy="3428989"/>
          </a:xfrm>
          <a:custGeom>
            <a:avLst/>
            <a:gdLst>
              <a:gd name="connsiteX0" fmla="*/ 0 w 12192000"/>
              <a:gd name="connsiteY0" fmla="*/ 0 h 3692092"/>
              <a:gd name="connsiteX1" fmla="*/ 12192000 w 12192000"/>
              <a:gd name="connsiteY1" fmla="*/ 0 h 3692092"/>
              <a:gd name="connsiteX2" fmla="*/ 12192000 w 12192000"/>
              <a:gd name="connsiteY2" fmla="*/ 3504824 h 3692092"/>
              <a:gd name="connsiteX3" fmla="*/ 12024691 w 12192000"/>
              <a:gd name="connsiteY3" fmla="*/ 3517794 h 3692092"/>
              <a:gd name="connsiteX4" fmla="*/ 160485 w 12192000"/>
              <a:gd name="connsiteY4" fmla="*/ 3663863 h 3692092"/>
              <a:gd name="connsiteX5" fmla="*/ 0 w 12192000"/>
              <a:gd name="connsiteY5" fmla="*/ 3692092 h 36920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7" name="Content Placeholder 9">
            <a:extLst>
              <a:ext uri="{FF2B5EF4-FFF2-40B4-BE49-F238E27FC236}">
                <a16:creationId xmlns:a16="http://schemas.microsoft.com/office/drawing/2014/main" id="{C198FCEE-B6C9-4F7E-A0B8-7172F9F258EC}"/>
              </a:ext>
            </a:extLst>
          </p:cNvPr>
          <p:cNvSpPr>
            <a:spLocks noGrp="1"/>
          </p:cNvSpPr>
          <p:nvPr>
            <p:ph idx="1"/>
          </p:nvPr>
        </p:nvSpPr>
        <p:spPr>
          <a:xfrm>
            <a:off x="3432416" y="3757069"/>
            <a:ext cx="5614060" cy="2452687"/>
          </a:xfrm>
        </p:spPr>
        <p:txBody>
          <a:bodyPr anchor="ctr">
            <a:normAutofit/>
          </a:bodyPr>
          <a:lstStyle/>
          <a:p>
            <a:r>
              <a:rPr lang="en-US" sz="2400" dirty="0">
                <a:latin typeface="Gill Sans MT" panose="020B0502020104020203" pitchFamily="34" charset="0"/>
              </a:rPr>
              <a:t>Increased use in greenspaces in the community</a:t>
            </a:r>
          </a:p>
          <a:p>
            <a:r>
              <a:rPr lang="en-US" sz="2400" dirty="0">
                <a:latin typeface="Gill Sans MT" panose="020B0502020104020203" pitchFamily="34" charset="0"/>
              </a:rPr>
              <a:t>Air quality improvements during stay home order</a:t>
            </a:r>
          </a:p>
        </p:txBody>
      </p:sp>
      <p:pic>
        <p:nvPicPr>
          <p:cNvPr id="6" name="Picture 5">
            <a:extLst>
              <a:ext uri="{FF2B5EF4-FFF2-40B4-BE49-F238E27FC236}">
                <a16:creationId xmlns:a16="http://schemas.microsoft.com/office/drawing/2014/main" id="{C6330977-13A5-4932-9DA9-094DCFF8B4A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524" y="5343166"/>
            <a:ext cx="3070462" cy="696264"/>
          </a:xfrm>
          <a:prstGeom prst="rect">
            <a:avLst/>
          </a:prstGeom>
        </p:spPr>
      </p:pic>
      <p:sp>
        <p:nvSpPr>
          <p:cNvPr id="2" name="TextBox 1">
            <a:extLst>
              <a:ext uri="{FF2B5EF4-FFF2-40B4-BE49-F238E27FC236}">
                <a16:creationId xmlns:a16="http://schemas.microsoft.com/office/drawing/2014/main" id="{C8CBFB35-F576-493A-856C-879B9D533692}"/>
              </a:ext>
            </a:extLst>
          </p:cNvPr>
          <p:cNvSpPr txBox="1"/>
          <p:nvPr/>
        </p:nvSpPr>
        <p:spPr>
          <a:xfrm>
            <a:off x="304800" y="3810000"/>
            <a:ext cx="2863186" cy="1200329"/>
          </a:xfrm>
          <a:prstGeom prst="rect">
            <a:avLst/>
          </a:prstGeom>
          <a:noFill/>
        </p:spPr>
        <p:txBody>
          <a:bodyPr wrap="square" rtlCol="0">
            <a:spAutoFit/>
          </a:bodyPr>
          <a:lstStyle/>
          <a:p>
            <a:pPr algn="ctr"/>
            <a:r>
              <a:rPr lang="en-US" sz="2400" dirty="0">
                <a:solidFill>
                  <a:schemeClr val="tx2"/>
                </a:solidFill>
                <a:latin typeface="Gill Sans MT" panose="020B0502020104020203" pitchFamily="34" charset="0"/>
              </a:rPr>
              <a:t>Environmental Collaborative and OCAA</a:t>
            </a:r>
          </a:p>
        </p:txBody>
      </p:sp>
    </p:spTree>
    <p:extLst>
      <p:ext uri="{BB962C8B-B14F-4D97-AF65-F5344CB8AC3E}">
        <p14:creationId xmlns:p14="http://schemas.microsoft.com/office/powerpoint/2010/main" val="1074246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33377" y="3019664"/>
            <a:ext cx="8477246" cy="2872253"/>
          </a:xfrm>
        </p:spPr>
        <p:txBody>
          <a:bodyPr vert="horz" lIns="91440" tIns="45720" rIns="91440" bIns="45720" rtlCol="0" anchor="ctr">
            <a:normAutofit/>
          </a:bodyPr>
          <a:lstStyle/>
          <a:p>
            <a:pPr marL="0" indent="0" algn="ctr">
              <a:buNone/>
            </a:pPr>
            <a:r>
              <a:rPr lang="en-US" sz="4400" b="1" dirty="0">
                <a:solidFill>
                  <a:srgbClr val="095CA6"/>
                </a:solidFill>
                <a:latin typeface="Gill Sans MT" panose="020B0502020104020203" pitchFamily="34" charset="0"/>
                <a:ea typeface="Calibri"/>
                <a:cs typeface="Times New Roman"/>
              </a:rPr>
              <a:t>Food Collaborative</a:t>
            </a:r>
            <a:endParaRPr lang="en-US" sz="2000" dirty="0">
              <a:latin typeface="Gill Sans MT" panose="020B0502020104020203" pitchFamily="34" charset="0"/>
            </a:endParaRPr>
          </a:p>
          <a:p>
            <a:pPr marL="0" indent="0" algn="ctr">
              <a:buNone/>
            </a:pPr>
            <a:r>
              <a:rPr lang="en-US" sz="2000" dirty="0">
                <a:latin typeface="Gill Sans MT" panose="020B0502020104020203" pitchFamily="34" charset="0"/>
              </a:rPr>
              <a:t>Chair – Ashley Krug, City of Springfield</a:t>
            </a:r>
          </a:p>
          <a:p>
            <a:pPr marL="0" indent="0" algn="ctr">
              <a:buNone/>
            </a:pPr>
            <a:r>
              <a:rPr lang="en-US" sz="2000" dirty="0">
                <a:latin typeface="Gill Sans MT" panose="020B0502020104020203" pitchFamily="34" charset="0"/>
              </a:rPr>
              <a:t>Vice-Chair – Mary Ellison, Springfield-Greene County Health Department</a:t>
            </a:r>
          </a:p>
          <a:p>
            <a:pPr marL="0" indent="0">
              <a:buNone/>
            </a:pPr>
            <a:r>
              <a:rPr lang="en-US" sz="2000" b="1" u="sng" dirty="0">
                <a:latin typeface="Gill Sans MT" panose="020B0502020104020203" pitchFamily="34" charset="0"/>
              </a:rPr>
              <a:t>Mission: </a:t>
            </a:r>
          </a:p>
          <a:p>
            <a:pPr marL="0" indent="0" algn="ctr">
              <a:buNone/>
            </a:pPr>
            <a:r>
              <a:rPr lang="en-US" sz="2000" dirty="0">
                <a:latin typeface="Gill Sans MT" panose="020B0502020104020203" pitchFamily="34" charset="0"/>
              </a:rPr>
              <a:t>To support the development of a healthy, functioning local food system, bringing food groups together and representing all parts of the community, including those not at the table.</a:t>
            </a:r>
          </a:p>
          <a:p>
            <a:pPr marL="0" indent="0" algn="ctr">
              <a:buNone/>
            </a:pPr>
            <a:endParaRPr lang="en-US" sz="2000" dirty="0">
              <a:latin typeface="Gill Sans MT" panose="020B0502020104020203" pitchFamily="34" charset="0"/>
            </a:endParaRPr>
          </a:p>
          <a:p>
            <a:pPr>
              <a:lnSpc>
                <a:spcPct val="90000"/>
              </a:lnSpc>
              <a:buFontTx/>
              <a:buChar char="-"/>
            </a:pPr>
            <a:endParaRPr lang="en-US" sz="1100" dirty="0"/>
          </a:p>
        </p:txBody>
      </p:sp>
      <p:pic>
        <p:nvPicPr>
          <p:cNvPr id="9" name="Picture 8" descr="A group of people posing for the camera&#10;&#10;Description automatically generated">
            <a:extLst>
              <a:ext uri="{FF2B5EF4-FFF2-40B4-BE49-F238E27FC236}">
                <a16:creationId xmlns:a16="http://schemas.microsoft.com/office/drawing/2014/main" id="{841D59BF-4487-4ADB-983B-8BC2F46331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3581400" cy="2686050"/>
          </a:xfrm>
          <a:prstGeom prst="rect">
            <a:avLst/>
          </a:prstGeom>
        </p:spPr>
      </p:pic>
      <p:pic>
        <p:nvPicPr>
          <p:cNvPr id="11" name="Picture 10" descr="A group of people standing in front of a crowd&#10;&#10;Description automatically generated">
            <a:extLst>
              <a:ext uri="{FF2B5EF4-FFF2-40B4-BE49-F238E27FC236}">
                <a16:creationId xmlns:a16="http://schemas.microsoft.com/office/drawing/2014/main" id="{73EC6513-B725-4C24-AAD9-53810A87532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2598" y="0"/>
            <a:ext cx="3581401" cy="2686051"/>
          </a:xfrm>
          <a:prstGeom prst="rect">
            <a:avLst/>
          </a:prstGeom>
        </p:spPr>
      </p:pic>
      <p:sp>
        <p:nvSpPr>
          <p:cNvPr id="15" name="Moon 3">
            <a:extLst>
              <a:ext uri="{FF2B5EF4-FFF2-40B4-BE49-F238E27FC236}">
                <a16:creationId xmlns:a16="http://schemas.microsoft.com/office/drawing/2014/main" id="{B604BB4A-A783-4CC1-8F88-2F045A0A78E1}"/>
              </a:ext>
            </a:extLst>
          </p:cNvPr>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oon 3">
            <a:extLst>
              <a:ext uri="{FF2B5EF4-FFF2-40B4-BE49-F238E27FC236}">
                <a16:creationId xmlns:a16="http://schemas.microsoft.com/office/drawing/2014/main" id="{3326832D-8020-43C9-A61A-D62E523CB974}"/>
              </a:ext>
            </a:extLst>
          </p:cNvPr>
          <p:cNvSpPr/>
          <p:nvPr/>
        </p:nvSpPr>
        <p:spPr>
          <a:xfrm rot="16200000">
            <a:off x="3868322" y="15542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061339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793" y="5486398"/>
            <a:ext cx="1944414" cy="789432"/>
          </a:xfrm>
          <a:prstGeom prst="rect">
            <a:avLst/>
          </a:prstGeom>
        </p:spPr>
      </p:pic>
      <p:sp>
        <p:nvSpPr>
          <p:cNvPr id="30" name="Title 29"/>
          <p:cNvSpPr>
            <a:spLocks noGrp="1"/>
          </p:cNvSpPr>
          <p:nvPr>
            <p:ph type="title"/>
          </p:nvPr>
        </p:nvSpPr>
        <p:spPr>
          <a:xfrm>
            <a:off x="457200" y="274638"/>
            <a:ext cx="8229600" cy="1143000"/>
          </a:xfrm>
        </p:spPr>
        <p:txBody>
          <a:bodyPr>
            <a:normAutofit/>
          </a:bodyPr>
          <a:lstStyle/>
          <a:p>
            <a:r>
              <a:rPr lang="en-US" dirty="0">
                <a:latin typeface="Gill Sans MT" panose="020B0502020104020203" pitchFamily="34" charset="0"/>
                <a:ea typeface="Calibri"/>
                <a:cs typeface="Times New Roman"/>
              </a:rPr>
              <a:t>Housing</a:t>
            </a:r>
            <a:r>
              <a:rPr lang="en-US" dirty="0">
                <a:latin typeface="Gill Sans MT" panose="020B0502020104020203" pitchFamily="34" charset="0"/>
              </a:rPr>
              <a:t> </a:t>
            </a:r>
            <a:r>
              <a:rPr lang="en-US" dirty="0">
                <a:latin typeface="Gill Sans MT" panose="020B0502020104020203" pitchFamily="34" charset="0"/>
                <a:ea typeface="Calibri"/>
                <a:cs typeface="Times New Roman"/>
              </a:rPr>
              <a:t>Collaborative</a:t>
            </a:r>
          </a:p>
        </p:txBody>
      </p:sp>
      <p:sp>
        <p:nvSpPr>
          <p:cNvPr id="7" name="Content Placeholder 1"/>
          <p:cNvSpPr txBox="1">
            <a:spLocks/>
          </p:cNvSpPr>
          <p:nvPr/>
        </p:nvSpPr>
        <p:spPr>
          <a:xfrm>
            <a:off x="457200" y="1097632"/>
            <a:ext cx="8229600" cy="4820729"/>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endParaRPr lang="en-US" sz="2000" dirty="0">
              <a:latin typeface="Gill Sans MT" panose="020B0502020104020203" pitchFamily="34" charset="0"/>
            </a:endParaRPr>
          </a:p>
          <a:p>
            <a:pPr marL="0" indent="0" algn="ctr">
              <a:buNone/>
            </a:pPr>
            <a:r>
              <a:rPr lang="en-US" sz="2000" dirty="0">
                <a:latin typeface="Gill Sans MT" panose="020B0502020104020203" pitchFamily="34" charset="0"/>
              </a:rPr>
              <a:t>Chair – Shelby Butler, empower: abilities</a:t>
            </a:r>
          </a:p>
          <a:p>
            <a:pPr marL="0" indent="0" algn="ctr">
              <a:buNone/>
            </a:pPr>
            <a:r>
              <a:rPr lang="en-US" sz="2000" dirty="0">
                <a:latin typeface="Gill Sans MT" panose="020B0502020104020203" pitchFamily="34" charset="0"/>
              </a:rPr>
              <a:t>Vice-Chair – Isabelle Walker, Eagle Management</a:t>
            </a:r>
            <a:endParaRPr lang="en-US" sz="1200" b="1" u="sng" dirty="0">
              <a:latin typeface="Gill Sans MT" panose="020B0502020104020203" pitchFamily="34" charset="0"/>
            </a:endParaRPr>
          </a:p>
          <a:p>
            <a:pPr marL="0" indent="0" algn="ctr">
              <a:buNone/>
            </a:pPr>
            <a:endParaRPr lang="en-US" sz="1100" b="1" u="sng" dirty="0">
              <a:latin typeface="Gill Sans MT" panose="020B0502020104020203" pitchFamily="34" charset="0"/>
            </a:endParaRPr>
          </a:p>
          <a:p>
            <a:pPr marL="0" indent="0" algn="ctr">
              <a:buNone/>
            </a:pPr>
            <a:endParaRPr lang="en-US" sz="1100" b="1" u="sng" dirty="0">
              <a:latin typeface="Gill Sans MT" panose="020B0502020104020203" pitchFamily="34" charset="0"/>
            </a:endParaRPr>
          </a:p>
          <a:p>
            <a:pPr marL="0" indent="0">
              <a:buNone/>
            </a:pPr>
            <a:r>
              <a:rPr lang="en-US" sz="2400" b="1" u="sng" dirty="0">
                <a:latin typeface="Gill Sans MT" panose="020B0502020104020203" pitchFamily="34" charset="0"/>
              </a:rPr>
              <a:t>Mission:</a:t>
            </a:r>
            <a:endParaRPr lang="en-US" sz="2800" dirty="0">
              <a:solidFill>
                <a:srgbClr val="000000"/>
              </a:solidFill>
              <a:latin typeface="Gill Sans MT" panose="020B0502020104020203" pitchFamily="34" charset="0"/>
            </a:endParaRPr>
          </a:p>
          <a:p>
            <a:pPr marL="0" indent="0" algn="ctr">
              <a:buNone/>
            </a:pPr>
            <a:r>
              <a:rPr lang="en-US" sz="2000" dirty="0">
                <a:solidFill>
                  <a:srgbClr val="000000"/>
                </a:solidFill>
                <a:latin typeface="Gill Sans MT" panose="020B0502020104020203" pitchFamily="34" charset="0"/>
              </a:rPr>
              <a:t>To advance knowledge on issues related to affordable housing by creating forum for community-wide problem solving that targets all populations at every stage of assistance, ensuring safe, decent, affordable housing for elderly to youth and homeless to home owner. </a:t>
            </a:r>
          </a:p>
        </p:txBody>
      </p:sp>
    </p:spTree>
    <p:extLst>
      <p:ext uri="{BB962C8B-B14F-4D97-AF65-F5344CB8AC3E}">
        <p14:creationId xmlns:p14="http://schemas.microsoft.com/office/powerpoint/2010/main" val="4238554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oon 3"/>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rot="16200000">
            <a:off x="3874603" y="1590024"/>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99793" y="5486398"/>
            <a:ext cx="1944414" cy="789432"/>
          </a:xfrm>
          <a:prstGeom prst="rect">
            <a:avLst/>
          </a:prstGeom>
        </p:spPr>
      </p:pic>
      <p:sp>
        <p:nvSpPr>
          <p:cNvPr id="30" name="Title 29"/>
          <p:cNvSpPr>
            <a:spLocks noGrp="1"/>
          </p:cNvSpPr>
          <p:nvPr>
            <p:ph type="title"/>
          </p:nvPr>
        </p:nvSpPr>
        <p:spPr>
          <a:xfrm>
            <a:off x="762000" y="527168"/>
            <a:ext cx="7696200" cy="487362"/>
          </a:xfrm>
        </p:spPr>
        <p:txBody>
          <a:bodyPr>
            <a:noAutofit/>
          </a:bodyPr>
          <a:lstStyle/>
          <a:p>
            <a:pPr marL="0" marR="0">
              <a:lnSpc>
                <a:spcPct val="115000"/>
              </a:lnSpc>
              <a:spcBef>
                <a:spcPts val="0"/>
              </a:spcBef>
              <a:spcAft>
                <a:spcPts val="1000"/>
              </a:spcAft>
            </a:pPr>
            <a:r>
              <a:rPr lang="en-US" sz="3200" dirty="0">
                <a:latin typeface="Gill Sans MT" panose="020B0502020104020203" pitchFamily="34" charset="0"/>
                <a:ea typeface="Calibri"/>
                <a:cs typeface="Times New Roman"/>
              </a:rPr>
              <a:t>Let’s Go Smart: Transportation Collaborative</a:t>
            </a:r>
            <a:endParaRPr lang="en-US" sz="3200" dirty="0">
              <a:effectLst/>
              <a:latin typeface="Gill Sans MT" panose="020B0502020104020203" pitchFamily="34" charset="0"/>
              <a:ea typeface="Calibri"/>
              <a:cs typeface="Times New Roman"/>
            </a:endParaRPr>
          </a:p>
        </p:txBody>
      </p:sp>
      <p:sp>
        <p:nvSpPr>
          <p:cNvPr id="31" name="Content Placeholder 30"/>
          <p:cNvSpPr>
            <a:spLocks noGrp="1"/>
          </p:cNvSpPr>
          <p:nvPr>
            <p:ph idx="1"/>
          </p:nvPr>
        </p:nvSpPr>
        <p:spPr>
          <a:xfrm>
            <a:off x="762000" y="826827"/>
            <a:ext cx="8083482" cy="4560314"/>
          </a:xfrm>
        </p:spPr>
        <p:txBody>
          <a:bodyPr>
            <a:normAutofit/>
          </a:bodyPr>
          <a:lstStyle/>
          <a:p>
            <a:pPr lvl="0">
              <a:lnSpc>
                <a:spcPct val="115000"/>
              </a:lnSpc>
              <a:spcBef>
                <a:spcPts val="0"/>
              </a:spcBef>
              <a:spcAft>
                <a:spcPts val="1000"/>
              </a:spcAft>
              <a:buFont typeface="Symbol"/>
              <a:buChar char=""/>
            </a:pPr>
            <a:endParaRPr lang="en-US" dirty="0">
              <a:latin typeface="Calibri"/>
              <a:ea typeface="Calibri"/>
              <a:cs typeface="Times New Roman"/>
            </a:endParaRPr>
          </a:p>
          <a:p>
            <a:pPr marL="0" indent="0">
              <a:buNone/>
            </a:pPr>
            <a:endParaRPr lang="en-US" dirty="0">
              <a:solidFill>
                <a:srgbClr val="000000"/>
              </a:solidFill>
              <a:latin typeface="Calibri" panose="020F0502020204030204" pitchFamily="34" charset="0"/>
            </a:endParaRPr>
          </a:p>
        </p:txBody>
      </p:sp>
      <p:sp>
        <p:nvSpPr>
          <p:cNvPr id="7" name="Content Placeholder 1"/>
          <p:cNvSpPr txBox="1">
            <a:spLocks/>
          </p:cNvSpPr>
          <p:nvPr/>
        </p:nvSpPr>
        <p:spPr>
          <a:xfrm>
            <a:off x="500163" y="2057400"/>
            <a:ext cx="8229600" cy="4020720"/>
          </a:xfrm>
          <a:prstGeom prst="rect">
            <a:avLst/>
          </a:prstGeom>
        </p:spPr>
        <p:txBody>
          <a:bodyPr vert="horz" lIns="91440" tIns="45720" rIns="91440" bIns="45720" rtlCol="0" anchor="t">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yriad Pro"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2000" dirty="0">
                <a:latin typeface="Gill Sans MT" panose="020B0502020104020203" pitchFamily="34" charset="0"/>
              </a:rPr>
              <a:t>Co-Chair – Natasha </a:t>
            </a:r>
            <a:r>
              <a:rPr lang="en-US" sz="2000" dirty="0" err="1">
                <a:latin typeface="Gill Sans MT" panose="020B0502020104020203" pitchFamily="34" charset="0"/>
              </a:rPr>
              <a:t>Longpine</a:t>
            </a:r>
            <a:r>
              <a:rPr lang="en-US" sz="2000" dirty="0">
                <a:latin typeface="Gill Sans MT" panose="020B0502020104020203" pitchFamily="34" charset="0"/>
              </a:rPr>
              <a:t>, Ozarks Transportation Organization</a:t>
            </a:r>
          </a:p>
          <a:p>
            <a:pPr marL="0" indent="0" algn="ctr">
              <a:buNone/>
            </a:pPr>
            <a:r>
              <a:rPr lang="en-US" sz="2000" dirty="0">
                <a:latin typeface="Gill Sans MT" panose="020B0502020104020203" pitchFamily="34" charset="0"/>
              </a:rPr>
              <a:t>Co-Chair – Derrick Estell, City of Springfield</a:t>
            </a:r>
          </a:p>
          <a:p>
            <a:pPr marL="0" indent="0" algn="ctr">
              <a:buNone/>
            </a:pPr>
            <a:endParaRPr lang="en-US" sz="2000" dirty="0">
              <a:latin typeface="Gill Sans MT" panose="020B0502020104020203" pitchFamily="34" charset="0"/>
            </a:endParaRPr>
          </a:p>
          <a:p>
            <a:pPr marL="0" indent="0">
              <a:buNone/>
            </a:pPr>
            <a:r>
              <a:rPr lang="en-US" sz="2400" b="1" u="sng" dirty="0">
                <a:latin typeface="Gill Sans MT" panose="020B0502020104020203" pitchFamily="34" charset="0"/>
              </a:rPr>
              <a:t>Mission:</a:t>
            </a:r>
          </a:p>
          <a:p>
            <a:pPr marL="0" indent="0" algn="ctr">
              <a:buNone/>
            </a:pPr>
            <a:r>
              <a:rPr lang="en-US" sz="2000" dirty="0">
                <a:latin typeface="Gill Sans MT" panose="020B0502020104020203" pitchFamily="34" charset="0"/>
              </a:rPr>
              <a:t>The Let’s Go Smart: Transportation Collaborative facilitates connections between people, jobs, and community, through multiple modes of transportation, throughout the greater Springfield area.</a:t>
            </a:r>
          </a:p>
          <a:p>
            <a:pPr marL="0" indent="0" algn="ctr">
              <a:buNone/>
            </a:pPr>
            <a:endParaRPr lang="en-US" sz="1100" dirty="0">
              <a:latin typeface="Gill Sans MT" panose="020B0502020104020203" pitchFamily="34" charset="0"/>
            </a:endParaRPr>
          </a:p>
          <a:p>
            <a:pPr marL="457200" lvl="1" indent="0">
              <a:buNone/>
            </a:pPr>
            <a:endParaRPr lang="en-US" dirty="0">
              <a:cs typeface="Calibri"/>
            </a:endParaRPr>
          </a:p>
        </p:txBody>
      </p:sp>
    </p:spTree>
    <p:extLst>
      <p:ext uri="{BB962C8B-B14F-4D97-AF65-F5344CB8AC3E}">
        <p14:creationId xmlns:p14="http://schemas.microsoft.com/office/powerpoint/2010/main" val="3651271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514F04F-8D6D-47B9-B208-87A8012EF4FC}"/>
              </a:ext>
            </a:extLst>
          </p:cNvPr>
          <p:cNvSpPr>
            <a:spLocks noGrp="1"/>
          </p:cNvSpPr>
          <p:nvPr>
            <p:ph type="title"/>
          </p:nvPr>
        </p:nvSpPr>
        <p:spPr/>
        <p:txBody>
          <a:bodyPr>
            <a:normAutofit/>
          </a:bodyPr>
          <a:lstStyle/>
          <a:p>
            <a:r>
              <a:rPr lang="en-US" sz="4400" b="1" dirty="0">
                <a:solidFill>
                  <a:srgbClr val="095CA6"/>
                </a:solidFill>
                <a:latin typeface="Gill Sans MT" panose="020B0502020104020203" pitchFamily="34" charset="0"/>
                <a:ea typeface="Calibri"/>
                <a:cs typeface="Times New Roman"/>
              </a:rPr>
              <a:t>The Collaborative Model</a:t>
            </a:r>
            <a:endParaRPr lang="en-US" dirty="0"/>
          </a:p>
        </p:txBody>
      </p:sp>
      <p:sp>
        <p:nvSpPr>
          <p:cNvPr id="2" name="Content Placeholder 1"/>
          <p:cNvSpPr>
            <a:spLocks noGrp="1"/>
          </p:cNvSpPr>
          <p:nvPr>
            <p:ph idx="1"/>
          </p:nvPr>
        </p:nvSpPr>
        <p:spPr/>
        <p:txBody>
          <a:bodyPr vert="horz" lIns="91440" tIns="45720" rIns="91440" bIns="45720" rtlCol="0" anchor="ctr">
            <a:normAutofit/>
          </a:bodyPr>
          <a:lstStyle/>
          <a:p>
            <a:r>
              <a:rPr lang="en-US" sz="2800" dirty="0">
                <a:latin typeface="Gill Sans MT" panose="020B0502020104020203" pitchFamily="34" charset="0"/>
              </a:rPr>
              <a:t>DEI should be a large focus</a:t>
            </a:r>
          </a:p>
          <a:p>
            <a:pPr lvl="1"/>
            <a:r>
              <a:rPr lang="en-US" sz="2000">
                <a:latin typeface="Gill Sans MT" panose="020B0502020104020203" pitchFamily="34" charset="0"/>
              </a:rPr>
              <a:t>Business representation</a:t>
            </a:r>
            <a:endParaRPr lang="en-US" sz="2000" dirty="0">
              <a:latin typeface="Gill Sans MT" panose="020B0502020104020203" pitchFamily="34" charset="0"/>
            </a:endParaRPr>
          </a:p>
          <a:p>
            <a:pPr lvl="1"/>
            <a:r>
              <a:rPr lang="en-US" sz="2000" dirty="0">
                <a:latin typeface="Gill Sans MT" panose="020B0502020104020203" pitchFamily="34" charset="0"/>
              </a:rPr>
              <a:t>Ability level</a:t>
            </a:r>
          </a:p>
          <a:p>
            <a:pPr marL="457200" lvl="1" indent="0">
              <a:buNone/>
            </a:pPr>
            <a:endParaRPr lang="en-US" sz="2000" dirty="0">
              <a:latin typeface="Gill Sans MT" panose="020B0502020104020203" pitchFamily="34" charset="0"/>
            </a:endParaRPr>
          </a:p>
          <a:p>
            <a:r>
              <a:rPr lang="en-US" sz="2800" dirty="0">
                <a:latin typeface="Gill Sans MT" panose="020B0502020104020203" pitchFamily="34" charset="0"/>
              </a:rPr>
              <a:t>Strict meeting parameters</a:t>
            </a:r>
          </a:p>
          <a:p>
            <a:endParaRPr lang="en-US" sz="2800" dirty="0">
              <a:latin typeface="Gill Sans MT" panose="020B0502020104020203" pitchFamily="34" charset="0"/>
            </a:endParaRPr>
          </a:p>
          <a:p>
            <a:r>
              <a:rPr lang="en-US" sz="2800" dirty="0">
                <a:latin typeface="Gill Sans MT" panose="020B0502020104020203" pitchFamily="34" charset="0"/>
              </a:rPr>
              <a:t>Action-oriented </a:t>
            </a:r>
          </a:p>
          <a:p>
            <a:endParaRPr lang="en-US" sz="2000" dirty="0">
              <a:latin typeface="Gill Sans MT" panose="020B0502020104020203" pitchFamily="34" charset="0"/>
            </a:endParaRPr>
          </a:p>
          <a:p>
            <a:endParaRPr lang="en-US" sz="2000" dirty="0">
              <a:latin typeface="Gill Sans MT" panose="020B0502020104020203" pitchFamily="34" charset="0"/>
            </a:endParaRPr>
          </a:p>
          <a:p>
            <a:pPr>
              <a:lnSpc>
                <a:spcPct val="90000"/>
              </a:lnSpc>
              <a:buFontTx/>
              <a:buChar char="-"/>
            </a:pPr>
            <a:endParaRPr lang="en-US" sz="1100" dirty="0"/>
          </a:p>
        </p:txBody>
      </p:sp>
      <p:sp>
        <p:nvSpPr>
          <p:cNvPr id="15" name="Moon 3">
            <a:extLst>
              <a:ext uri="{FF2B5EF4-FFF2-40B4-BE49-F238E27FC236}">
                <a16:creationId xmlns:a16="http://schemas.microsoft.com/office/drawing/2014/main" id="{B604BB4A-A783-4CC1-8F88-2F045A0A78E1}"/>
              </a:ext>
            </a:extLst>
          </p:cNvPr>
          <p:cNvSpPr/>
          <p:nvPr/>
        </p:nvSpPr>
        <p:spPr>
          <a:xfrm rot="16200000">
            <a:off x="3868321" y="14780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0A94F"/>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Moon 3">
            <a:extLst>
              <a:ext uri="{FF2B5EF4-FFF2-40B4-BE49-F238E27FC236}">
                <a16:creationId xmlns:a16="http://schemas.microsoft.com/office/drawing/2014/main" id="{3326832D-8020-43C9-A61A-D62E523CB974}"/>
              </a:ext>
            </a:extLst>
          </p:cNvPr>
          <p:cNvSpPr/>
          <p:nvPr/>
        </p:nvSpPr>
        <p:spPr>
          <a:xfrm rot="16200000">
            <a:off x="3868322" y="1554267"/>
            <a:ext cx="1407358" cy="9200107"/>
          </a:xfrm>
          <a:custGeom>
            <a:avLst/>
            <a:gdLst>
              <a:gd name="connsiteX0" fmla="*/ 3848100 w 3848100"/>
              <a:gd name="connsiteY0" fmla="*/ 9144000 h 9144000"/>
              <a:gd name="connsiteX1" fmla="*/ 0 w 3848100"/>
              <a:gd name="connsiteY1" fmla="*/ 4572000 h 9144000"/>
              <a:gd name="connsiteX2" fmla="*/ 3848100 w 3848100"/>
              <a:gd name="connsiteY2" fmla="*/ 0 h 9144000"/>
              <a:gd name="connsiteX3" fmla="*/ 1924050 w 3848100"/>
              <a:gd name="connsiteY3" fmla="*/ 4572000 h 9144000"/>
              <a:gd name="connsiteX4" fmla="*/ 3848100 w 3848100"/>
              <a:gd name="connsiteY4" fmla="*/ 9144000 h 9144000"/>
              <a:gd name="connsiteX0" fmla="*/ 4311005 w 4311005"/>
              <a:gd name="connsiteY0" fmla="*/ 9144000 h 9643507"/>
              <a:gd name="connsiteX1" fmla="*/ 495562 w 4311005"/>
              <a:gd name="connsiteY1" fmla="*/ 9165773 h 9643507"/>
              <a:gd name="connsiteX2" fmla="*/ 462905 w 4311005"/>
              <a:gd name="connsiteY2" fmla="*/ 4572000 h 9643507"/>
              <a:gd name="connsiteX3" fmla="*/ 4311005 w 4311005"/>
              <a:gd name="connsiteY3" fmla="*/ 0 h 9643507"/>
              <a:gd name="connsiteX4" fmla="*/ 2386955 w 4311005"/>
              <a:gd name="connsiteY4" fmla="*/ 4572000 h 9643507"/>
              <a:gd name="connsiteX5" fmla="*/ 4311005 w 4311005"/>
              <a:gd name="connsiteY5" fmla="*/ 9144000 h 9643507"/>
              <a:gd name="connsiteX0" fmla="*/ 4109633 w 4109633"/>
              <a:gd name="connsiteY0" fmla="*/ 9604560 h 10104067"/>
              <a:gd name="connsiteX1" fmla="*/ 294190 w 4109633"/>
              <a:gd name="connsiteY1" fmla="*/ 9626333 h 10104067"/>
              <a:gd name="connsiteX2" fmla="*/ 261533 w 4109633"/>
              <a:gd name="connsiteY2" fmla="*/ 5032560 h 10104067"/>
              <a:gd name="connsiteX3" fmla="*/ 305076 w 4109633"/>
              <a:gd name="connsiteY3" fmla="*/ 482333 h 10104067"/>
              <a:gd name="connsiteX4" fmla="*/ 4109633 w 4109633"/>
              <a:gd name="connsiteY4" fmla="*/ 460560 h 10104067"/>
              <a:gd name="connsiteX5" fmla="*/ 2185583 w 4109633"/>
              <a:gd name="connsiteY5" fmla="*/ 5032560 h 10104067"/>
              <a:gd name="connsiteX6" fmla="*/ 4109633 w 4109633"/>
              <a:gd name="connsiteY6" fmla="*/ 9604560 h 10104067"/>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853299"/>
              <a:gd name="connsiteX1" fmla="*/ 294190 w 4109633"/>
              <a:gd name="connsiteY1" fmla="*/ 9375565 h 9853299"/>
              <a:gd name="connsiteX2" fmla="*/ 261533 w 4109633"/>
              <a:gd name="connsiteY2" fmla="*/ 4781792 h 9853299"/>
              <a:gd name="connsiteX3" fmla="*/ 305076 w 4109633"/>
              <a:gd name="connsiteY3" fmla="*/ 231565 h 9853299"/>
              <a:gd name="connsiteX4" fmla="*/ 4109633 w 4109633"/>
              <a:gd name="connsiteY4" fmla="*/ 209792 h 9853299"/>
              <a:gd name="connsiteX5" fmla="*/ 2185583 w 4109633"/>
              <a:gd name="connsiteY5" fmla="*/ 4781792 h 9853299"/>
              <a:gd name="connsiteX6" fmla="*/ 4109633 w 4109633"/>
              <a:gd name="connsiteY6" fmla="*/ 9353792 h 9853299"/>
              <a:gd name="connsiteX0" fmla="*/ 4109633 w 4109633"/>
              <a:gd name="connsiteY0" fmla="*/ 9353792 h 9599315"/>
              <a:gd name="connsiteX1" fmla="*/ 294190 w 4109633"/>
              <a:gd name="connsiteY1" fmla="*/ 9375565 h 9599315"/>
              <a:gd name="connsiteX2" fmla="*/ 261533 w 4109633"/>
              <a:gd name="connsiteY2" fmla="*/ 4781792 h 9599315"/>
              <a:gd name="connsiteX3" fmla="*/ 305076 w 4109633"/>
              <a:gd name="connsiteY3" fmla="*/ 231565 h 9599315"/>
              <a:gd name="connsiteX4" fmla="*/ 4109633 w 4109633"/>
              <a:gd name="connsiteY4" fmla="*/ 209792 h 9599315"/>
              <a:gd name="connsiteX5" fmla="*/ 2185583 w 4109633"/>
              <a:gd name="connsiteY5" fmla="*/ 4781792 h 9599315"/>
              <a:gd name="connsiteX6" fmla="*/ 4109633 w 4109633"/>
              <a:gd name="connsiteY6" fmla="*/ 9353792 h 9599315"/>
              <a:gd name="connsiteX0" fmla="*/ 4173362 w 4173362"/>
              <a:gd name="connsiteY0" fmla="*/ 9353792 h 9620233"/>
              <a:gd name="connsiteX1" fmla="*/ 276032 w 4173362"/>
              <a:gd name="connsiteY1" fmla="*/ 9443804 h 9620233"/>
              <a:gd name="connsiteX2" fmla="*/ 325262 w 4173362"/>
              <a:gd name="connsiteY2" fmla="*/ 4781792 h 9620233"/>
              <a:gd name="connsiteX3" fmla="*/ 368805 w 4173362"/>
              <a:gd name="connsiteY3" fmla="*/ 231565 h 9620233"/>
              <a:gd name="connsiteX4" fmla="*/ 4173362 w 4173362"/>
              <a:gd name="connsiteY4" fmla="*/ 209792 h 9620233"/>
              <a:gd name="connsiteX5" fmla="*/ 2249312 w 4173362"/>
              <a:gd name="connsiteY5" fmla="*/ 4781792 h 9620233"/>
              <a:gd name="connsiteX6" fmla="*/ 4173362 w 4173362"/>
              <a:gd name="connsiteY6" fmla="*/ 9353792 h 9620233"/>
              <a:gd name="connsiteX0" fmla="*/ 3897914 w 3897914"/>
              <a:gd name="connsiteY0" fmla="*/ 9353792 h 9620233"/>
              <a:gd name="connsiteX1" fmla="*/ 584 w 3897914"/>
              <a:gd name="connsiteY1" fmla="*/ 9443804 h 9620233"/>
              <a:gd name="connsiteX2" fmla="*/ 49814 w 3897914"/>
              <a:gd name="connsiteY2" fmla="*/ 4781792 h 9620233"/>
              <a:gd name="connsiteX3" fmla="*/ 93357 w 3897914"/>
              <a:gd name="connsiteY3" fmla="*/ 231565 h 9620233"/>
              <a:gd name="connsiteX4" fmla="*/ 3897914 w 3897914"/>
              <a:gd name="connsiteY4" fmla="*/ 209792 h 9620233"/>
              <a:gd name="connsiteX5" fmla="*/ 1973864 w 3897914"/>
              <a:gd name="connsiteY5" fmla="*/ 4781792 h 9620233"/>
              <a:gd name="connsiteX6" fmla="*/ 3897914 w 3897914"/>
              <a:gd name="connsiteY6" fmla="*/ 9353792 h 9620233"/>
              <a:gd name="connsiteX0" fmla="*/ 3897892 w 3897894"/>
              <a:gd name="connsiteY0" fmla="*/ 9353792 h 9446913"/>
              <a:gd name="connsiteX1" fmla="*/ 562 w 3897894"/>
              <a:gd name="connsiteY1" fmla="*/ 9443804 h 9446913"/>
              <a:gd name="connsiteX2" fmla="*/ 49792 w 3897894"/>
              <a:gd name="connsiteY2" fmla="*/ 4781792 h 9446913"/>
              <a:gd name="connsiteX3" fmla="*/ 93335 w 3897894"/>
              <a:gd name="connsiteY3" fmla="*/ 231565 h 9446913"/>
              <a:gd name="connsiteX4" fmla="*/ 3897892 w 3897894"/>
              <a:gd name="connsiteY4" fmla="*/ 209792 h 9446913"/>
              <a:gd name="connsiteX5" fmla="*/ 1973842 w 3897894"/>
              <a:gd name="connsiteY5" fmla="*/ 4781792 h 9446913"/>
              <a:gd name="connsiteX6" fmla="*/ 3897892 w 3897894"/>
              <a:gd name="connsiteY6" fmla="*/ 9353792 h 9446913"/>
              <a:gd name="connsiteX0" fmla="*/ 3897892 w 3897894"/>
              <a:gd name="connsiteY0" fmla="*/ 9144000 h 9237121"/>
              <a:gd name="connsiteX1" fmla="*/ 562 w 3897894"/>
              <a:gd name="connsiteY1" fmla="*/ 9234012 h 9237121"/>
              <a:gd name="connsiteX2" fmla="*/ 49792 w 3897894"/>
              <a:gd name="connsiteY2" fmla="*/ 4572000 h 9237121"/>
              <a:gd name="connsiteX3" fmla="*/ 93335 w 3897894"/>
              <a:gd name="connsiteY3" fmla="*/ 21773 h 9237121"/>
              <a:gd name="connsiteX4" fmla="*/ 3897892 w 3897894"/>
              <a:gd name="connsiteY4" fmla="*/ 0 h 9237121"/>
              <a:gd name="connsiteX5" fmla="*/ 1973842 w 3897894"/>
              <a:gd name="connsiteY5" fmla="*/ 4572000 h 9237121"/>
              <a:gd name="connsiteX6" fmla="*/ 3897892 w 3897894"/>
              <a:gd name="connsiteY6" fmla="*/ 9144000 h 9237121"/>
              <a:gd name="connsiteX0" fmla="*/ 3907415 w 3907417"/>
              <a:gd name="connsiteY0" fmla="*/ 9144000 h 9209279"/>
              <a:gd name="connsiteX1" fmla="*/ 560 w 3907417"/>
              <a:gd name="connsiteY1" fmla="*/ 9205440 h 9209279"/>
              <a:gd name="connsiteX2" fmla="*/ 59315 w 3907417"/>
              <a:gd name="connsiteY2" fmla="*/ 4572000 h 9209279"/>
              <a:gd name="connsiteX3" fmla="*/ 102858 w 3907417"/>
              <a:gd name="connsiteY3" fmla="*/ 21773 h 9209279"/>
              <a:gd name="connsiteX4" fmla="*/ 3907415 w 3907417"/>
              <a:gd name="connsiteY4" fmla="*/ 0 h 9209279"/>
              <a:gd name="connsiteX5" fmla="*/ 1983365 w 3907417"/>
              <a:gd name="connsiteY5" fmla="*/ 4572000 h 9209279"/>
              <a:gd name="connsiteX6" fmla="*/ 3907415 w 3907417"/>
              <a:gd name="connsiteY6" fmla="*/ 9144000 h 9209279"/>
              <a:gd name="connsiteX0" fmla="*/ 3907415 w 3907417"/>
              <a:gd name="connsiteY0" fmla="*/ 9182100 h 9211038"/>
              <a:gd name="connsiteX1" fmla="*/ 560 w 3907417"/>
              <a:gd name="connsiteY1" fmla="*/ 9205440 h 9211038"/>
              <a:gd name="connsiteX2" fmla="*/ 59315 w 3907417"/>
              <a:gd name="connsiteY2" fmla="*/ 4572000 h 9211038"/>
              <a:gd name="connsiteX3" fmla="*/ 102858 w 3907417"/>
              <a:gd name="connsiteY3" fmla="*/ 21773 h 9211038"/>
              <a:gd name="connsiteX4" fmla="*/ 3907415 w 3907417"/>
              <a:gd name="connsiteY4" fmla="*/ 0 h 9211038"/>
              <a:gd name="connsiteX5" fmla="*/ 1983365 w 3907417"/>
              <a:gd name="connsiteY5" fmla="*/ 4572000 h 9211038"/>
              <a:gd name="connsiteX6" fmla="*/ 3907415 w 3907417"/>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28382 w 3928384"/>
              <a:gd name="connsiteY0" fmla="*/ 9182100 h 9211038"/>
              <a:gd name="connsiteX1" fmla="*/ 21527 w 3928384"/>
              <a:gd name="connsiteY1" fmla="*/ 9205440 h 9211038"/>
              <a:gd name="connsiteX2" fmla="*/ 80282 w 3928384"/>
              <a:gd name="connsiteY2" fmla="*/ 4572000 h 9211038"/>
              <a:gd name="connsiteX3" fmla="*/ 0 w 3928384"/>
              <a:gd name="connsiteY3" fmla="*/ 31300 h 9211038"/>
              <a:gd name="connsiteX4" fmla="*/ 3928382 w 3928384"/>
              <a:gd name="connsiteY4" fmla="*/ 0 h 9211038"/>
              <a:gd name="connsiteX5" fmla="*/ 2004332 w 3928384"/>
              <a:gd name="connsiteY5" fmla="*/ 4572000 h 9211038"/>
              <a:gd name="connsiteX6" fmla="*/ 3928382 w 3928384"/>
              <a:gd name="connsiteY6" fmla="*/ 9182100 h 9211038"/>
              <a:gd name="connsiteX0" fmla="*/ 3943385 w 3943387"/>
              <a:gd name="connsiteY0" fmla="*/ 9182100 h 9211038"/>
              <a:gd name="connsiteX1" fmla="*/ 36530 w 3943387"/>
              <a:gd name="connsiteY1" fmla="*/ 9205440 h 9211038"/>
              <a:gd name="connsiteX2" fmla="*/ 282 w 3943387"/>
              <a:gd name="connsiteY2" fmla="*/ 4572000 h 9211038"/>
              <a:gd name="connsiteX3" fmla="*/ 15003 w 3943387"/>
              <a:gd name="connsiteY3" fmla="*/ 31300 h 9211038"/>
              <a:gd name="connsiteX4" fmla="*/ 3943385 w 3943387"/>
              <a:gd name="connsiteY4" fmla="*/ 0 h 9211038"/>
              <a:gd name="connsiteX5" fmla="*/ 2019335 w 3943387"/>
              <a:gd name="connsiteY5" fmla="*/ 4572000 h 9211038"/>
              <a:gd name="connsiteX6" fmla="*/ 3943385 w 3943387"/>
              <a:gd name="connsiteY6" fmla="*/ 9182100 h 9211038"/>
              <a:gd name="connsiteX0" fmla="*/ 3943105 w 3943107"/>
              <a:gd name="connsiteY0" fmla="*/ 9182100 h 9200107"/>
              <a:gd name="connsiteX1" fmla="*/ 12499 w 3943107"/>
              <a:gd name="connsiteY1" fmla="*/ 9193568 h 9200107"/>
              <a:gd name="connsiteX2" fmla="*/ 2 w 3943107"/>
              <a:gd name="connsiteY2" fmla="*/ 4572000 h 9200107"/>
              <a:gd name="connsiteX3" fmla="*/ 14723 w 3943107"/>
              <a:gd name="connsiteY3" fmla="*/ 31300 h 9200107"/>
              <a:gd name="connsiteX4" fmla="*/ 3943105 w 3943107"/>
              <a:gd name="connsiteY4" fmla="*/ 0 h 9200107"/>
              <a:gd name="connsiteX5" fmla="*/ 2019055 w 3943107"/>
              <a:gd name="connsiteY5" fmla="*/ 4572000 h 9200107"/>
              <a:gd name="connsiteX6" fmla="*/ 3943105 w 394310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2019125 w 3943177"/>
              <a:gd name="connsiteY5" fmla="*/ 4572000 h 9200107"/>
              <a:gd name="connsiteX6" fmla="*/ 3943175 w 3943177"/>
              <a:gd name="connsiteY6" fmla="*/ 9182100 h 9200107"/>
              <a:gd name="connsiteX0" fmla="*/ 3943175 w 3943177"/>
              <a:gd name="connsiteY0" fmla="*/ 9182100 h 9200107"/>
              <a:gd name="connsiteX1" fmla="*/ 12569 w 3943177"/>
              <a:gd name="connsiteY1" fmla="*/ 9193568 h 9200107"/>
              <a:gd name="connsiteX2" fmla="*/ 72 w 3943177"/>
              <a:gd name="connsiteY2" fmla="*/ 4572000 h 9200107"/>
              <a:gd name="connsiteX3" fmla="*/ 26668 w 3943177"/>
              <a:gd name="connsiteY3" fmla="*/ 7549 h 9200107"/>
              <a:gd name="connsiteX4" fmla="*/ 3943175 w 3943177"/>
              <a:gd name="connsiteY4" fmla="*/ 0 h 9200107"/>
              <a:gd name="connsiteX5" fmla="*/ 1287125 w 3943177"/>
              <a:gd name="connsiteY5" fmla="*/ 4572003 h 9200107"/>
              <a:gd name="connsiteX6" fmla="*/ 3943175 w 3943177"/>
              <a:gd name="connsiteY6" fmla="*/ 9182100 h 9200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3177" h="9200107">
                <a:moveTo>
                  <a:pt x="3943175" y="9182100"/>
                </a:moveTo>
                <a:cubicBezTo>
                  <a:pt x="3946797" y="9162335"/>
                  <a:pt x="-42116" y="9218589"/>
                  <a:pt x="12569" y="9193568"/>
                </a:cubicBezTo>
                <a:cubicBezTo>
                  <a:pt x="53608" y="9236789"/>
                  <a:pt x="-2278" y="6103003"/>
                  <a:pt x="72" y="4572000"/>
                </a:cubicBezTo>
                <a:cubicBezTo>
                  <a:pt x="2422" y="3040997"/>
                  <a:pt x="40411" y="5274"/>
                  <a:pt x="26668" y="7549"/>
                </a:cubicBezTo>
                <a:lnTo>
                  <a:pt x="3943175" y="0"/>
                </a:lnTo>
                <a:cubicBezTo>
                  <a:pt x="2731957" y="1079303"/>
                  <a:pt x="1287125" y="3041653"/>
                  <a:pt x="1287125" y="4572003"/>
                </a:cubicBezTo>
                <a:cubicBezTo>
                  <a:pt x="1287125" y="6102353"/>
                  <a:pt x="2731957" y="8102797"/>
                  <a:pt x="3943175" y="9182100"/>
                </a:cubicBezTo>
                <a:close/>
              </a:path>
            </a:pathLst>
          </a:custGeom>
          <a:solidFill>
            <a:srgbClr val="095CA6"/>
          </a:solidFill>
          <a:ln>
            <a:no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38929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a CIL </a:t>
            </a:r>
            <a:endParaRPr lang="en-US" dirty="0"/>
          </a:p>
        </p:txBody>
      </p:sp>
      <p:sp>
        <p:nvSpPr>
          <p:cNvPr id="3" name="Content Placeholder 2"/>
          <p:cNvSpPr>
            <a:spLocks noGrp="1"/>
          </p:cNvSpPr>
          <p:nvPr>
            <p:ph idx="1"/>
          </p:nvPr>
        </p:nvSpPr>
        <p:spPr/>
        <p:txBody>
          <a:bodyPr/>
          <a:lstStyle/>
          <a:p>
            <a:r>
              <a:rPr lang="en-US" dirty="0" smtClean="0"/>
              <a:t>To have a voice representing those with living with a disability </a:t>
            </a:r>
          </a:p>
          <a:p>
            <a:r>
              <a:rPr lang="en-US" dirty="0" smtClean="0"/>
              <a:t>To give guidance on things like accessibility and inclusion</a:t>
            </a:r>
          </a:p>
          <a:p>
            <a:r>
              <a:rPr lang="en-US" dirty="0" smtClean="0"/>
              <a:t>To partner and expand resources that will positively impact your service area</a:t>
            </a:r>
          </a:p>
          <a:p>
            <a:r>
              <a:rPr lang="en-US" dirty="0" smtClean="0"/>
              <a:t>To share your organization as a resource to other orgs </a:t>
            </a:r>
            <a:endParaRPr lang="en-US" dirty="0"/>
          </a:p>
        </p:txBody>
      </p:sp>
    </p:spTree>
    <p:extLst>
      <p:ext uri="{BB962C8B-B14F-4D97-AF65-F5344CB8AC3E}">
        <p14:creationId xmlns:p14="http://schemas.microsoft.com/office/powerpoint/2010/main" val="22667453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you engage</a:t>
            </a:r>
            <a:endParaRPr lang="en-US" dirty="0"/>
          </a:p>
        </p:txBody>
      </p:sp>
      <p:sp>
        <p:nvSpPr>
          <p:cNvPr id="3" name="Content Placeholder 2"/>
          <p:cNvSpPr>
            <a:spLocks noGrp="1"/>
          </p:cNvSpPr>
          <p:nvPr>
            <p:ph idx="1"/>
          </p:nvPr>
        </p:nvSpPr>
        <p:spPr/>
        <p:txBody>
          <a:bodyPr/>
          <a:lstStyle/>
          <a:p>
            <a:r>
              <a:rPr lang="en-US" dirty="0" smtClean="0"/>
              <a:t>Look for Community groups like CPO</a:t>
            </a:r>
          </a:p>
          <a:p>
            <a:r>
              <a:rPr lang="en-US" dirty="0" smtClean="0"/>
              <a:t>Get on list </a:t>
            </a:r>
            <a:r>
              <a:rPr lang="en-US" dirty="0" err="1" smtClean="0"/>
              <a:t>servs</a:t>
            </a:r>
            <a:r>
              <a:rPr lang="en-US" dirty="0" smtClean="0"/>
              <a:t> that announce meeting times and places</a:t>
            </a:r>
          </a:p>
          <a:p>
            <a:r>
              <a:rPr lang="en-US" dirty="0" smtClean="0"/>
              <a:t>Figure what groups exist and find the gaps</a:t>
            </a:r>
          </a:p>
          <a:p>
            <a:r>
              <a:rPr lang="en-US" dirty="0" smtClean="0"/>
              <a:t>Look at strengths and experiences of those you work with</a:t>
            </a:r>
          </a:p>
          <a:p>
            <a:r>
              <a:rPr lang="en-US" dirty="0" smtClean="0"/>
              <a:t>Identify those representatives</a:t>
            </a:r>
            <a:r>
              <a:rPr lang="en-US" dirty="0"/>
              <a:t> </a:t>
            </a:r>
            <a:r>
              <a:rPr lang="en-US" dirty="0" smtClean="0"/>
              <a:t>to plug them in</a:t>
            </a:r>
          </a:p>
        </p:txBody>
      </p:sp>
    </p:spTree>
    <p:extLst>
      <p:ext uri="{BB962C8B-B14F-4D97-AF65-F5344CB8AC3E}">
        <p14:creationId xmlns:p14="http://schemas.microsoft.com/office/powerpoint/2010/main" val="3194097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and Best Practices</a:t>
            </a:r>
            <a:endParaRPr lang="en-US" dirty="0"/>
          </a:p>
        </p:txBody>
      </p:sp>
      <p:sp>
        <p:nvSpPr>
          <p:cNvPr id="3" name="Content Placeholder 2"/>
          <p:cNvSpPr>
            <a:spLocks noGrp="1"/>
          </p:cNvSpPr>
          <p:nvPr>
            <p:ph idx="1"/>
          </p:nvPr>
        </p:nvSpPr>
        <p:spPr/>
        <p:txBody>
          <a:bodyPr/>
          <a:lstStyle/>
          <a:p>
            <a:r>
              <a:rPr lang="en-US" dirty="0" smtClean="0"/>
              <a:t>Be consistent with attendance</a:t>
            </a:r>
          </a:p>
          <a:p>
            <a:r>
              <a:rPr lang="en-US" dirty="0" smtClean="0"/>
              <a:t>Make sure staff are prepared to share</a:t>
            </a:r>
          </a:p>
          <a:p>
            <a:r>
              <a:rPr lang="en-US" dirty="0" smtClean="0"/>
              <a:t>Use this as a way to promote your work and events</a:t>
            </a:r>
          </a:p>
          <a:p>
            <a:r>
              <a:rPr lang="en-US" dirty="0" smtClean="0"/>
              <a:t>Keep them informed of staff changes</a:t>
            </a:r>
            <a:endParaRPr lang="en-US" dirty="0"/>
          </a:p>
        </p:txBody>
      </p:sp>
    </p:spTree>
    <p:extLst>
      <p:ext uri="{BB962C8B-B14F-4D97-AF65-F5344CB8AC3E}">
        <p14:creationId xmlns:p14="http://schemas.microsoft.com/office/powerpoint/2010/main" val="32000868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for Collaboration</a:t>
            </a:r>
            <a:endParaRPr lang="en-US" dirty="0"/>
          </a:p>
        </p:txBody>
      </p:sp>
      <p:sp>
        <p:nvSpPr>
          <p:cNvPr id="3" name="Content Placeholder 2"/>
          <p:cNvSpPr>
            <a:spLocks noGrp="1"/>
          </p:cNvSpPr>
          <p:nvPr>
            <p:ph idx="1"/>
          </p:nvPr>
        </p:nvSpPr>
        <p:spPr/>
        <p:txBody>
          <a:bodyPr/>
          <a:lstStyle/>
          <a:p>
            <a:r>
              <a:rPr lang="en-US" dirty="0" smtClean="0"/>
              <a:t>Domestic Violence Education</a:t>
            </a:r>
          </a:p>
          <a:p>
            <a:r>
              <a:rPr lang="en-US" dirty="0" smtClean="0"/>
              <a:t>Housing Issues (affordable and accessible)</a:t>
            </a:r>
          </a:p>
          <a:p>
            <a:r>
              <a:rPr lang="en-US" dirty="0" smtClean="0"/>
              <a:t>Voting Engagement</a:t>
            </a:r>
          </a:p>
          <a:p>
            <a:r>
              <a:rPr lang="en-US" dirty="0" smtClean="0"/>
              <a:t>Public policy or ordinances</a:t>
            </a:r>
          </a:p>
          <a:p>
            <a:r>
              <a:rPr lang="en-US" dirty="0" smtClean="0"/>
              <a:t>Discussions about poverty and employment</a:t>
            </a:r>
            <a:endParaRPr lang="en-US" dirty="0"/>
          </a:p>
        </p:txBody>
      </p:sp>
    </p:spTree>
    <p:extLst>
      <p:ext uri="{BB962C8B-B14F-4D97-AF65-F5344CB8AC3E}">
        <p14:creationId xmlns:p14="http://schemas.microsoft.com/office/powerpoint/2010/main" val="14492370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ways to connect</a:t>
            </a:r>
            <a:endParaRPr lang="en-US" dirty="0"/>
          </a:p>
        </p:txBody>
      </p:sp>
      <p:sp>
        <p:nvSpPr>
          <p:cNvPr id="3" name="Content Placeholder 2"/>
          <p:cNvSpPr>
            <a:spLocks noGrp="1"/>
          </p:cNvSpPr>
          <p:nvPr>
            <p:ph idx="1"/>
          </p:nvPr>
        </p:nvSpPr>
        <p:spPr/>
        <p:txBody>
          <a:bodyPr/>
          <a:lstStyle/>
          <a:p>
            <a:r>
              <a:rPr lang="en-US" dirty="0" smtClean="0"/>
              <a:t>Offer your building space for community meetings</a:t>
            </a:r>
          </a:p>
          <a:p>
            <a:r>
              <a:rPr lang="en-US" dirty="0" smtClean="0"/>
              <a:t>Share community events on your social media and calendars</a:t>
            </a:r>
          </a:p>
          <a:p>
            <a:r>
              <a:rPr lang="en-US" dirty="0" smtClean="0"/>
              <a:t>Look for opportunities to share personal stories on community campaigns</a:t>
            </a:r>
            <a:endParaRPr lang="en-US" dirty="0"/>
          </a:p>
        </p:txBody>
      </p:sp>
    </p:spTree>
    <p:extLst>
      <p:ext uri="{BB962C8B-B14F-4D97-AF65-F5344CB8AC3E}">
        <p14:creationId xmlns:p14="http://schemas.microsoft.com/office/powerpoint/2010/main" val="2295721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oon 3"/>
          <p:cNvSpPr/>
          <p:nvPr/>
        </p:nvSpPr>
        <p:spPr>
          <a:xfrm>
            <a:off x="304800" y="-21171"/>
            <a:ext cx="2348552" cy="6900342"/>
          </a:xfrm>
          <a:custGeom>
            <a:avLst/>
            <a:gdLst>
              <a:gd name="connsiteX0" fmla="*/ 2362200 w 2362200"/>
              <a:gd name="connsiteY0" fmla="*/ 6858000 h 6858000"/>
              <a:gd name="connsiteX1" fmla="*/ 0 w 2362200"/>
              <a:gd name="connsiteY1" fmla="*/ 3429000 h 6858000"/>
              <a:gd name="connsiteX2" fmla="*/ 2362200 w 2362200"/>
              <a:gd name="connsiteY2" fmla="*/ 0 h 6858000"/>
              <a:gd name="connsiteX3" fmla="*/ 1181100 w 2362200"/>
              <a:gd name="connsiteY3" fmla="*/ 3429000 h 6858000"/>
              <a:gd name="connsiteX4" fmla="*/ 2362200 w 2362200"/>
              <a:gd name="connsiteY4" fmla="*/ 6858000 h 6858000"/>
              <a:gd name="connsiteX0" fmla="*/ 2362200 w 2362200"/>
              <a:gd name="connsiteY0" fmla="*/ 7218633 h 7218633"/>
              <a:gd name="connsiteX1" fmla="*/ 0 w 2362200"/>
              <a:gd name="connsiteY1" fmla="*/ 3789633 h 7218633"/>
              <a:gd name="connsiteX2" fmla="*/ 0 w 2362200"/>
              <a:gd name="connsiteY2" fmla="*/ 384384 h 7218633"/>
              <a:gd name="connsiteX3" fmla="*/ 2362200 w 2362200"/>
              <a:gd name="connsiteY3" fmla="*/ 360633 h 7218633"/>
              <a:gd name="connsiteX4" fmla="*/ 1181100 w 2362200"/>
              <a:gd name="connsiteY4" fmla="*/ 3789633 h 7218633"/>
              <a:gd name="connsiteX5" fmla="*/ 2362200 w 2362200"/>
              <a:gd name="connsiteY5" fmla="*/ 7218633 h 7218633"/>
              <a:gd name="connsiteX0" fmla="*/ 2542998 w 2542998"/>
              <a:gd name="connsiteY0" fmla="*/ 7218633 h 7218633"/>
              <a:gd name="connsiteX1" fmla="*/ 180798 w 2542998"/>
              <a:gd name="connsiteY1" fmla="*/ 3789633 h 7218633"/>
              <a:gd name="connsiteX2" fmla="*/ 180798 w 2542998"/>
              <a:gd name="connsiteY2" fmla="*/ 384384 h 7218633"/>
              <a:gd name="connsiteX3" fmla="*/ 2542998 w 2542998"/>
              <a:gd name="connsiteY3" fmla="*/ 360633 h 7218633"/>
              <a:gd name="connsiteX4" fmla="*/ 1361898 w 2542998"/>
              <a:gd name="connsiteY4" fmla="*/ 3789633 h 7218633"/>
              <a:gd name="connsiteX5" fmla="*/ 2542998 w 2542998"/>
              <a:gd name="connsiteY5" fmla="*/ 7218633 h 7218633"/>
              <a:gd name="connsiteX0" fmla="*/ 2542998 w 2542998"/>
              <a:gd name="connsiteY0" fmla="*/ 7033717 h 7033717"/>
              <a:gd name="connsiteX1" fmla="*/ 180798 w 2542998"/>
              <a:gd name="connsiteY1" fmla="*/ 3604717 h 7033717"/>
              <a:gd name="connsiteX2" fmla="*/ 180798 w 2542998"/>
              <a:gd name="connsiteY2" fmla="*/ 199468 h 7033717"/>
              <a:gd name="connsiteX3" fmla="*/ 2542998 w 2542998"/>
              <a:gd name="connsiteY3" fmla="*/ 175717 h 7033717"/>
              <a:gd name="connsiteX4" fmla="*/ 1361898 w 2542998"/>
              <a:gd name="connsiteY4" fmla="*/ 3604717 h 7033717"/>
              <a:gd name="connsiteX5" fmla="*/ 2542998 w 2542998"/>
              <a:gd name="connsiteY5" fmla="*/ 7033717 h 7033717"/>
              <a:gd name="connsiteX0" fmla="*/ 2542998 w 2542998"/>
              <a:gd name="connsiteY0" fmla="*/ 6858000 h 6858000"/>
              <a:gd name="connsiteX1" fmla="*/ 180798 w 2542998"/>
              <a:gd name="connsiteY1" fmla="*/ 3429000 h 6858000"/>
              <a:gd name="connsiteX2" fmla="*/ 180798 w 2542998"/>
              <a:gd name="connsiteY2" fmla="*/ 23751 h 6858000"/>
              <a:gd name="connsiteX3" fmla="*/ 2542998 w 2542998"/>
              <a:gd name="connsiteY3" fmla="*/ 0 h 6858000"/>
              <a:gd name="connsiteX4" fmla="*/ 1361898 w 2542998"/>
              <a:gd name="connsiteY4" fmla="*/ 3429000 h 6858000"/>
              <a:gd name="connsiteX5" fmla="*/ 2542998 w 2542998"/>
              <a:gd name="connsiteY5" fmla="*/ 6858000 h 6858000"/>
              <a:gd name="connsiteX0" fmla="*/ 2537178 w 2537178"/>
              <a:gd name="connsiteY0" fmla="*/ 6858000 h 7206529"/>
              <a:gd name="connsiteX1" fmla="*/ 174978 w 2537178"/>
              <a:gd name="connsiteY1" fmla="*/ 6852062 h 7206529"/>
              <a:gd name="connsiteX2" fmla="*/ 174978 w 2537178"/>
              <a:gd name="connsiteY2" fmla="*/ 3429000 h 7206529"/>
              <a:gd name="connsiteX3" fmla="*/ 174978 w 2537178"/>
              <a:gd name="connsiteY3" fmla="*/ 23751 h 7206529"/>
              <a:gd name="connsiteX4" fmla="*/ 2537178 w 2537178"/>
              <a:gd name="connsiteY4" fmla="*/ 0 h 7206529"/>
              <a:gd name="connsiteX5" fmla="*/ 1356078 w 2537178"/>
              <a:gd name="connsiteY5" fmla="*/ 3429000 h 7206529"/>
              <a:gd name="connsiteX6" fmla="*/ 2537178 w 2537178"/>
              <a:gd name="connsiteY6" fmla="*/ 6858000 h 7206529"/>
              <a:gd name="connsiteX0" fmla="*/ 2373563 w 2373563"/>
              <a:gd name="connsiteY0" fmla="*/ 6858000 h 7206529"/>
              <a:gd name="connsiteX1" fmla="*/ 11363 w 2373563"/>
              <a:gd name="connsiteY1" fmla="*/ 6852062 h 7206529"/>
              <a:gd name="connsiteX2" fmla="*/ 11363 w 2373563"/>
              <a:gd name="connsiteY2" fmla="*/ 3429000 h 7206529"/>
              <a:gd name="connsiteX3" fmla="*/ 11363 w 2373563"/>
              <a:gd name="connsiteY3" fmla="*/ 23751 h 7206529"/>
              <a:gd name="connsiteX4" fmla="*/ 2373563 w 2373563"/>
              <a:gd name="connsiteY4" fmla="*/ 0 h 7206529"/>
              <a:gd name="connsiteX5" fmla="*/ 1192463 w 2373563"/>
              <a:gd name="connsiteY5" fmla="*/ 3429000 h 7206529"/>
              <a:gd name="connsiteX6" fmla="*/ 2373563 w 2373563"/>
              <a:gd name="connsiteY6" fmla="*/ 6858000 h 7206529"/>
              <a:gd name="connsiteX0" fmla="*/ 2373563 w 2373563"/>
              <a:gd name="connsiteY0" fmla="*/ 6858000 h 7016795"/>
              <a:gd name="connsiteX1" fmla="*/ 11363 w 2373563"/>
              <a:gd name="connsiteY1" fmla="*/ 6852062 h 7016795"/>
              <a:gd name="connsiteX2" fmla="*/ 11363 w 2373563"/>
              <a:gd name="connsiteY2" fmla="*/ 3429000 h 7016795"/>
              <a:gd name="connsiteX3" fmla="*/ 11363 w 2373563"/>
              <a:gd name="connsiteY3" fmla="*/ 23751 h 7016795"/>
              <a:gd name="connsiteX4" fmla="*/ 2373563 w 2373563"/>
              <a:gd name="connsiteY4" fmla="*/ 0 h 7016795"/>
              <a:gd name="connsiteX5" fmla="*/ 1192463 w 2373563"/>
              <a:gd name="connsiteY5" fmla="*/ 3429000 h 7016795"/>
              <a:gd name="connsiteX6" fmla="*/ 2373563 w 2373563"/>
              <a:gd name="connsiteY6" fmla="*/ 6858000 h 7016795"/>
              <a:gd name="connsiteX0" fmla="*/ 2373563 w 2374250"/>
              <a:gd name="connsiteY0" fmla="*/ 6858000 h 6883371"/>
              <a:gd name="connsiteX1" fmla="*/ 11363 w 2374250"/>
              <a:gd name="connsiteY1" fmla="*/ 6852062 h 6883371"/>
              <a:gd name="connsiteX2" fmla="*/ 11363 w 2374250"/>
              <a:gd name="connsiteY2" fmla="*/ 3429000 h 6883371"/>
              <a:gd name="connsiteX3" fmla="*/ 11363 w 2374250"/>
              <a:gd name="connsiteY3" fmla="*/ 23751 h 6883371"/>
              <a:gd name="connsiteX4" fmla="*/ 2373563 w 2374250"/>
              <a:gd name="connsiteY4" fmla="*/ 0 h 6883371"/>
              <a:gd name="connsiteX5" fmla="*/ 1192463 w 2374250"/>
              <a:gd name="connsiteY5" fmla="*/ 3429000 h 6883371"/>
              <a:gd name="connsiteX6" fmla="*/ 2373563 w 2374250"/>
              <a:gd name="connsiteY6" fmla="*/ 6858000 h 6883371"/>
              <a:gd name="connsiteX0" fmla="*/ 2373563 w 2374250"/>
              <a:gd name="connsiteY0" fmla="*/ 6888874 h 6914245"/>
              <a:gd name="connsiteX1" fmla="*/ 11363 w 2374250"/>
              <a:gd name="connsiteY1" fmla="*/ 6882936 h 6914245"/>
              <a:gd name="connsiteX2" fmla="*/ 11363 w 2374250"/>
              <a:gd name="connsiteY2" fmla="*/ 3459874 h 6914245"/>
              <a:gd name="connsiteX3" fmla="*/ 11363 w 2374250"/>
              <a:gd name="connsiteY3" fmla="*/ 34 h 6914245"/>
              <a:gd name="connsiteX4" fmla="*/ 2373563 w 2374250"/>
              <a:gd name="connsiteY4" fmla="*/ 30874 h 6914245"/>
              <a:gd name="connsiteX5" fmla="*/ 1192463 w 2374250"/>
              <a:gd name="connsiteY5" fmla="*/ 3459874 h 6914245"/>
              <a:gd name="connsiteX6" fmla="*/ 2373563 w 2374250"/>
              <a:gd name="connsiteY6" fmla="*/ 6888874 h 6914245"/>
              <a:gd name="connsiteX0" fmla="*/ 2384823 w 2385510"/>
              <a:gd name="connsiteY0" fmla="*/ 6858000 h 6883371"/>
              <a:gd name="connsiteX1" fmla="*/ 22623 w 2385510"/>
              <a:gd name="connsiteY1" fmla="*/ 6852062 h 6883371"/>
              <a:gd name="connsiteX2" fmla="*/ 22623 w 2385510"/>
              <a:gd name="connsiteY2" fmla="*/ 3429000 h 6883371"/>
              <a:gd name="connsiteX3" fmla="*/ 8975 w 2385510"/>
              <a:gd name="connsiteY3" fmla="*/ 23751 h 6883371"/>
              <a:gd name="connsiteX4" fmla="*/ 2384823 w 2385510"/>
              <a:gd name="connsiteY4" fmla="*/ 0 h 6883371"/>
              <a:gd name="connsiteX5" fmla="*/ 1203723 w 2385510"/>
              <a:gd name="connsiteY5" fmla="*/ 3429000 h 6883371"/>
              <a:gd name="connsiteX6" fmla="*/ 2384823 w 2385510"/>
              <a:gd name="connsiteY6" fmla="*/ 6858000 h 6883371"/>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84823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57527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926239 h 6951610"/>
              <a:gd name="connsiteX1" fmla="*/ 22623 w 2385510"/>
              <a:gd name="connsiteY1" fmla="*/ 6920301 h 6951610"/>
              <a:gd name="connsiteX2" fmla="*/ 22623 w 2385510"/>
              <a:gd name="connsiteY2" fmla="*/ 3497239 h 6951610"/>
              <a:gd name="connsiteX3" fmla="*/ 8975 w 2385510"/>
              <a:gd name="connsiteY3" fmla="*/ 51047 h 6951610"/>
              <a:gd name="connsiteX4" fmla="*/ 2357527 w 2385510"/>
              <a:gd name="connsiteY4" fmla="*/ 0 h 6951610"/>
              <a:gd name="connsiteX5" fmla="*/ 1203723 w 2385510"/>
              <a:gd name="connsiteY5" fmla="*/ 3497239 h 6951610"/>
              <a:gd name="connsiteX6" fmla="*/ 2384823 w 2385510"/>
              <a:gd name="connsiteY6" fmla="*/ 6926239 h 6951610"/>
              <a:gd name="connsiteX0" fmla="*/ 2384823 w 2385510"/>
              <a:gd name="connsiteY0" fmla="*/ 6926239 h 6969801"/>
              <a:gd name="connsiteX1" fmla="*/ 22623 w 2385510"/>
              <a:gd name="connsiteY1" fmla="*/ 6961245 h 6969801"/>
              <a:gd name="connsiteX2" fmla="*/ 22623 w 2385510"/>
              <a:gd name="connsiteY2" fmla="*/ 3497239 h 6969801"/>
              <a:gd name="connsiteX3" fmla="*/ 8975 w 2385510"/>
              <a:gd name="connsiteY3" fmla="*/ 51047 h 6969801"/>
              <a:gd name="connsiteX4" fmla="*/ 2357527 w 2385510"/>
              <a:gd name="connsiteY4" fmla="*/ 0 h 6969801"/>
              <a:gd name="connsiteX5" fmla="*/ 1203723 w 2385510"/>
              <a:gd name="connsiteY5" fmla="*/ 3497239 h 6969801"/>
              <a:gd name="connsiteX6" fmla="*/ 2384823 w 2385510"/>
              <a:gd name="connsiteY6" fmla="*/ 6926239 h 6969801"/>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33673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57527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82073 w 2382760"/>
              <a:gd name="connsiteY0" fmla="*/ 6862629 h 6906191"/>
              <a:gd name="connsiteX1" fmla="*/ 19873 w 2382760"/>
              <a:gd name="connsiteY1" fmla="*/ 6897635 h 6906191"/>
              <a:gd name="connsiteX2" fmla="*/ 19873 w 2382760"/>
              <a:gd name="connsiteY2" fmla="*/ 3433629 h 6906191"/>
              <a:gd name="connsiteX3" fmla="*/ 6225 w 2382760"/>
              <a:gd name="connsiteY3" fmla="*/ 3340 h 6906191"/>
              <a:gd name="connsiteX4" fmla="*/ 2354777 w 2382760"/>
              <a:gd name="connsiteY4" fmla="*/ 0 h 6906191"/>
              <a:gd name="connsiteX5" fmla="*/ 1200973 w 2382760"/>
              <a:gd name="connsiteY5" fmla="*/ 3433629 h 6906191"/>
              <a:gd name="connsiteX6" fmla="*/ 2382073 w 2382760"/>
              <a:gd name="connsiteY6" fmla="*/ 6862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91440 w 2376535"/>
              <a:gd name="connsiteY6" fmla="*/ 94780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0 w 2376535"/>
              <a:gd name="connsiteY6" fmla="*/ 3340 h 6906191"/>
              <a:gd name="connsiteX0" fmla="*/ 0 w 2376535"/>
              <a:gd name="connsiteY0" fmla="*/ 3959 h 6906810"/>
              <a:gd name="connsiteX1" fmla="*/ 2348552 w 2376535"/>
              <a:gd name="connsiteY1" fmla="*/ 619 h 6906810"/>
              <a:gd name="connsiteX2" fmla="*/ 1194748 w 2376535"/>
              <a:gd name="connsiteY2" fmla="*/ 3434248 h 6906810"/>
              <a:gd name="connsiteX3" fmla="*/ 2375848 w 2376535"/>
              <a:gd name="connsiteY3" fmla="*/ 6863248 h 6906810"/>
              <a:gd name="connsiteX4" fmla="*/ 13648 w 2376535"/>
              <a:gd name="connsiteY4" fmla="*/ 6898254 h 6906810"/>
              <a:gd name="connsiteX5" fmla="*/ 13648 w 2376535"/>
              <a:gd name="connsiteY5" fmla="*/ 3434248 h 6906810"/>
              <a:gd name="connsiteX6" fmla="*/ 0 w 2376535"/>
              <a:gd name="connsiteY6" fmla="*/ 3959 h 6906810"/>
              <a:gd name="connsiteX0" fmla="*/ 0 w 2385158"/>
              <a:gd name="connsiteY0" fmla="*/ 3959 h 6919380"/>
              <a:gd name="connsiteX1" fmla="*/ 2348552 w 2385158"/>
              <a:gd name="connsiteY1" fmla="*/ 619 h 6919380"/>
              <a:gd name="connsiteX2" fmla="*/ 1194748 w 2385158"/>
              <a:gd name="connsiteY2" fmla="*/ 3434248 h 6919380"/>
              <a:gd name="connsiteX3" fmla="*/ 2384474 w 2385158"/>
              <a:gd name="connsiteY3" fmla="*/ 6889127 h 6919380"/>
              <a:gd name="connsiteX4" fmla="*/ 13648 w 2385158"/>
              <a:gd name="connsiteY4" fmla="*/ 6898254 h 6919380"/>
              <a:gd name="connsiteX5" fmla="*/ 13648 w 2385158"/>
              <a:gd name="connsiteY5" fmla="*/ 3434248 h 6919380"/>
              <a:gd name="connsiteX6" fmla="*/ 0 w 2385158"/>
              <a:gd name="connsiteY6" fmla="*/ 3959 h 6919380"/>
              <a:gd name="connsiteX0" fmla="*/ 0 w 2384474"/>
              <a:gd name="connsiteY0" fmla="*/ 3959 h 6900342"/>
              <a:gd name="connsiteX1" fmla="*/ 2348552 w 2384474"/>
              <a:gd name="connsiteY1" fmla="*/ 619 h 6900342"/>
              <a:gd name="connsiteX2" fmla="*/ 1194748 w 2384474"/>
              <a:gd name="connsiteY2" fmla="*/ 3434248 h 6900342"/>
              <a:gd name="connsiteX3" fmla="*/ 2384474 w 2384474"/>
              <a:gd name="connsiteY3" fmla="*/ 6889127 h 6900342"/>
              <a:gd name="connsiteX4" fmla="*/ 13648 w 2384474"/>
              <a:gd name="connsiteY4" fmla="*/ 6898254 h 6900342"/>
              <a:gd name="connsiteX5" fmla="*/ 13648 w 2384474"/>
              <a:gd name="connsiteY5" fmla="*/ 3434248 h 6900342"/>
              <a:gd name="connsiteX6" fmla="*/ 0 w 2384474"/>
              <a:gd name="connsiteY6" fmla="*/ 3959 h 6900342"/>
              <a:gd name="connsiteX0" fmla="*/ 0 w 2348552"/>
              <a:gd name="connsiteY0" fmla="*/ 3959 h 6900342"/>
              <a:gd name="connsiteX1" fmla="*/ 2348552 w 2348552"/>
              <a:gd name="connsiteY1" fmla="*/ 619 h 6900342"/>
              <a:gd name="connsiteX2" fmla="*/ 1194748 w 2348552"/>
              <a:gd name="connsiteY2" fmla="*/ 3434248 h 6900342"/>
              <a:gd name="connsiteX3" fmla="*/ 2332716 w 2348552"/>
              <a:gd name="connsiteY3" fmla="*/ 6889127 h 6900342"/>
              <a:gd name="connsiteX4" fmla="*/ 13648 w 2348552"/>
              <a:gd name="connsiteY4" fmla="*/ 6898254 h 6900342"/>
              <a:gd name="connsiteX5" fmla="*/ 13648 w 2348552"/>
              <a:gd name="connsiteY5" fmla="*/ 3434248 h 6900342"/>
              <a:gd name="connsiteX6" fmla="*/ 0 w 2348552"/>
              <a:gd name="connsiteY6" fmla="*/ 3959 h 690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552" h="6900342">
                <a:moveTo>
                  <a:pt x="0" y="3959"/>
                </a:moveTo>
                <a:cubicBezTo>
                  <a:pt x="6048" y="10323"/>
                  <a:pt x="2302020" y="-2948"/>
                  <a:pt x="2348552" y="619"/>
                </a:cubicBezTo>
                <a:cubicBezTo>
                  <a:pt x="1605032" y="810096"/>
                  <a:pt x="1197387" y="2286163"/>
                  <a:pt x="1194748" y="3434248"/>
                </a:cubicBezTo>
                <a:cubicBezTo>
                  <a:pt x="1192109" y="4582333"/>
                  <a:pt x="1589196" y="6079650"/>
                  <a:pt x="2332716" y="6889127"/>
                </a:cubicBezTo>
                <a:cubicBezTo>
                  <a:pt x="2327877" y="6866013"/>
                  <a:pt x="52506" y="6910196"/>
                  <a:pt x="13648" y="6898254"/>
                </a:cubicBezTo>
                <a:cubicBezTo>
                  <a:pt x="-42" y="6920521"/>
                  <a:pt x="15923" y="4583297"/>
                  <a:pt x="13648" y="3434248"/>
                </a:cubicBezTo>
                <a:cubicBezTo>
                  <a:pt x="9099" y="2290818"/>
                  <a:pt x="4549" y="1147389"/>
                  <a:pt x="0" y="3959"/>
                </a:cubicBezTo>
                <a:close/>
              </a:path>
            </a:pathLst>
          </a:custGeom>
          <a:solidFill>
            <a:srgbClr val="00A94F"/>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Moon 3"/>
          <p:cNvSpPr/>
          <p:nvPr/>
        </p:nvSpPr>
        <p:spPr>
          <a:xfrm>
            <a:off x="-13646" y="-21171"/>
            <a:ext cx="2348552" cy="6916266"/>
          </a:xfrm>
          <a:custGeom>
            <a:avLst/>
            <a:gdLst>
              <a:gd name="connsiteX0" fmla="*/ 2362200 w 2362200"/>
              <a:gd name="connsiteY0" fmla="*/ 6858000 h 6858000"/>
              <a:gd name="connsiteX1" fmla="*/ 0 w 2362200"/>
              <a:gd name="connsiteY1" fmla="*/ 3429000 h 6858000"/>
              <a:gd name="connsiteX2" fmla="*/ 2362200 w 2362200"/>
              <a:gd name="connsiteY2" fmla="*/ 0 h 6858000"/>
              <a:gd name="connsiteX3" fmla="*/ 1181100 w 2362200"/>
              <a:gd name="connsiteY3" fmla="*/ 3429000 h 6858000"/>
              <a:gd name="connsiteX4" fmla="*/ 2362200 w 2362200"/>
              <a:gd name="connsiteY4" fmla="*/ 6858000 h 6858000"/>
              <a:gd name="connsiteX0" fmla="*/ 2362200 w 2362200"/>
              <a:gd name="connsiteY0" fmla="*/ 7218633 h 7218633"/>
              <a:gd name="connsiteX1" fmla="*/ 0 w 2362200"/>
              <a:gd name="connsiteY1" fmla="*/ 3789633 h 7218633"/>
              <a:gd name="connsiteX2" fmla="*/ 0 w 2362200"/>
              <a:gd name="connsiteY2" fmla="*/ 384384 h 7218633"/>
              <a:gd name="connsiteX3" fmla="*/ 2362200 w 2362200"/>
              <a:gd name="connsiteY3" fmla="*/ 360633 h 7218633"/>
              <a:gd name="connsiteX4" fmla="*/ 1181100 w 2362200"/>
              <a:gd name="connsiteY4" fmla="*/ 3789633 h 7218633"/>
              <a:gd name="connsiteX5" fmla="*/ 2362200 w 2362200"/>
              <a:gd name="connsiteY5" fmla="*/ 7218633 h 7218633"/>
              <a:gd name="connsiteX0" fmla="*/ 2542998 w 2542998"/>
              <a:gd name="connsiteY0" fmla="*/ 7218633 h 7218633"/>
              <a:gd name="connsiteX1" fmla="*/ 180798 w 2542998"/>
              <a:gd name="connsiteY1" fmla="*/ 3789633 h 7218633"/>
              <a:gd name="connsiteX2" fmla="*/ 180798 w 2542998"/>
              <a:gd name="connsiteY2" fmla="*/ 384384 h 7218633"/>
              <a:gd name="connsiteX3" fmla="*/ 2542998 w 2542998"/>
              <a:gd name="connsiteY3" fmla="*/ 360633 h 7218633"/>
              <a:gd name="connsiteX4" fmla="*/ 1361898 w 2542998"/>
              <a:gd name="connsiteY4" fmla="*/ 3789633 h 7218633"/>
              <a:gd name="connsiteX5" fmla="*/ 2542998 w 2542998"/>
              <a:gd name="connsiteY5" fmla="*/ 7218633 h 7218633"/>
              <a:gd name="connsiteX0" fmla="*/ 2542998 w 2542998"/>
              <a:gd name="connsiteY0" fmla="*/ 7033717 h 7033717"/>
              <a:gd name="connsiteX1" fmla="*/ 180798 w 2542998"/>
              <a:gd name="connsiteY1" fmla="*/ 3604717 h 7033717"/>
              <a:gd name="connsiteX2" fmla="*/ 180798 w 2542998"/>
              <a:gd name="connsiteY2" fmla="*/ 199468 h 7033717"/>
              <a:gd name="connsiteX3" fmla="*/ 2542998 w 2542998"/>
              <a:gd name="connsiteY3" fmla="*/ 175717 h 7033717"/>
              <a:gd name="connsiteX4" fmla="*/ 1361898 w 2542998"/>
              <a:gd name="connsiteY4" fmla="*/ 3604717 h 7033717"/>
              <a:gd name="connsiteX5" fmla="*/ 2542998 w 2542998"/>
              <a:gd name="connsiteY5" fmla="*/ 7033717 h 7033717"/>
              <a:gd name="connsiteX0" fmla="*/ 2542998 w 2542998"/>
              <a:gd name="connsiteY0" fmla="*/ 6858000 h 6858000"/>
              <a:gd name="connsiteX1" fmla="*/ 180798 w 2542998"/>
              <a:gd name="connsiteY1" fmla="*/ 3429000 h 6858000"/>
              <a:gd name="connsiteX2" fmla="*/ 180798 w 2542998"/>
              <a:gd name="connsiteY2" fmla="*/ 23751 h 6858000"/>
              <a:gd name="connsiteX3" fmla="*/ 2542998 w 2542998"/>
              <a:gd name="connsiteY3" fmla="*/ 0 h 6858000"/>
              <a:gd name="connsiteX4" fmla="*/ 1361898 w 2542998"/>
              <a:gd name="connsiteY4" fmla="*/ 3429000 h 6858000"/>
              <a:gd name="connsiteX5" fmla="*/ 2542998 w 2542998"/>
              <a:gd name="connsiteY5" fmla="*/ 6858000 h 6858000"/>
              <a:gd name="connsiteX0" fmla="*/ 2537178 w 2537178"/>
              <a:gd name="connsiteY0" fmla="*/ 6858000 h 7206529"/>
              <a:gd name="connsiteX1" fmla="*/ 174978 w 2537178"/>
              <a:gd name="connsiteY1" fmla="*/ 6852062 h 7206529"/>
              <a:gd name="connsiteX2" fmla="*/ 174978 w 2537178"/>
              <a:gd name="connsiteY2" fmla="*/ 3429000 h 7206529"/>
              <a:gd name="connsiteX3" fmla="*/ 174978 w 2537178"/>
              <a:gd name="connsiteY3" fmla="*/ 23751 h 7206529"/>
              <a:gd name="connsiteX4" fmla="*/ 2537178 w 2537178"/>
              <a:gd name="connsiteY4" fmla="*/ 0 h 7206529"/>
              <a:gd name="connsiteX5" fmla="*/ 1356078 w 2537178"/>
              <a:gd name="connsiteY5" fmla="*/ 3429000 h 7206529"/>
              <a:gd name="connsiteX6" fmla="*/ 2537178 w 2537178"/>
              <a:gd name="connsiteY6" fmla="*/ 6858000 h 7206529"/>
              <a:gd name="connsiteX0" fmla="*/ 2373563 w 2373563"/>
              <a:gd name="connsiteY0" fmla="*/ 6858000 h 7206529"/>
              <a:gd name="connsiteX1" fmla="*/ 11363 w 2373563"/>
              <a:gd name="connsiteY1" fmla="*/ 6852062 h 7206529"/>
              <a:gd name="connsiteX2" fmla="*/ 11363 w 2373563"/>
              <a:gd name="connsiteY2" fmla="*/ 3429000 h 7206529"/>
              <a:gd name="connsiteX3" fmla="*/ 11363 w 2373563"/>
              <a:gd name="connsiteY3" fmla="*/ 23751 h 7206529"/>
              <a:gd name="connsiteX4" fmla="*/ 2373563 w 2373563"/>
              <a:gd name="connsiteY4" fmla="*/ 0 h 7206529"/>
              <a:gd name="connsiteX5" fmla="*/ 1192463 w 2373563"/>
              <a:gd name="connsiteY5" fmla="*/ 3429000 h 7206529"/>
              <a:gd name="connsiteX6" fmla="*/ 2373563 w 2373563"/>
              <a:gd name="connsiteY6" fmla="*/ 6858000 h 7206529"/>
              <a:gd name="connsiteX0" fmla="*/ 2373563 w 2373563"/>
              <a:gd name="connsiteY0" fmla="*/ 6858000 h 7016795"/>
              <a:gd name="connsiteX1" fmla="*/ 11363 w 2373563"/>
              <a:gd name="connsiteY1" fmla="*/ 6852062 h 7016795"/>
              <a:gd name="connsiteX2" fmla="*/ 11363 w 2373563"/>
              <a:gd name="connsiteY2" fmla="*/ 3429000 h 7016795"/>
              <a:gd name="connsiteX3" fmla="*/ 11363 w 2373563"/>
              <a:gd name="connsiteY3" fmla="*/ 23751 h 7016795"/>
              <a:gd name="connsiteX4" fmla="*/ 2373563 w 2373563"/>
              <a:gd name="connsiteY4" fmla="*/ 0 h 7016795"/>
              <a:gd name="connsiteX5" fmla="*/ 1192463 w 2373563"/>
              <a:gd name="connsiteY5" fmla="*/ 3429000 h 7016795"/>
              <a:gd name="connsiteX6" fmla="*/ 2373563 w 2373563"/>
              <a:gd name="connsiteY6" fmla="*/ 6858000 h 7016795"/>
              <a:gd name="connsiteX0" fmla="*/ 2373563 w 2374250"/>
              <a:gd name="connsiteY0" fmla="*/ 6858000 h 6883371"/>
              <a:gd name="connsiteX1" fmla="*/ 11363 w 2374250"/>
              <a:gd name="connsiteY1" fmla="*/ 6852062 h 6883371"/>
              <a:gd name="connsiteX2" fmla="*/ 11363 w 2374250"/>
              <a:gd name="connsiteY2" fmla="*/ 3429000 h 6883371"/>
              <a:gd name="connsiteX3" fmla="*/ 11363 w 2374250"/>
              <a:gd name="connsiteY3" fmla="*/ 23751 h 6883371"/>
              <a:gd name="connsiteX4" fmla="*/ 2373563 w 2374250"/>
              <a:gd name="connsiteY4" fmla="*/ 0 h 6883371"/>
              <a:gd name="connsiteX5" fmla="*/ 1192463 w 2374250"/>
              <a:gd name="connsiteY5" fmla="*/ 3429000 h 6883371"/>
              <a:gd name="connsiteX6" fmla="*/ 2373563 w 2374250"/>
              <a:gd name="connsiteY6" fmla="*/ 6858000 h 6883371"/>
              <a:gd name="connsiteX0" fmla="*/ 2373563 w 2374250"/>
              <a:gd name="connsiteY0" fmla="*/ 6888874 h 6914245"/>
              <a:gd name="connsiteX1" fmla="*/ 11363 w 2374250"/>
              <a:gd name="connsiteY1" fmla="*/ 6882936 h 6914245"/>
              <a:gd name="connsiteX2" fmla="*/ 11363 w 2374250"/>
              <a:gd name="connsiteY2" fmla="*/ 3459874 h 6914245"/>
              <a:gd name="connsiteX3" fmla="*/ 11363 w 2374250"/>
              <a:gd name="connsiteY3" fmla="*/ 34 h 6914245"/>
              <a:gd name="connsiteX4" fmla="*/ 2373563 w 2374250"/>
              <a:gd name="connsiteY4" fmla="*/ 30874 h 6914245"/>
              <a:gd name="connsiteX5" fmla="*/ 1192463 w 2374250"/>
              <a:gd name="connsiteY5" fmla="*/ 3459874 h 6914245"/>
              <a:gd name="connsiteX6" fmla="*/ 2373563 w 2374250"/>
              <a:gd name="connsiteY6" fmla="*/ 6888874 h 6914245"/>
              <a:gd name="connsiteX0" fmla="*/ 2384823 w 2385510"/>
              <a:gd name="connsiteY0" fmla="*/ 6858000 h 6883371"/>
              <a:gd name="connsiteX1" fmla="*/ 22623 w 2385510"/>
              <a:gd name="connsiteY1" fmla="*/ 6852062 h 6883371"/>
              <a:gd name="connsiteX2" fmla="*/ 22623 w 2385510"/>
              <a:gd name="connsiteY2" fmla="*/ 3429000 h 6883371"/>
              <a:gd name="connsiteX3" fmla="*/ 8975 w 2385510"/>
              <a:gd name="connsiteY3" fmla="*/ 23751 h 6883371"/>
              <a:gd name="connsiteX4" fmla="*/ 2384823 w 2385510"/>
              <a:gd name="connsiteY4" fmla="*/ 0 h 6883371"/>
              <a:gd name="connsiteX5" fmla="*/ 1203723 w 2385510"/>
              <a:gd name="connsiteY5" fmla="*/ 3429000 h 6883371"/>
              <a:gd name="connsiteX6" fmla="*/ 2384823 w 2385510"/>
              <a:gd name="connsiteY6" fmla="*/ 6858000 h 6883371"/>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84823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875226 h 6900597"/>
              <a:gd name="connsiteX1" fmla="*/ 22623 w 2385510"/>
              <a:gd name="connsiteY1" fmla="*/ 6869288 h 6900597"/>
              <a:gd name="connsiteX2" fmla="*/ 22623 w 2385510"/>
              <a:gd name="connsiteY2" fmla="*/ 3446226 h 6900597"/>
              <a:gd name="connsiteX3" fmla="*/ 8975 w 2385510"/>
              <a:gd name="connsiteY3" fmla="*/ 34 h 6900597"/>
              <a:gd name="connsiteX4" fmla="*/ 2357527 w 2385510"/>
              <a:gd name="connsiteY4" fmla="*/ 17226 h 6900597"/>
              <a:gd name="connsiteX5" fmla="*/ 1203723 w 2385510"/>
              <a:gd name="connsiteY5" fmla="*/ 3446226 h 6900597"/>
              <a:gd name="connsiteX6" fmla="*/ 2384823 w 2385510"/>
              <a:gd name="connsiteY6" fmla="*/ 6875226 h 6900597"/>
              <a:gd name="connsiteX0" fmla="*/ 2384823 w 2385510"/>
              <a:gd name="connsiteY0" fmla="*/ 6926239 h 6951610"/>
              <a:gd name="connsiteX1" fmla="*/ 22623 w 2385510"/>
              <a:gd name="connsiteY1" fmla="*/ 6920301 h 6951610"/>
              <a:gd name="connsiteX2" fmla="*/ 22623 w 2385510"/>
              <a:gd name="connsiteY2" fmla="*/ 3497239 h 6951610"/>
              <a:gd name="connsiteX3" fmla="*/ 8975 w 2385510"/>
              <a:gd name="connsiteY3" fmla="*/ 51047 h 6951610"/>
              <a:gd name="connsiteX4" fmla="*/ 2357527 w 2385510"/>
              <a:gd name="connsiteY4" fmla="*/ 0 h 6951610"/>
              <a:gd name="connsiteX5" fmla="*/ 1203723 w 2385510"/>
              <a:gd name="connsiteY5" fmla="*/ 3497239 h 6951610"/>
              <a:gd name="connsiteX6" fmla="*/ 2384823 w 2385510"/>
              <a:gd name="connsiteY6" fmla="*/ 6926239 h 6951610"/>
              <a:gd name="connsiteX0" fmla="*/ 2384823 w 2385510"/>
              <a:gd name="connsiteY0" fmla="*/ 6926239 h 6969801"/>
              <a:gd name="connsiteX1" fmla="*/ 22623 w 2385510"/>
              <a:gd name="connsiteY1" fmla="*/ 6961245 h 6969801"/>
              <a:gd name="connsiteX2" fmla="*/ 22623 w 2385510"/>
              <a:gd name="connsiteY2" fmla="*/ 3497239 h 6969801"/>
              <a:gd name="connsiteX3" fmla="*/ 8975 w 2385510"/>
              <a:gd name="connsiteY3" fmla="*/ 51047 h 6969801"/>
              <a:gd name="connsiteX4" fmla="*/ 2357527 w 2385510"/>
              <a:gd name="connsiteY4" fmla="*/ 0 h 6969801"/>
              <a:gd name="connsiteX5" fmla="*/ 1203723 w 2385510"/>
              <a:gd name="connsiteY5" fmla="*/ 3497239 h 6969801"/>
              <a:gd name="connsiteX6" fmla="*/ 2384823 w 2385510"/>
              <a:gd name="connsiteY6" fmla="*/ 6926239 h 6969801"/>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33673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75228 h 6918790"/>
              <a:gd name="connsiteX1" fmla="*/ 22623 w 2385510"/>
              <a:gd name="connsiteY1" fmla="*/ 6910234 h 6918790"/>
              <a:gd name="connsiteX2" fmla="*/ 22623 w 2385510"/>
              <a:gd name="connsiteY2" fmla="*/ 3446228 h 6918790"/>
              <a:gd name="connsiteX3" fmla="*/ 8975 w 2385510"/>
              <a:gd name="connsiteY3" fmla="*/ 36 h 6918790"/>
              <a:gd name="connsiteX4" fmla="*/ 2357527 w 2385510"/>
              <a:gd name="connsiteY4" fmla="*/ 12599 h 6918790"/>
              <a:gd name="connsiteX5" fmla="*/ 1203723 w 2385510"/>
              <a:gd name="connsiteY5" fmla="*/ 3446228 h 6918790"/>
              <a:gd name="connsiteX6" fmla="*/ 2384823 w 2385510"/>
              <a:gd name="connsiteY6" fmla="*/ 6875228 h 6918790"/>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84823 w 2385510"/>
              <a:gd name="connsiteY0" fmla="*/ 6862629 h 6906191"/>
              <a:gd name="connsiteX1" fmla="*/ 22623 w 2385510"/>
              <a:gd name="connsiteY1" fmla="*/ 6897635 h 6906191"/>
              <a:gd name="connsiteX2" fmla="*/ 22623 w 2385510"/>
              <a:gd name="connsiteY2" fmla="*/ 3433629 h 6906191"/>
              <a:gd name="connsiteX3" fmla="*/ 8975 w 2385510"/>
              <a:gd name="connsiteY3" fmla="*/ 3340 h 6906191"/>
              <a:gd name="connsiteX4" fmla="*/ 2357527 w 2385510"/>
              <a:gd name="connsiteY4" fmla="*/ 0 h 6906191"/>
              <a:gd name="connsiteX5" fmla="*/ 1203723 w 2385510"/>
              <a:gd name="connsiteY5" fmla="*/ 3433629 h 6906191"/>
              <a:gd name="connsiteX6" fmla="*/ 2384823 w 2385510"/>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76875 w 2377562"/>
              <a:gd name="connsiteY0" fmla="*/ 6862629 h 6906191"/>
              <a:gd name="connsiteX1" fmla="*/ 14675 w 2377562"/>
              <a:gd name="connsiteY1" fmla="*/ 6897635 h 6906191"/>
              <a:gd name="connsiteX2" fmla="*/ 14675 w 2377562"/>
              <a:gd name="connsiteY2" fmla="*/ 3433629 h 6906191"/>
              <a:gd name="connsiteX3" fmla="*/ 1027 w 2377562"/>
              <a:gd name="connsiteY3" fmla="*/ 3340 h 6906191"/>
              <a:gd name="connsiteX4" fmla="*/ 2349579 w 2377562"/>
              <a:gd name="connsiteY4" fmla="*/ 0 h 6906191"/>
              <a:gd name="connsiteX5" fmla="*/ 1195775 w 2377562"/>
              <a:gd name="connsiteY5" fmla="*/ 3433629 h 6906191"/>
              <a:gd name="connsiteX6" fmla="*/ 2376875 w 2377562"/>
              <a:gd name="connsiteY6" fmla="*/ 6862629 h 6906191"/>
              <a:gd name="connsiteX0" fmla="*/ 2382073 w 2382760"/>
              <a:gd name="connsiteY0" fmla="*/ 6862629 h 6906191"/>
              <a:gd name="connsiteX1" fmla="*/ 19873 w 2382760"/>
              <a:gd name="connsiteY1" fmla="*/ 6897635 h 6906191"/>
              <a:gd name="connsiteX2" fmla="*/ 19873 w 2382760"/>
              <a:gd name="connsiteY2" fmla="*/ 3433629 h 6906191"/>
              <a:gd name="connsiteX3" fmla="*/ 6225 w 2382760"/>
              <a:gd name="connsiteY3" fmla="*/ 3340 h 6906191"/>
              <a:gd name="connsiteX4" fmla="*/ 2354777 w 2382760"/>
              <a:gd name="connsiteY4" fmla="*/ 0 h 6906191"/>
              <a:gd name="connsiteX5" fmla="*/ 1200973 w 2382760"/>
              <a:gd name="connsiteY5" fmla="*/ 3433629 h 6906191"/>
              <a:gd name="connsiteX6" fmla="*/ 2382073 w 2382760"/>
              <a:gd name="connsiteY6" fmla="*/ 6862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91440 w 2376535"/>
              <a:gd name="connsiteY6" fmla="*/ 94780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0" fmla="*/ 0 w 2376535"/>
              <a:gd name="connsiteY0" fmla="*/ 3340 h 6906191"/>
              <a:gd name="connsiteX1" fmla="*/ 2348552 w 2376535"/>
              <a:gd name="connsiteY1" fmla="*/ 0 h 6906191"/>
              <a:gd name="connsiteX2" fmla="*/ 1194748 w 2376535"/>
              <a:gd name="connsiteY2" fmla="*/ 3433629 h 6906191"/>
              <a:gd name="connsiteX3" fmla="*/ 2375848 w 2376535"/>
              <a:gd name="connsiteY3" fmla="*/ 6862629 h 6906191"/>
              <a:gd name="connsiteX4" fmla="*/ 13648 w 2376535"/>
              <a:gd name="connsiteY4" fmla="*/ 6897635 h 6906191"/>
              <a:gd name="connsiteX5" fmla="*/ 13648 w 2376535"/>
              <a:gd name="connsiteY5" fmla="*/ 3433629 h 6906191"/>
              <a:gd name="connsiteX6" fmla="*/ 0 w 2376535"/>
              <a:gd name="connsiteY6" fmla="*/ 3340 h 6906191"/>
              <a:gd name="connsiteX0" fmla="*/ 0 w 2376535"/>
              <a:gd name="connsiteY0" fmla="*/ 3959 h 6906810"/>
              <a:gd name="connsiteX1" fmla="*/ 2348552 w 2376535"/>
              <a:gd name="connsiteY1" fmla="*/ 619 h 6906810"/>
              <a:gd name="connsiteX2" fmla="*/ 1194748 w 2376535"/>
              <a:gd name="connsiteY2" fmla="*/ 3434248 h 6906810"/>
              <a:gd name="connsiteX3" fmla="*/ 2375848 w 2376535"/>
              <a:gd name="connsiteY3" fmla="*/ 6863248 h 6906810"/>
              <a:gd name="connsiteX4" fmla="*/ 13648 w 2376535"/>
              <a:gd name="connsiteY4" fmla="*/ 6898254 h 6906810"/>
              <a:gd name="connsiteX5" fmla="*/ 13648 w 2376535"/>
              <a:gd name="connsiteY5" fmla="*/ 3434248 h 6906810"/>
              <a:gd name="connsiteX6" fmla="*/ 0 w 2376535"/>
              <a:gd name="connsiteY6" fmla="*/ 3959 h 6906810"/>
              <a:gd name="connsiteX0" fmla="*/ 0 w 2385158"/>
              <a:gd name="connsiteY0" fmla="*/ 3959 h 6919380"/>
              <a:gd name="connsiteX1" fmla="*/ 2348552 w 2385158"/>
              <a:gd name="connsiteY1" fmla="*/ 619 h 6919380"/>
              <a:gd name="connsiteX2" fmla="*/ 1194748 w 2385158"/>
              <a:gd name="connsiteY2" fmla="*/ 3434248 h 6919380"/>
              <a:gd name="connsiteX3" fmla="*/ 2384474 w 2385158"/>
              <a:gd name="connsiteY3" fmla="*/ 6889127 h 6919380"/>
              <a:gd name="connsiteX4" fmla="*/ 13648 w 2385158"/>
              <a:gd name="connsiteY4" fmla="*/ 6898254 h 6919380"/>
              <a:gd name="connsiteX5" fmla="*/ 13648 w 2385158"/>
              <a:gd name="connsiteY5" fmla="*/ 3434248 h 6919380"/>
              <a:gd name="connsiteX6" fmla="*/ 0 w 2385158"/>
              <a:gd name="connsiteY6" fmla="*/ 3959 h 6919380"/>
              <a:gd name="connsiteX0" fmla="*/ 0 w 2384474"/>
              <a:gd name="connsiteY0" fmla="*/ 3959 h 6900342"/>
              <a:gd name="connsiteX1" fmla="*/ 2348552 w 2384474"/>
              <a:gd name="connsiteY1" fmla="*/ 619 h 6900342"/>
              <a:gd name="connsiteX2" fmla="*/ 1194748 w 2384474"/>
              <a:gd name="connsiteY2" fmla="*/ 3434248 h 6900342"/>
              <a:gd name="connsiteX3" fmla="*/ 2384474 w 2384474"/>
              <a:gd name="connsiteY3" fmla="*/ 6889127 h 6900342"/>
              <a:gd name="connsiteX4" fmla="*/ 13648 w 2384474"/>
              <a:gd name="connsiteY4" fmla="*/ 6898254 h 6900342"/>
              <a:gd name="connsiteX5" fmla="*/ 13648 w 2384474"/>
              <a:gd name="connsiteY5" fmla="*/ 3434248 h 6900342"/>
              <a:gd name="connsiteX6" fmla="*/ 0 w 2384474"/>
              <a:gd name="connsiteY6" fmla="*/ 3959 h 6900342"/>
              <a:gd name="connsiteX0" fmla="*/ 0 w 2348552"/>
              <a:gd name="connsiteY0" fmla="*/ 3959 h 6900342"/>
              <a:gd name="connsiteX1" fmla="*/ 2348552 w 2348552"/>
              <a:gd name="connsiteY1" fmla="*/ 619 h 6900342"/>
              <a:gd name="connsiteX2" fmla="*/ 1194748 w 2348552"/>
              <a:gd name="connsiteY2" fmla="*/ 3434248 h 6900342"/>
              <a:gd name="connsiteX3" fmla="*/ 2332716 w 2348552"/>
              <a:gd name="connsiteY3" fmla="*/ 6889127 h 6900342"/>
              <a:gd name="connsiteX4" fmla="*/ 13648 w 2348552"/>
              <a:gd name="connsiteY4" fmla="*/ 6898254 h 6900342"/>
              <a:gd name="connsiteX5" fmla="*/ 13648 w 2348552"/>
              <a:gd name="connsiteY5" fmla="*/ 3434248 h 6900342"/>
              <a:gd name="connsiteX6" fmla="*/ 0 w 2348552"/>
              <a:gd name="connsiteY6" fmla="*/ 3959 h 6900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8552" h="6900342">
                <a:moveTo>
                  <a:pt x="0" y="3959"/>
                </a:moveTo>
                <a:cubicBezTo>
                  <a:pt x="6048" y="10323"/>
                  <a:pt x="2302020" y="-2948"/>
                  <a:pt x="2348552" y="619"/>
                </a:cubicBezTo>
                <a:cubicBezTo>
                  <a:pt x="1605032" y="810096"/>
                  <a:pt x="1197387" y="2286163"/>
                  <a:pt x="1194748" y="3434248"/>
                </a:cubicBezTo>
                <a:cubicBezTo>
                  <a:pt x="1192109" y="4582333"/>
                  <a:pt x="1589196" y="6079650"/>
                  <a:pt x="2332716" y="6889127"/>
                </a:cubicBezTo>
                <a:cubicBezTo>
                  <a:pt x="2327877" y="6866013"/>
                  <a:pt x="52506" y="6910196"/>
                  <a:pt x="13648" y="6898254"/>
                </a:cubicBezTo>
                <a:cubicBezTo>
                  <a:pt x="-42" y="6920521"/>
                  <a:pt x="15923" y="4583297"/>
                  <a:pt x="13648" y="3434248"/>
                </a:cubicBezTo>
                <a:cubicBezTo>
                  <a:pt x="9099" y="2290818"/>
                  <a:pt x="4549" y="1147389"/>
                  <a:pt x="0" y="3959"/>
                </a:cubicBezTo>
                <a:close/>
              </a:path>
            </a:pathLst>
          </a:custGeom>
          <a:solidFill>
            <a:srgbClr val="095CA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03900" y="5492534"/>
            <a:ext cx="3352800" cy="1361237"/>
          </a:xfrm>
          <a:prstGeom prst="rect">
            <a:avLst/>
          </a:prstGeom>
        </p:spPr>
      </p:pic>
      <p:sp>
        <p:nvSpPr>
          <p:cNvPr id="9" name="Subtitle 8"/>
          <p:cNvSpPr>
            <a:spLocks noGrp="1"/>
          </p:cNvSpPr>
          <p:nvPr>
            <p:ph type="subTitle" idx="1"/>
          </p:nvPr>
        </p:nvSpPr>
        <p:spPr>
          <a:xfrm>
            <a:off x="1905000" y="794918"/>
            <a:ext cx="6934200" cy="5268163"/>
          </a:xfrm>
        </p:spPr>
        <p:txBody>
          <a:bodyPr>
            <a:normAutofit/>
          </a:bodyPr>
          <a:lstStyle/>
          <a:p>
            <a:endParaRPr lang="en-US" sz="3800" dirty="0"/>
          </a:p>
          <a:p>
            <a:r>
              <a:rPr lang="en-US" sz="4800" dirty="0">
                <a:latin typeface="Gill Sans MT" panose="020B0502020104020203" pitchFamily="34" charset="0"/>
              </a:rPr>
              <a:t>Thank you for your time!</a:t>
            </a:r>
          </a:p>
          <a:p>
            <a:endParaRPr lang="en-US" sz="2000" dirty="0">
              <a:solidFill>
                <a:schemeClr val="tx1"/>
              </a:solidFill>
              <a:latin typeface="Gill Sans MT" panose="020B0502020104020203" pitchFamily="34" charset="0"/>
            </a:endParaRPr>
          </a:p>
          <a:p>
            <a:endParaRPr lang="en-US" sz="2400" dirty="0">
              <a:solidFill>
                <a:schemeClr val="tx1"/>
              </a:solidFill>
              <a:latin typeface="Gill Sans MT" panose="020B0502020104020203" pitchFamily="34" charset="0"/>
            </a:endParaRPr>
          </a:p>
          <a:p>
            <a:r>
              <a:rPr lang="en-US" sz="2400" dirty="0">
                <a:solidFill>
                  <a:schemeClr val="tx1"/>
                </a:solidFill>
                <a:latin typeface="Gill Sans MT" panose="020B0502020104020203" pitchFamily="34" charset="0"/>
              </a:rPr>
              <a:t>Shelby Butler – </a:t>
            </a:r>
            <a:r>
              <a:rPr lang="en-US" sz="2400" dirty="0">
                <a:solidFill>
                  <a:schemeClr val="tx1"/>
                </a:solidFill>
                <a:latin typeface="Gill Sans MT" panose="020B0502020104020203" pitchFamily="34" charset="0"/>
                <a:hlinkClick r:id="rId4"/>
              </a:rPr>
              <a:t>sbutler@swcil.org</a:t>
            </a:r>
            <a:endParaRPr lang="en-US" sz="2400" dirty="0">
              <a:solidFill>
                <a:schemeClr val="tx1"/>
              </a:solidFill>
              <a:latin typeface="Gill Sans MT" panose="020B0502020104020203" pitchFamily="34" charset="0"/>
            </a:endParaRPr>
          </a:p>
          <a:p>
            <a:endParaRPr lang="en-US" sz="2400" dirty="0">
              <a:solidFill>
                <a:schemeClr val="tx1"/>
              </a:solidFill>
              <a:latin typeface="Gill Sans MT" panose="020B0502020104020203" pitchFamily="34" charset="0"/>
            </a:endParaRPr>
          </a:p>
          <a:p>
            <a:r>
              <a:rPr lang="en-US" sz="2400" dirty="0">
                <a:solidFill>
                  <a:schemeClr val="tx1"/>
                </a:solidFill>
                <a:latin typeface="Gill Sans MT" panose="020B0502020104020203" pitchFamily="34" charset="0"/>
              </a:rPr>
              <a:t>Ashley Corsolini, MNCL – </a:t>
            </a:r>
            <a:r>
              <a:rPr lang="en-US" sz="2400" dirty="0">
                <a:solidFill>
                  <a:schemeClr val="tx1"/>
                </a:solidFill>
                <a:latin typeface="Gill Sans MT" panose="020B0502020104020203" pitchFamily="34" charset="0"/>
                <a:hlinkClick r:id="rId5"/>
              </a:rPr>
              <a:t>acorsolini@cpozarks.org</a:t>
            </a:r>
            <a:r>
              <a:rPr lang="en-US" sz="2400" dirty="0">
                <a:solidFill>
                  <a:schemeClr val="tx1"/>
                </a:solidFill>
                <a:latin typeface="Gill Sans MT" panose="020B0502020104020203" pitchFamily="34" charset="0"/>
              </a:rPr>
              <a:t> </a:t>
            </a:r>
          </a:p>
          <a:p>
            <a:r>
              <a:rPr lang="en-US" sz="3000" dirty="0">
                <a:latin typeface="Gill Sans MT" panose="020B0502020104020203" pitchFamily="34" charset="0"/>
              </a:rPr>
              <a:t> </a:t>
            </a:r>
          </a:p>
        </p:txBody>
      </p:sp>
      <p:pic>
        <p:nvPicPr>
          <p:cNvPr id="8" name="Picture 2" descr="Empower Abilities (formerly Southwest Center for Independent Living) (SCIL)  | Volunteer Ozarks">
            <a:extLst>
              <a:ext uri="{FF2B5EF4-FFF2-40B4-BE49-F238E27FC236}">
                <a16:creationId xmlns:a16="http://schemas.microsoft.com/office/drawing/2014/main" id="{FC0C7EC1-B302-457D-8820-D7BC50D6E3F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t="18593" r="5097" b="42296"/>
          <a:stretch/>
        </p:blipFill>
        <p:spPr bwMode="auto">
          <a:xfrm>
            <a:off x="2653352" y="5713196"/>
            <a:ext cx="2716232" cy="1119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0893686"/>
      </p:ext>
    </p:extLst>
  </p:cSld>
  <p:clrMapOvr>
    <a:masterClrMapping/>
  </p:clrMapOvr>
</p:sld>
</file>

<file path=ppt/theme/theme1.xml><?xml version="1.0" encoding="utf-8"?>
<a:theme xmlns:a="http://schemas.openxmlformats.org/drawingml/2006/main" name="Community Partnership PowerPoin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2AD4B74B876E43A9F51392340A19B6" ma:contentTypeVersion="13" ma:contentTypeDescription="Create a new document." ma:contentTypeScope="" ma:versionID="227ba147190a1eb87b75cded1d2087c9">
  <xsd:schema xmlns:xsd="http://www.w3.org/2001/XMLSchema" xmlns:xs="http://www.w3.org/2001/XMLSchema" xmlns:p="http://schemas.microsoft.com/office/2006/metadata/properties" xmlns:ns3="d5eea2a8-1191-40ad-abd8-9e5cb8a795ec" xmlns:ns4="1970e3d6-58e3-4960-bab3-a93d9f38c7da" targetNamespace="http://schemas.microsoft.com/office/2006/metadata/properties" ma:root="true" ma:fieldsID="74aa7a3205456559d3feb8f6dc0ee10a" ns3:_="" ns4:_="">
    <xsd:import namespace="d5eea2a8-1191-40ad-abd8-9e5cb8a795ec"/>
    <xsd:import namespace="1970e3d6-58e3-4960-bab3-a93d9f38c7da"/>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4:SharedWithUsers" minOccurs="0"/>
                <xsd:element ref="ns4:SharedWithDetails" minOccurs="0"/>
                <xsd:element ref="ns4:SharingHintHash"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eea2a8-1191-40ad-abd8-9e5cb8a795ec"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970e3d6-58e3-4960-bab3-a93d9f38c7da" elementFormDefault="qualified">
    <xsd:import namespace="http://schemas.microsoft.com/office/2006/documentManagement/types"/>
    <xsd:import namespace="http://schemas.microsoft.com/office/infopath/2007/PartnerControls"/>
    <xsd:element name="SharedWithUsers" ma:index="13"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description="" ma:internalName="SharedWithDetails" ma:readOnly="true">
      <xsd:simpleType>
        <xsd:restriction base="dms:Note">
          <xsd:maxLength value="255"/>
        </xsd:restriction>
      </xsd:simpleType>
    </xsd:element>
    <xsd:element name="SharingHintHash" ma:index="15" nillable="true" ma:displayName="Sharing Hint Hash"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2CEC44-E824-4847-9EB9-8210BAA271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eea2a8-1191-40ad-abd8-9e5cb8a795ec"/>
    <ds:schemaRef ds:uri="1970e3d6-58e3-4960-bab3-a93d9f38c7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7379D87-9580-4094-9C75-6E706D91BF64}">
  <ds:schemaRefs>
    <ds:schemaRef ds:uri="1970e3d6-58e3-4960-bab3-a93d9f38c7da"/>
    <ds:schemaRef ds:uri="http://schemas.openxmlformats.org/package/2006/metadata/core-properties"/>
    <ds:schemaRef ds:uri="http://purl.org/dc/terms/"/>
    <ds:schemaRef ds:uri="d5eea2a8-1191-40ad-abd8-9e5cb8a795ec"/>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8FF89ABA-2A8B-44D3-A4C5-9423D158423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4845</TotalTime>
  <Words>1695</Words>
  <Application>Microsoft Office PowerPoint</Application>
  <PresentationFormat>On-screen Show (4:3)</PresentationFormat>
  <Paragraphs>186</Paragraphs>
  <Slides>17</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Gill Sans MT</vt:lpstr>
      <vt:lpstr>Monotype Corsiva</vt:lpstr>
      <vt:lpstr>Myriad Pro</vt:lpstr>
      <vt:lpstr>Symbol</vt:lpstr>
      <vt:lpstr>Times New Roman</vt:lpstr>
      <vt:lpstr>Community Partnership PowerPoint Template</vt:lpstr>
      <vt:lpstr>PowerPoint Presentation</vt:lpstr>
      <vt:lpstr>Collaboratives History</vt:lpstr>
      <vt:lpstr>PowerPoint Presentation</vt:lpstr>
      <vt:lpstr>Child Abuse &amp; Neglect Collaborative</vt:lpstr>
      <vt:lpstr>Early Care and Education Collaborative</vt:lpstr>
      <vt:lpstr>Environmental Collaborative</vt:lpstr>
      <vt:lpstr>PowerPoint Presentation</vt:lpstr>
      <vt:lpstr>PowerPoint Presentation</vt:lpstr>
      <vt:lpstr>Housing Collaborative</vt:lpstr>
      <vt:lpstr>Let’s Go Smart: Transportation Collaborative</vt:lpstr>
      <vt:lpstr>The Collaborative Model</vt:lpstr>
      <vt:lpstr>The role of a CIL </vt:lpstr>
      <vt:lpstr>How can you engage</vt:lpstr>
      <vt:lpstr>Tips and Best Practices</vt:lpstr>
      <vt:lpstr>Ideas for Collaboration</vt:lpstr>
      <vt:lpstr>Other ways to connect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Justin Lockhart</dc:creator>
  <cp:lastModifiedBy>Shelby Butler</cp:lastModifiedBy>
  <cp:revision>18</cp:revision>
  <cp:lastPrinted>2019-08-21T16:51:46Z</cp:lastPrinted>
  <dcterms:created xsi:type="dcterms:W3CDTF">2019-08-19T16:03:19Z</dcterms:created>
  <dcterms:modified xsi:type="dcterms:W3CDTF">2022-05-13T21:18:14Z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0x0101007D2AD4B74B876E43A9F51392340A19B6</vt:lpwstr>
  </property>
</Properties>
</file>