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2"/>
  </p:notesMasterIdLst>
  <p:handoutMasterIdLst>
    <p:handoutMasterId r:id="rId23"/>
  </p:handoutMasterIdLst>
  <p:sldIdLst>
    <p:sldId id="257" r:id="rId5"/>
    <p:sldId id="351" r:id="rId6"/>
    <p:sldId id="326" r:id="rId7"/>
    <p:sldId id="341" r:id="rId8"/>
    <p:sldId id="362" r:id="rId9"/>
    <p:sldId id="344" r:id="rId10"/>
    <p:sldId id="347" r:id="rId11"/>
    <p:sldId id="373" r:id="rId12"/>
    <p:sldId id="343" r:id="rId13"/>
    <p:sldId id="338" r:id="rId14"/>
    <p:sldId id="374" r:id="rId15"/>
    <p:sldId id="375" r:id="rId16"/>
    <p:sldId id="376" r:id="rId17"/>
    <p:sldId id="377" r:id="rId18"/>
    <p:sldId id="378" r:id="rId19"/>
    <p:sldId id="379" r:id="rId20"/>
    <p:sldId id="34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CA6"/>
    <a:srgbClr val="00A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315EB-5812-4373-AFE4-985CD8E507FB}" v="17" dt="2022-04-29T16:01:40.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8507" autoAdjust="0"/>
  </p:normalViewPr>
  <p:slideViewPr>
    <p:cSldViewPr>
      <p:cViewPr varScale="1">
        <p:scale>
          <a:sx n="73" d="100"/>
          <a:sy n="73" d="100"/>
        </p:scale>
        <p:origin x="167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046" y="-10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Corsolini" userId="2a6c7bd8-461d-45ad-8b93-a631af23452f" providerId="ADAL" clId="{B3E315EB-5812-4373-AFE4-985CD8E507FB}"/>
    <pc:docChg chg="undo custSel addSld delSld modSld sldOrd">
      <pc:chgData name="Ashley Corsolini" userId="2a6c7bd8-461d-45ad-8b93-a631af23452f" providerId="ADAL" clId="{B3E315EB-5812-4373-AFE4-985CD8E507FB}" dt="2022-04-29T16:02:48.116" v="940" actId="20577"/>
      <pc:docMkLst>
        <pc:docMk/>
      </pc:docMkLst>
      <pc:sldChg chg="addSp modSp mod">
        <pc:chgData name="Ashley Corsolini" userId="2a6c7bd8-461d-45ad-8b93-a631af23452f" providerId="ADAL" clId="{B3E315EB-5812-4373-AFE4-985CD8E507FB}" dt="2022-04-29T15:34:16.529" v="322" actId="27636"/>
        <pc:sldMkLst>
          <pc:docMk/>
          <pc:sldMk cId="1993447577" sldId="257"/>
        </pc:sldMkLst>
        <pc:spChg chg="mod">
          <ac:chgData name="Ashley Corsolini" userId="2a6c7bd8-461d-45ad-8b93-a631af23452f" providerId="ADAL" clId="{B3E315EB-5812-4373-AFE4-985CD8E507FB}" dt="2022-04-29T15:34:16.529" v="322" actId="27636"/>
          <ac:spMkLst>
            <pc:docMk/>
            <pc:sldMk cId="1993447577" sldId="257"/>
            <ac:spMk id="9" creationId="{00000000-0000-0000-0000-000000000000}"/>
          </ac:spMkLst>
        </pc:spChg>
        <pc:picChg chg="mod">
          <ac:chgData name="Ashley Corsolini" userId="2a6c7bd8-461d-45ad-8b93-a631af23452f" providerId="ADAL" clId="{B3E315EB-5812-4373-AFE4-985CD8E507FB}" dt="2022-04-29T15:31:57.172" v="93" actId="14100"/>
          <ac:picMkLst>
            <pc:docMk/>
            <pc:sldMk cId="1993447577" sldId="257"/>
            <ac:picMk id="7" creationId="{00000000-0000-0000-0000-000000000000}"/>
          </ac:picMkLst>
        </pc:picChg>
        <pc:picChg chg="add mod">
          <ac:chgData name="Ashley Corsolini" userId="2a6c7bd8-461d-45ad-8b93-a631af23452f" providerId="ADAL" clId="{B3E315EB-5812-4373-AFE4-985CD8E507FB}" dt="2022-04-29T15:31:59.271" v="94" actId="1076"/>
          <ac:picMkLst>
            <pc:docMk/>
            <pc:sldMk cId="1993447577" sldId="257"/>
            <ac:picMk id="1026" creationId="{AA84A682-DDD8-42D2-9D1D-155E7545A6AC}"/>
          </ac:picMkLst>
        </pc:picChg>
      </pc:sldChg>
      <pc:sldChg chg="modSp mod">
        <pc:chgData name="Ashley Corsolini" userId="2a6c7bd8-461d-45ad-8b93-a631af23452f" providerId="ADAL" clId="{B3E315EB-5812-4373-AFE4-985CD8E507FB}" dt="2022-04-29T15:34:56.748" v="359" actId="20577"/>
        <pc:sldMkLst>
          <pc:docMk/>
          <pc:sldMk cId="549225906" sldId="326"/>
        </pc:sldMkLst>
        <pc:spChg chg="mod">
          <ac:chgData name="Ashley Corsolini" userId="2a6c7bd8-461d-45ad-8b93-a631af23452f" providerId="ADAL" clId="{B3E315EB-5812-4373-AFE4-985CD8E507FB}" dt="2022-04-29T15:34:56.748" v="359" actId="20577"/>
          <ac:spMkLst>
            <pc:docMk/>
            <pc:sldMk cId="549225906" sldId="326"/>
            <ac:spMk id="19" creationId="{00000000-0000-0000-0000-000000000000}"/>
          </ac:spMkLst>
        </pc:spChg>
      </pc:sldChg>
      <pc:sldChg chg="addSp modSp mod">
        <pc:chgData name="Ashley Corsolini" userId="2a6c7bd8-461d-45ad-8b93-a631af23452f" providerId="ADAL" clId="{B3E315EB-5812-4373-AFE4-985CD8E507FB}" dt="2022-04-29T15:38:37.778" v="574" actId="6549"/>
        <pc:sldMkLst>
          <pc:docMk/>
          <pc:sldMk cId="2140893686" sldId="340"/>
        </pc:sldMkLst>
        <pc:spChg chg="mod">
          <ac:chgData name="Ashley Corsolini" userId="2a6c7bd8-461d-45ad-8b93-a631af23452f" providerId="ADAL" clId="{B3E315EB-5812-4373-AFE4-985CD8E507FB}" dt="2022-04-29T15:38:37.778" v="574" actId="6549"/>
          <ac:spMkLst>
            <pc:docMk/>
            <pc:sldMk cId="2140893686" sldId="340"/>
            <ac:spMk id="9" creationId="{00000000-0000-0000-0000-000000000000}"/>
          </ac:spMkLst>
        </pc:spChg>
        <pc:picChg chg="mod">
          <ac:chgData name="Ashley Corsolini" userId="2a6c7bd8-461d-45ad-8b93-a631af23452f" providerId="ADAL" clId="{B3E315EB-5812-4373-AFE4-985CD8E507FB}" dt="2022-04-29T15:37:02.330" v="507" actId="1076"/>
          <ac:picMkLst>
            <pc:docMk/>
            <pc:sldMk cId="2140893686" sldId="340"/>
            <ac:picMk id="7" creationId="{00000000-0000-0000-0000-000000000000}"/>
          </ac:picMkLst>
        </pc:picChg>
        <pc:picChg chg="add mod">
          <ac:chgData name="Ashley Corsolini" userId="2a6c7bd8-461d-45ad-8b93-a631af23452f" providerId="ADAL" clId="{B3E315EB-5812-4373-AFE4-985CD8E507FB}" dt="2022-04-29T15:37:16.971" v="509" actId="1076"/>
          <ac:picMkLst>
            <pc:docMk/>
            <pc:sldMk cId="2140893686" sldId="340"/>
            <ac:picMk id="8" creationId="{FC0C7EC1-B302-457D-8820-D7BC50D6E3FB}"/>
          </ac:picMkLst>
        </pc:picChg>
      </pc:sldChg>
      <pc:sldChg chg="modSp mod">
        <pc:chgData name="Ashley Corsolini" userId="2a6c7bd8-461d-45ad-8b93-a631af23452f" providerId="ADAL" clId="{B3E315EB-5812-4373-AFE4-985CD8E507FB}" dt="2022-04-29T15:35:26.775" v="405" actId="20577"/>
        <pc:sldMkLst>
          <pc:docMk/>
          <pc:sldMk cId="3600317065" sldId="341"/>
        </pc:sldMkLst>
        <pc:spChg chg="mod">
          <ac:chgData name="Ashley Corsolini" userId="2a6c7bd8-461d-45ad-8b93-a631af23452f" providerId="ADAL" clId="{B3E315EB-5812-4373-AFE4-985CD8E507FB}" dt="2022-04-29T15:35:26.775" v="405" actId="20577"/>
          <ac:spMkLst>
            <pc:docMk/>
            <pc:sldMk cId="3600317065" sldId="341"/>
            <ac:spMk id="2" creationId="{00000000-0000-0000-0000-000000000000}"/>
          </ac:spMkLst>
        </pc:spChg>
      </pc:sldChg>
      <pc:sldChg chg="modSp mod">
        <pc:chgData name="Ashley Corsolini" userId="2a6c7bd8-461d-45ad-8b93-a631af23452f" providerId="ADAL" clId="{B3E315EB-5812-4373-AFE4-985CD8E507FB}" dt="2022-04-29T15:36:30.619" v="506" actId="20577"/>
        <pc:sldMkLst>
          <pc:docMk/>
          <pc:sldMk cId="3843853748" sldId="344"/>
        </pc:sldMkLst>
        <pc:spChg chg="mod">
          <ac:chgData name="Ashley Corsolini" userId="2a6c7bd8-461d-45ad-8b93-a631af23452f" providerId="ADAL" clId="{B3E315EB-5812-4373-AFE4-985CD8E507FB}" dt="2022-04-29T15:36:30.619" v="506" actId="20577"/>
          <ac:spMkLst>
            <pc:docMk/>
            <pc:sldMk cId="3843853748" sldId="344"/>
            <ac:spMk id="7" creationId="{00000000-0000-0000-0000-000000000000}"/>
          </ac:spMkLst>
        </pc:spChg>
      </pc:sldChg>
      <pc:sldChg chg="modSp mod">
        <pc:chgData name="Ashley Corsolini" userId="2a6c7bd8-461d-45ad-8b93-a631af23452f" providerId="ADAL" clId="{B3E315EB-5812-4373-AFE4-985CD8E507FB}" dt="2022-04-29T15:34:45.819" v="358" actId="20577"/>
        <pc:sldMkLst>
          <pc:docMk/>
          <pc:sldMk cId="4145613549" sldId="351"/>
        </pc:sldMkLst>
        <pc:spChg chg="mod">
          <ac:chgData name="Ashley Corsolini" userId="2a6c7bd8-461d-45ad-8b93-a631af23452f" providerId="ADAL" clId="{B3E315EB-5812-4373-AFE4-985CD8E507FB}" dt="2022-04-29T15:34:45.819" v="358" actId="20577"/>
          <ac:spMkLst>
            <pc:docMk/>
            <pc:sldMk cId="4145613549" sldId="351"/>
            <ac:spMk id="2" creationId="{00000000-0000-0000-0000-000000000000}"/>
          </ac:spMkLst>
        </pc:spChg>
      </pc:sldChg>
      <pc:sldChg chg="del">
        <pc:chgData name="Ashley Corsolini" userId="2a6c7bd8-461d-45ad-8b93-a631af23452f" providerId="ADAL" clId="{B3E315EB-5812-4373-AFE4-985CD8E507FB}" dt="2022-04-29T15:39:11.690" v="578" actId="47"/>
        <pc:sldMkLst>
          <pc:docMk/>
          <pc:sldMk cId="90487904" sldId="358"/>
        </pc:sldMkLst>
      </pc:sldChg>
      <pc:sldChg chg="del">
        <pc:chgData name="Ashley Corsolini" userId="2a6c7bd8-461d-45ad-8b93-a631af23452f" providerId="ADAL" clId="{B3E315EB-5812-4373-AFE4-985CD8E507FB}" dt="2022-04-29T15:39:14.099" v="579" actId="47"/>
        <pc:sldMkLst>
          <pc:docMk/>
          <pc:sldMk cId="3913302703" sldId="359"/>
        </pc:sldMkLst>
      </pc:sldChg>
      <pc:sldChg chg="modSp mod">
        <pc:chgData name="Ashley Corsolini" userId="2a6c7bd8-461d-45ad-8b93-a631af23452f" providerId="ADAL" clId="{B3E315EB-5812-4373-AFE4-985CD8E507FB}" dt="2022-04-29T15:35:56.855" v="413" actId="20577"/>
        <pc:sldMkLst>
          <pc:docMk/>
          <pc:sldMk cId="43010551" sldId="362"/>
        </pc:sldMkLst>
        <pc:spChg chg="mod">
          <ac:chgData name="Ashley Corsolini" userId="2a6c7bd8-461d-45ad-8b93-a631af23452f" providerId="ADAL" clId="{B3E315EB-5812-4373-AFE4-985CD8E507FB}" dt="2022-04-29T15:35:56.855" v="413" actId="20577"/>
          <ac:spMkLst>
            <pc:docMk/>
            <pc:sldMk cId="43010551" sldId="362"/>
            <ac:spMk id="7" creationId="{00000000-0000-0000-0000-000000000000}"/>
          </ac:spMkLst>
        </pc:spChg>
      </pc:sldChg>
      <pc:sldChg chg="del">
        <pc:chgData name="Ashley Corsolini" userId="2a6c7bd8-461d-45ad-8b93-a631af23452f" providerId="ADAL" clId="{B3E315EB-5812-4373-AFE4-985CD8E507FB}" dt="2022-04-29T15:38:57.474" v="575" actId="47"/>
        <pc:sldMkLst>
          <pc:docMk/>
          <pc:sldMk cId="2333452950" sldId="363"/>
        </pc:sldMkLst>
      </pc:sldChg>
      <pc:sldChg chg="del">
        <pc:chgData name="Ashley Corsolini" userId="2a6c7bd8-461d-45ad-8b93-a631af23452f" providerId="ADAL" clId="{B3E315EB-5812-4373-AFE4-985CD8E507FB}" dt="2022-04-29T15:34:25.721" v="323" actId="47"/>
        <pc:sldMkLst>
          <pc:docMk/>
          <pc:sldMk cId="2870297321" sldId="370"/>
        </pc:sldMkLst>
      </pc:sldChg>
      <pc:sldChg chg="del">
        <pc:chgData name="Ashley Corsolini" userId="2a6c7bd8-461d-45ad-8b93-a631af23452f" providerId="ADAL" clId="{B3E315EB-5812-4373-AFE4-985CD8E507FB}" dt="2022-04-29T15:38:58.907" v="576" actId="47"/>
        <pc:sldMkLst>
          <pc:docMk/>
          <pc:sldMk cId="2996718467" sldId="372"/>
        </pc:sldMkLst>
      </pc:sldChg>
      <pc:sldChg chg="addSp delSp modSp add mod ord chgLayout modNotesTx">
        <pc:chgData name="Ashley Corsolini" userId="2a6c7bd8-461d-45ad-8b93-a631af23452f" providerId="ADAL" clId="{B3E315EB-5812-4373-AFE4-985CD8E507FB}" dt="2022-04-29T16:02:48.116" v="940" actId="20577"/>
        <pc:sldMkLst>
          <pc:docMk/>
          <pc:sldMk cId="1663892932" sldId="374"/>
        </pc:sldMkLst>
        <pc:spChg chg="mod ord">
          <ac:chgData name="Ashley Corsolini" userId="2a6c7bd8-461d-45ad-8b93-a631af23452f" providerId="ADAL" clId="{B3E315EB-5812-4373-AFE4-985CD8E507FB}" dt="2022-04-29T16:02:48.116" v="940" actId="20577"/>
          <ac:spMkLst>
            <pc:docMk/>
            <pc:sldMk cId="1663892932" sldId="374"/>
            <ac:spMk id="2" creationId="{00000000-0000-0000-0000-000000000000}"/>
          </ac:spMkLst>
        </pc:spChg>
        <pc:spChg chg="add mod ord">
          <ac:chgData name="Ashley Corsolini" userId="2a6c7bd8-461d-45ad-8b93-a631af23452f" providerId="ADAL" clId="{B3E315EB-5812-4373-AFE4-985CD8E507FB}" dt="2022-04-29T15:41:01.876" v="620" actId="20577"/>
          <ac:spMkLst>
            <pc:docMk/>
            <pc:sldMk cId="1663892932" sldId="374"/>
            <ac:spMk id="3" creationId="{7514F04F-8D6D-47B9-B208-87A8012EF4FC}"/>
          </ac:spMkLst>
        </pc:spChg>
        <pc:picChg chg="del">
          <ac:chgData name="Ashley Corsolini" userId="2a6c7bd8-461d-45ad-8b93-a631af23452f" providerId="ADAL" clId="{B3E315EB-5812-4373-AFE4-985CD8E507FB}" dt="2022-04-29T15:39:55.077" v="583" actId="478"/>
          <ac:picMkLst>
            <pc:docMk/>
            <pc:sldMk cId="1663892932" sldId="374"/>
            <ac:picMk id="9" creationId="{841D59BF-4487-4ADB-983B-8BC2F4633129}"/>
          </ac:picMkLst>
        </pc:picChg>
        <pc:picChg chg="del">
          <ac:chgData name="Ashley Corsolini" userId="2a6c7bd8-461d-45ad-8b93-a631af23452f" providerId="ADAL" clId="{B3E315EB-5812-4373-AFE4-985CD8E507FB}" dt="2022-04-29T15:39:55.508" v="584" actId="478"/>
          <ac:picMkLst>
            <pc:docMk/>
            <pc:sldMk cId="1663892932" sldId="374"/>
            <ac:picMk id="11" creationId="{73EC6513-B725-4C24-AAD9-53810A875324}"/>
          </ac:picMkLst>
        </pc:picChg>
      </pc:sldChg>
      <pc:sldChg chg="del">
        <pc:chgData name="Ashley Corsolini" userId="2a6c7bd8-461d-45ad-8b93-a631af23452f" providerId="ADAL" clId="{B3E315EB-5812-4373-AFE4-985CD8E507FB}" dt="2022-04-29T15:39:09.602" v="577" actId="47"/>
        <pc:sldMkLst>
          <pc:docMk/>
          <pc:sldMk cId="2804291809" sldId="374"/>
        </pc:sldMkLst>
      </pc:sldChg>
      <pc:sldChg chg="del">
        <pc:chgData name="Ashley Corsolini" userId="2a6c7bd8-461d-45ad-8b93-a631af23452f" providerId="ADAL" clId="{B3E315EB-5812-4373-AFE4-985CD8E507FB}" dt="2022-04-29T15:35:06.359" v="360" actId="47"/>
        <pc:sldMkLst>
          <pc:docMk/>
          <pc:sldMk cId="2216536541" sldId="3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5" tIns="46579" rIns="93155" bIns="46579" rtlCol="0"/>
          <a:lstStyle>
            <a:lvl1pPr algn="l">
              <a:defRPr sz="1200"/>
            </a:lvl1pPr>
          </a:lstStyle>
          <a:p>
            <a:r>
              <a:rPr lang="en-US"/>
              <a:t>Community Collaboratives Update 2019</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55" tIns="46579" rIns="93155" bIns="46579" rtlCol="0"/>
          <a:lstStyle>
            <a:lvl1pPr algn="r">
              <a:defRPr sz="1200"/>
            </a:lvl1pPr>
          </a:lstStyle>
          <a:p>
            <a:r>
              <a:rPr lang="en-US"/>
              <a:t>8/22/2019</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55" tIns="46579" rIns="93155" bIns="4657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5" tIns="46579" rIns="93155" bIns="46579" rtlCol="0" anchor="b"/>
          <a:lstStyle>
            <a:lvl1pPr algn="r">
              <a:defRPr sz="1200"/>
            </a:lvl1pPr>
          </a:lstStyle>
          <a:p>
            <a:fld id="{A7857202-CEF4-4098-B9CF-F516A6C5D6A6}" type="slidenum">
              <a:rPr lang="en-US" smtClean="0"/>
              <a:t>‹#›</a:t>
            </a:fld>
            <a:endParaRPr lang="en-US"/>
          </a:p>
        </p:txBody>
      </p:sp>
    </p:spTree>
    <p:extLst>
      <p:ext uri="{BB962C8B-B14F-4D97-AF65-F5344CB8AC3E}">
        <p14:creationId xmlns:p14="http://schemas.microsoft.com/office/powerpoint/2010/main" val="270986050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5" tIns="46579" rIns="93155" bIns="46579" rtlCol="0"/>
          <a:lstStyle>
            <a:lvl1pPr algn="l">
              <a:defRPr sz="1200"/>
            </a:lvl1pPr>
          </a:lstStyle>
          <a:p>
            <a:r>
              <a:rPr lang="en-US"/>
              <a:t>Community Collaboratives Update 2019</a:t>
            </a:r>
          </a:p>
        </p:txBody>
      </p:sp>
      <p:sp>
        <p:nvSpPr>
          <p:cNvPr id="3" name="Date Placeholder 2"/>
          <p:cNvSpPr>
            <a:spLocks noGrp="1"/>
          </p:cNvSpPr>
          <p:nvPr>
            <p:ph type="dt" idx="1"/>
          </p:nvPr>
        </p:nvSpPr>
        <p:spPr>
          <a:xfrm>
            <a:off x="3970938" y="0"/>
            <a:ext cx="3037840" cy="464820"/>
          </a:xfrm>
          <a:prstGeom prst="rect">
            <a:avLst/>
          </a:prstGeom>
        </p:spPr>
        <p:txBody>
          <a:bodyPr vert="horz" lIns="93155" tIns="46579" rIns="93155" bIns="46579" rtlCol="0"/>
          <a:lstStyle>
            <a:lvl1pPr algn="r">
              <a:defRPr sz="1200"/>
            </a:lvl1pPr>
          </a:lstStyle>
          <a:p>
            <a:r>
              <a:rPr lang="en-US"/>
              <a:t>8/22/2019</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5" tIns="46579" rIns="93155" bIns="4657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5" tIns="46579" rIns="93155"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5" tIns="46579" rIns="93155"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5" tIns="46579" rIns="93155" bIns="46579" rtlCol="0" anchor="b"/>
          <a:lstStyle>
            <a:lvl1pPr algn="r">
              <a:defRPr sz="1200"/>
            </a:lvl1pPr>
          </a:lstStyle>
          <a:p>
            <a:fld id="{66B230E4-848D-453B-A8AF-8A67829DA022}" type="slidenum">
              <a:rPr lang="en-US" smtClean="0"/>
              <a:t>‹#›</a:t>
            </a:fld>
            <a:endParaRPr lang="en-US"/>
          </a:p>
        </p:txBody>
      </p:sp>
    </p:spTree>
    <p:extLst>
      <p:ext uri="{BB962C8B-B14F-4D97-AF65-F5344CB8AC3E}">
        <p14:creationId xmlns:p14="http://schemas.microsoft.com/office/powerpoint/2010/main" val="936209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230E4-848D-453B-A8AF-8A67829DA022}" type="slidenum">
              <a:rPr lang="en-US" smtClean="0"/>
              <a:t>1</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585E486B-180E-4798-8BBB-67C9B771285D}"/>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39913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a:t>The Let’s Go Smart: Transportation Collaborative seeks</a:t>
            </a:r>
            <a:r>
              <a:rPr lang="en-US" baseline="0" dirty="0"/>
              <a:t> to facilitate community improvement through all modes of transportation. </a:t>
            </a:r>
          </a:p>
          <a:p>
            <a:pPr marL="169650" indent="-169650">
              <a:buFont typeface="Arial" panose="020B0604020202020204" pitchFamily="34" charset="0"/>
              <a:buChar char="•"/>
            </a:pPr>
            <a:r>
              <a:rPr lang="en-US" dirty="0"/>
              <a:t>Last year there our Transportation </a:t>
            </a:r>
            <a:r>
              <a:rPr lang="en-US" dirty="0" err="1"/>
              <a:t>Collabroative</a:t>
            </a:r>
            <a:r>
              <a:rPr lang="en-US" dirty="0"/>
              <a:t> merged with Let’s Go Smart a committee with Ozark Greenways to create one group with a greater voice for all modes of transportation.</a:t>
            </a:r>
            <a:r>
              <a:rPr lang="en-US" baseline="0" dirty="0"/>
              <a:t> </a:t>
            </a:r>
          </a:p>
          <a:p>
            <a:endParaRPr lang="en-US" dirty="0"/>
          </a:p>
        </p:txBody>
      </p:sp>
      <p:sp>
        <p:nvSpPr>
          <p:cNvPr id="4" name="Slide Number Placeholder 3"/>
          <p:cNvSpPr>
            <a:spLocks noGrp="1"/>
          </p:cNvSpPr>
          <p:nvPr>
            <p:ph type="sldNum" sz="quarter" idx="10"/>
          </p:nvPr>
        </p:nvSpPr>
        <p:spPr/>
        <p:txBody>
          <a:bodyPr/>
          <a:lstStyle/>
          <a:p>
            <a:fld id="{66B230E4-848D-453B-A8AF-8A67829DA022}" type="slidenum">
              <a:rPr lang="en-US" smtClean="0"/>
              <a:t>10</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A78ED584-EDC3-4D54-9843-2E1D75FC5A44}"/>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117740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r>
              <a:rPr lang="en-US" baseline="0" dirty="0"/>
              <a:t>Do the people in the room represent who you’re serving?</a:t>
            </a:r>
          </a:p>
        </p:txBody>
      </p:sp>
      <p:sp>
        <p:nvSpPr>
          <p:cNvPr id="4" name="Slide Number Placeholder 3"/>
          <p:cNvSpPr>
            <a:spLocks noGrp="1"/>
          </p:cNvSpPr>
          <p:nvPr>
            <p:ph type="sldNum" sz="quarter" idx="10"/>
          </p:nvPr>
        </p:nvSpPr>
        <p:spPr/>
        <p:txBody>
          <a:bodyPr/>
          <a:lstStyle/>
          <a:p>
            <a:fld id="{66B230E4-848D-453B-A8AF-8A67829DA022}" type="slidenum">
              <a:rPr lang="en-US" smtClean="0"/>
              <a:t>11</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987374E1-2C89-4573-A26C-A838BA3BEDF1}"/>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1189257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dirty="0">
              <a:cs typeface="Calibri"/>
            </a:endParaRPr>
          </a:p>
        </p:txBody>
      </p:sp>
      <p:sp>
        <p:nvSpPr>
          <p:cNvPr id="4" name="Slide Number Placeholder 3"/>
          <p:cNvSpPr>
            <a:spLocks noGrp="1"/>
          </p:cNvSpPr>
          <p:nvPr>
            <p:ph type="sldNum" sz="quarter" idx="10"/>
          </p:nvPr>
        </p:nvSpPr>
        <p:spPr/>
        <p:txBody>
          <a:bodyPr/>
          <a:lstStyle/>
          <a:p>
            <a:fld id="{66B230E4-848D-453B-A8AF-8A67829DA022}" type="slidenum">
              <a:rPr lang="en-US" smtClean="0"/>
              <a:t>17</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496A7FEF-3C4F-4742-BFBF-80457E366CD6}"/>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415986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early 90’s, a Community Needs Assessment was conducted to identify gaps in services as well as duplications of efforts.  There were several focus groups of various community components convened, which later became the basis for Collaboratives of what would be initially called the Community Task Force.  This group, along with Ozarks Fighting Back, later evolved into the present day Community Partnership of the Ozarks.  </a:t>
            </a:r>
          </a:p>
          <a:p>
            <a:endParaRPr lang="en-US" baseline="0" dirty="0"/>
          </a:p>
          <a:p>
            <a:r>
              <a:rPr lang="en-US" baseline="0" dirty="0"/>
              <a:t>The Collaboratives ebb and flow depending on specific and timely community needs.  Over time, some Collaboratives have become inactive and new ones have been formed to meet emerging community needs. </a:t>
            </a:r>
          </a:p>
          <a:p>
            <a:endParaRPr lang="en-US" baseline="0" dirty="0"/>
          </a:p>
          <a:p>
            <a:r>
              <a:rPr lang="en-US" baseline="0" dirty="0"/>
              <a:t>There are a number of achievements that have come from the Collaboratives.  These are just a few of the more visible projects. </a:t>
            </a:r>
          </a:p>
          <a:p>
            <a:pPr marL="171431" indent="-171431">
              <a:buFont typeface="Arial" panose="020B0604020202020204" pitchFamily="34" charset="0"/>
              <a:buChar char="•"/>
            </a:pPr>
            <a:r>
              <a:rPr lang="en-US" baseline="0" dirty="0"/>
              <a:t>The Springfield Affordable Housing Center, Jordan Valley Community Health Center, Triple P, and Rare Breed are all examples of community projects that were started in the Collaboratives. </a:t>
            </a:r>
          </a:p>
        </p:txBody>
      </p:sp>
      <p:sp>
        <p:nvSpPr>
          <p:cNvPr id="4" name="Slide Number Placeholder 3"/>
          <p:cNvSpPr>
            <a:spLocks noGrp="1"/>
          </p:cNvSpPr>
          <p:nvPr>
            <p:ph type="sldNum" sz="quarter" idx="10"/>
          </p:nvPr>
        </p:nvSpPr>
        <p:spPr/>
        <p:txBody>
          <a:bodyPr/>
          <a:lstStyle/>
          <a:p>
            <a:fld id="{66B230E4-848D-453B-A8AF-8A67829DA022}" type="slidenum">
              <a:rPr lang="en-US" smtClean="0"/>
              <a:t>2</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91AE783F-2F00-4EFA-A2F0-878C8712A6AD}"/>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292458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you can see here there are 6 Community Collaboratives at CPO, we serve as the backbone organization for these groups.  These are groups of diverse stakeholders that work together toward goals revolving around community needs. Each Collaborative focuses on their own sector, but they also constantly look for opportunities to cross-collaborate.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Each Collaborative has an action plan with specific goals and action items. </a:t>
            </a:r>
          </a:p>
          <a:p>
            <a:r>
              <a:rPr lang="en-US" baseline="0" dirty="0"/>
              <a:t>All Collaboratives meet monthly.  Most of our groups have subcommittees to work on specific tasks outside those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Each Collaborative has a chair, vice-chair and/or a co-chair.  The leadership of each Collaborative also sits on the Council of Collaboratives. This group oversees the direction of the Collaboratives and also looks for areas of cross collaboration. The Chair of the Council of Collaboratives sits on the CPO Board of Directors. The Council facilitates communication flow between the community leaders (CPO Board) and the direct service providing agencies and organizations (Collaboratives).  </a:t>
            </a:r>
          </a:p>
          <a:p>
            <a:endParaRPr lang="en-US" dirty="0"/>
          </a:p>
        </p:txBody>
      </p:sp>
      <p:sp>
        <p:nvSpPr>
          <p:cNvPr id="4" name="Slide Number Placeholder 3"/>
          <p:cNvSpPr>
            <a:spLocks noGrp="1"/>
          </p:cNvSpPr>
          <p:nvPr>
            <p:ph type="sldNum" sz="quarter" idx="10"/>
          </p:nvPr>
        </p:nvSpPr>
        <p:spPr/>
        <p:txBody>
          <a:bodyPr/>
          <a:lstStyle/>
          <a:p>
            <a:fld id="{66B230E4-848D-453B-A8AF-8A67829DA022}" type="slidenum">
              <a:rPr lang="en-US" smtClean="0"/>
              <a:t>3</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48268A5C-C4FB-4432-AF2D-9F1CD90891E9}"/>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398775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a:t>Child Abuse &amp; Neglect</a:t>
            </a:r>
            <a:r>
              <a:rPr lang="en-US" baseline="0" dirty="0"/>
              <a:t> Collaborative (or CAN) is our largest Collaborative. </a:t>
            </a:r>
          </a:p>
          <a:p>
            <a:pPr>
              <a:lnSpc>
                <a:spcPct val="90000"/>
              </a:lnSpc>
            </a:pPr>
            <a:r>
              <a:rPr lang="en-US" sz="1100" b="1" dirty="0">
                <a:latin typeface="Gill Sans MT" panose="020B0502020104020203" pitchFamily="34" charset="0"/>
              </a:rPr>
              <a:t>Mission: </a:t>
            </a:r>
            <a:r>
              <a:rPr lang="en-US" sz="1100" i="1" dirty="0">
                <a:latin typeface="Gill Sans MT" panose="020B0502020104020203" pitchFamily="34" charset="0"/>
              </a:rPr>
              <a:t>Working together to prevent child abuse and neglect through the following priorities </a:t>
            </a:r>
          </a:p>
          <a:p>
            <a:pPr>
              <a:lnSpc>
                <a:spcPct val="90000"/>
              </a:lnSpc>
            </a:pPr>
            <a:endParaRPr lang="en-US" baseline="0" dirty="0"/>
          </a:p>
          <a:p>
            <a:pPr marL="0" indent="0" defTabSz="914299">
              <a:buFont typeface="Arial" panose="020B0604020202020204" pitchFamily="34" charset="0"/>
              <a:buNone/>
              <a:defRPr/>
            </a:pPr>
            <a:r>
              <a:rPr lang="en-US" baseline="0" dirty="0"/>
              <a:t>Child abuse and neglect is a red flag issue in our community. Locally over the last few years our number of children in foster care has been trending up and that is something that has continued through COVID.  For some context in 2018 there were an average of 569 children in foster care in Greene County.  In 2019 that number was 633 and as of last week there were over 700 children in foster care.  The average month sees around 30 children come into care in Greene County.  This month by the 8</a:t>
            </a:r>
            <a:r>
              <a:rPr lang="en-US" baseline="30000" dirty="0"/>
              <a:t>th</a:t>
            </a:r>
            <a:r>
              <a:rPr lang="en-US" baseline="0" dirty="0"/>
              <a:t> of July 22 children were brought into care.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6B230E4-848D-453B-A8AF-8A67829DA022}" type="slidenum">
              <a:rPr lang="en-US" smtClean="0"/>
              <a:t>4</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987374E1-2C89-4573-A26C-A838BA3BEDF1}"/>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424701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a:t>The Early Care and Education Collaborative advocates to identify, prioritize and develop strategies to address the quality, affordability and availability of early care and education.  </a:t>
            </a:r>
          </a:p>
          <a:p>
            <a:pPr marL="169650" indent="-169650" defTabSz="914198">
              <a:buFont typeface="Arial" panose="020B0604020202020204" pitchFamily="34" charset="0"/>
              <a:buChar char="•"/>
              <a:defRPr/>
            </a:pPr>
            <a:r>
              <a:rPr lang="en-US" baseline="0" dirty="0"/>
              <a:t>Collaboration was a blue ribbon in the 2017 Community Focus Report due to how well these organizations work together to improve the education of the children in our community.  </a:t>
            </a:r>
          </a:p>
        </p:txBody>
      </p:sp>
      <p:sp>
        <p:nvSpPr>
          <p:cNvPr id="4" name="Slide Number Placeholder 3"/>
          <p:cNvSpPr>
            <a:spLocks noGrp="1"/>
          </p:cNvSpPr>
          <p:nvPr>
            <p:ph type="sldNum" sz="quarter" idx="10"/>
          </p:nvPr>
        </p:nvSpPr>
        <p:spPr/>
        <p:txBody>
          <a:bodyPr/>
          <a:lstStyle/>
          <a:p>
            <a:fld id="{66B230E4-848D-453B-A8AF-8A67829DA022}" type="slidenum">
              <a:rPr lang="en-US" smtClean="0"/>
              <a:t>5</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9BE6A44E-2DE4-4374-B618-BBB7B0DEAF90}"/>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388031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50" indent="-169650" defTabSz="904799">
              <a:buFont typeface="Arial" panose="020B0604020202020204" pitchFamily="34" charset="0"/>
              <a:buChar char="•"/>
              <a:defRPr/>
            </a:pPr>
            <a:r>
              <a:rPr lang="en-US" dirty="0"/>
              <a:t>Intro - Barbara Lucks is the chair of this group and Ronda Burnett serves as the Vice Chair.</a:t>
            </a:r>
          </a:p>
          <a:p>
            <a:pPr marL="169650" indent="-169650">
              <a:buFont typeface="Arial" panose="020B0604020202020204" pitchFamily="34" charset="0"/>
              <a:buChar char="•"/>
            </a:pPr>
            <a:r>
              <a:rPr lang="en-US" dirty="0"/>
              <a:t>The Environmental Collaborative works to bring people together from different areas in the environmental world to focus on improving our natural environment.  </a:t>
            </a:r>
          </a:p>
          <a:p>
            <a:pPr marL="169650" indent="-169650" defTabSz="914198">
              <a:buFont typeface="Arial" panose="020B0604020202020204" pitchFamily="34" charset="0"/>
              <a:buChar char="•"/>
              <a:defRPr/>
            </a:pPr>
            <a:r>
              <a:rPr lang="en-US" baseline="0" dirty="0"/>
              <a:t>This group consists of local government representatives, consultants, university staff, and area non-profits and serves as a forum for current environmental topics as well as a group of representatives that are knowledgeable in a wide variety of environmental areas. </a:t>
            </a:r>
          </a:p>
          <a:p>
            <a:pPr marL="169650" indent="-169650" defTabSz="914198">
              <a:buFont typeface="Arial" panose="020B0604020202020204" pitchFamily="34" charset="0"/>
              <a:buChar char="•"/>
              <a:defRPr/>
            </a:pPr>
            <a:r>
              <a:rPr lang="en-US" baseline="0" dirty="0"/>
              <a:t>Originally established, as were all the Collaboratives, to identify gaps in service and avoid duplicates in service, the group recently changed the structure of their meetings due to there being more of a need for a discussion forum on emerging issues.  The environmental community has now matured and has well-established techniques to ensure ongoing communication and works together very well. They now meet quarterly and focus on bringing in speakers to present topics and stimulate discussion among the members.  </a:t>
            </a:r>
          </a:p>
          <a:p>
            <a:pPr marL="169650" indent="-169650" defTabSz="914198">
              <a:buFont typeface="Arial" panose="020B0604020202020204" pitchFamily="34" charset="0"/>
              <a:buChar char="•"/>
              <a:defRPr/>
            </a:pPr>
            <a:r>
              <a:rPr lang="en-US" baseline="0" dirty="0"/>
              <a:t>They held their first meeting with the new structure in May and had Vital Farms as the speaker.  Todd Parnell spoke at the August meeting and included a book signing. </a:t>
            </a:r>
          </a:p>
        </p:txBody>
      </p:sp>
      <p:sp>
        <p:nvSpPr>
          <p:cNvPr id="4" name="Slide Number Placeholder 3"/>
          <p:cNvSpPr>
            <a:spLocks noGrp="1"/>
          </p:cNvSpPr>
          <p:nvPr>
            <p:ph type="sldNum" sz="quarter" idx="10"/>
          </p:nvPr>
        </p:nvSpPr>
        <p:spPr/>
        <p:txBody>
          <a:bodyPr/>
          <a:lstStyle/>
          <a:p>
            <a:fld id="{66B230E4-848D-453B-A8AF-8A67829DA022}" type="slidenum">
              <a:rPr lang="en-US" smtClean="0"/>
              <a:t>6</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1AEC026F-DA07-4AE6-8A09-AE37823DCD8C}"/>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301186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50" indent="-169650" defTabSz="914299">
              <a:buFont typeface="Arial" panose="020B0604020202020204" pitchFamily="34" charset="0"/>
              <a:buChar char="•"/>
              <a:defRPr/>
            </a:pPr>
            <a:r>
              <a:rPr lang="en-US" baseline="0" dirty="0"/>
              <a:t>The Environmental Collaborative focuses on preserving and increasing access to our natural environment.  This group has one subcommittee: Ozarks Clean Air Alliance that focuses on air quality. </a:t>
            </a:r>
          </a:p>
          <a:p>
            <a:pPr marL="169650" indent="-169650" defTabSz="914299">
              <a:buFont typeface="Arial" panose="020B0604020202020204" pitchFamily="34" charset="0"/>
              <a:buChar char="•"/>
              <a:defRPr/>
            </a:pPr>
            <a:r>
              <a:rPr lang="en-US" baseline="0" dirty="0"/>
              <a:t>The city has continued to see increases in use of our public parks, trails, and greenspaces, a trend that we hope continues!</a:t>
            </a:r>
          </a:p>
          <a:p>
            <a:pPr marL="169650" indent="-169650" defTabSz="914299">
              <a:buFont typeface="Arial" panose="020B0604020202020204" pitchFamily="34" charset="0"/>
              <a:buChar char="•"/>
              <a:defRPr/>
            </a:pPr>
            <a:r>
              <a:rPr lang="en-US" baseline="0" dirty="0"/>
              <a:t>Due to the global pandemic there was a report that showed carbon emissions were down by 17% compared to last year.  This has had a positive effect on our air quality. While traffic has pretty much returned to normal locally our air quality monitoring is a bit better than last year. </a:t>
            </a:r>
          </a:p>
          <a:p>
            <a:endParaRPr lang="en-US" dirty="0"/>
          </a:p>
        </p:txBody>
      </p:sp>
      <p:sp>
        <p:nvSpPr>
          <p:cNvPr id="4" name="Header Placeholder 3"/>
          <p:cNvSpPr>
            <a:spLocks noGrp="1"/>
          </p:cNvSpPr>
          <p:nvPr>
            <p:ph type="hdr" sz="quarter"/>
          </p:nvPr>
        </p:nvSpPr>
        <p:spPr/>
        <p:txBody>
          <a:bodyPr/>
          <a:lstStyle/>
          <a:p>
            <a:r>
              <a:rPr lang="en-US"/>
              <a:t>Community Collaboratives Update 2019</a:t>
            </a:r>
          </a:p>
        </p:txBody>
      </p:sp>
      <p:sp>
        <p:nvSpPr>
          <p:cNvPr id="6" name="Slide Number Placeholder 5"/>
          <p:cNvSpPr>
            <a:spLocks noGrp="1"/>
          </p:cNvSpPr>
          <p:nvPr>
            <p:ph type="sldNum" sz="quarter" idx="5"/>
          </p:nvPr>
        </p:nvSpPr>
        <p:spPr/>
        <p:txBody>
          <a:bodyPr/>
          <a:lstStyle/>
          <a:p>
            <a:fld id="{66B230E4-848D-453B-A8AF-8A67829DA022}" type="slidenum">
              <a:rPr lang="en-US" smtClean="0"/>
              <a:t>7</a:t>
            </a:fld>
            <a:endParaRPr lang="en-US"/>
          </a:p>
        </p:txBody>
      </p:sp>
      <p:sp>
        <p:nvSpPr>
          <p:cNvPr id="7" name="Date Placeholder 6">
            <a:extLst>
              <a:ext uri="{FF2B5EF4-FFF2-40B4-BE49-F238E27FC236}">
                <a16:creationId xmlns:a16="http://schemas.microsoft.com/office/drawing/2014/main" id="{ED8B630A-9147-4206-BA2D-D0A2AF3C6581}"/>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340802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a:t>The Food Collaborative seeks</a:t>
            </a:r>
            <a:r>
              <a:rPr lang="en-US" baseline="0" dirty="0"/>
              <a:t> to take the community to a place where we have a healthy, local food system.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6B230E4-848D-453B-A8AF-8A67829DA022}" type="slidenum">
              <a:rPr lang="en-US" smtClean="0"/>
              <a:t>8</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987374E1-2C89-4573-A26C-A838BA3BEDF1}"/>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391045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a:t>The Housing Collaborative seeks to advance knowledge on</a:t>
            </a:r>
            <a:r>
              <a:rPr lang="en-US" baseline="0" dirty="0"/>
              <a:t> issues related to safe, decent, and affordable housing, from homelessness to home ownership. </a:t>
            </a:r>
          </a:p>
          <a:p>
            <a:pPr marL="169650" indent="-169650" defTabSz="914198">
              <a:buFont typeface="Arial" panose="020B0604020202020204" pitchFamily="34" charset="0"/>
              <a:buChar char="•"/>
              <a:defRPr/>
            </a:pPr>
            <a:r>
              <a:rPr lang="en-US" baseline="0" dirty="0"/>
              <a:t>This group has two  subcommittees working to advance their mission.  One that focuses on legislation and advocacy and the other that focuses on landlord and tenant education. </a:t>
            </a:r>
          </a:p>
          <a:p>
            <a:pPr marL="169650" indent="-169650" defTabSz="914198">
              <a:buFont typeface="Arial" panose="020B0604020202020204" pitchFamily="34" charset="0"/>
              <a:buChar char="•"/>
              <a:defRPr/>
            </a:pPr>
            <a:endParaRPr lang="en-US" baseline="0" dirty="0"/>
          </a:p>
          <a:p>
            <a:pPr defTabSz="914198">
              <a:defRPr/>
            </a:pPr>
            <a:endParaRPr lang="en-US" baseline="0" dirty="0"/>
          </a:p>
        </p:txBody>
      </p:sp>
      <p:sp>
        <p:nvSpPr>
          <p:cNvPr id="4" name="Slide Number Placeholder 3"/>
          <p:cNvSpPr>
            <a:spLocks noGrp="1"/>
          </p:cNvSpPr>
          <p:nvPr>
            <p:ph type="sldNum" sz="quarter" idx="10"/>
          </p:nvPr>
        </p:nvSpPr>
        <p:spPr/>
        <p:txBody>
          <a:bodyPr/>
          <a:lstStyle/>
          <a:p>
            <a:fld id="{66B230E4-848D-453B-A8AF-8A67829DA022}" type="slidenum">
              <a:rPr lang="en-US" smtClean="0"/>
              <a:t>9</a:t>
            </a:fld>
            <a:endParaRPr lang="en-US"/>
          </a:p>
        </p:txBody>
      </p:sp>
      <p:sp>
        <p:nvSpPr>
          <p:cNvPr id="6" name="Header Placeholder 5"/>
          <p:cNvSpPr>
            <a:spLocks noGrp="1"/>
          </p:cNvSpPr>
          <p:nvPr>
            <p:ph type="hdr" sz="quarter" idx="12"/>
          </p:nvPr>
        </p:nvSpPr>
        <p:spPr/>
        <p:txBody>
          <a:bodyPr/>
          <a:lstStyle/>
          <a:p>
            <a:r>
              <a:rPr lang="en-US"/>
              <a:t>Community Collaboratives Update 2019</a:t>
            </a:r>
          </a:p>
        </p:txBody>
      </p:sp>
      <p:sp>
        <p:nvSpPr>
          <p:cNvPr id="7" name="Date Placeholder 6">
            <a:extLst>
              <a:ext uri="{FF2B5EF4-FFF2-40B4-BE49-F238E27FC236}">
                <a16:creationId xmlns:a16="http://schemas.microsoft.com/office/drawing/2014/main" id="{A6D85A87-4103-43C3-89BC-6B4A7E1E7122}"/>
              </a:ext>
            </a:extLst>
          </p:cNvPr>
          <p:cNvSpPr>
            <a:spLocks noGrp="1"/>
          </p:cNvSpPr>
          <p:nvPr>
            <p:ph type="dt" idx="1"/>
          </p:nvPr>
        </p:nvSpPr>
        <p:spPr/>
        <p:txBody>
          <a:bodyPr/>
          <a:lstStyle/>
          <a:p>
            <a:r>
              <a:rPr lang="en-US"/>
              <a:t>8/22/2019</a:t>
            </a:r>
          </a:p>
        </p:txBody>
      </p:sp>
    </p:spTree>
    <p:extLst>
      <p:ext uri="{BB962C8B-B14F-4D97-AF65-F5344CB8AC3E}">
        <p14:creationId xmlns:p14="http://schemas.microsoft.com/office/powerpoint/2010/main" val="372338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A9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CACAA4-4500-42F0-833B-62FAF81AEE4E}"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148812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ACAA4-4500-42F0-833B-62FAF81AEE4E}"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213070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ACAA4-4500-42F0-833B-62FAF81AEE4E}"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297554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ACAA4-4500-42F0-833B-62FAF81AEE4E}"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370290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ACAA4-4500-42F0-833B-62FAF81AEE4E}"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203738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CACAA4-4500-42F0-833B-62FAF81AEE4E}"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190641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94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94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CACAA4-4500-42F0-833B-62FAF81AEE4E}"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293848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CACAA4-4500-42F0-833B-62FAF81AEE4E}"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110129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ACAA4-4500-42F0-833B-62FAF81AEE4E}"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416428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ACAA4-4500-42F0-833B-62FAF81AEE4E}"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367232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ACAA4-4500-42F0-833B-62FAF81AEE4E}"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35E66-6134-4B95-BEBB-852862558732}" type="slidenum">
              <a:rPr lang="en-US" smtClean="0"/>
              <a:t>‹#›</a:t>
            </a:fld>
            <a:endParaRPr lang="en-US"/>
          </a:p>
        </p:txBody>
      </p:sp>
    </p:spTree>
    <p:extLst>
      <p:ext uri="{BB962C8B-B14F-4D97-AF65-F5344CB8AC3E}">
        <p14:creationId xmlns:p14="http://schemas.microsoft.com/office/powerpoint/2010/main" val="87782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ACAA4-4500-42F0-833B-62FAF81AEE4E}" type="datetimeFigureOut">
              <a:rPr lang="en-US" smtClean="0"/>
              <a:t>5/13/2022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35E66-6134-4B95-BEBB-852862558732}" type="slidenum">
              <a:rPr lang="en-US" smtClean="0"/>
              <a:t>‹#›</a:t>
            </a:fld>
            <a:endParaRPr lang="en-US"/>
          </a:p>
        </p:txBody>
      </p:sp>
    </p:spTree>
    <p:extLst>
      <p:ext uri="{BB962C8B-B14F-4D97-AF65-F5344CB8AC3E}">
        <p14:creationId xmlns:p14="http://schemas.microsoft.com/office/powerpoint/2010/main" val="3471842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b="1" kern="1200">
          <a:solidFill>
            <a:srgbClr val="095CA6"/>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acorsolini@cpozarks.org" TargetMode="External"/><Relationship Id="rId4" Type="http://schemas.openxmlformats.org/officeDocument/2006/relationships/hyperlink" Target="mailto:sbutler@swci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on 3"/>
          <p:cNvSpPr/>
          <p:nvPr/>
        </p:nvSpPr>
        <p:spPr>
          <a:xfrm>
            <a:off x="304800" y="-21171"/>
            <a:ext cx="2348552" cy="6900342"/>
          </a:xfrm>
          <a:custGeom>
            <a:avLst/>
            <a:gdLst>
              <a:gd name="connsiteX0" fmla="*/ 2362200 w 2362200"/>
              <a:gd name="connsiteY0" fmla="*/ 6858000 h 6858000"/>
              <a:gd name="connsiteX1" fmla="*/ 0 w 2362200"/>
              <a:gd name="connsiteY1" fmla="*/ 3429000 h 6858000"/>
              <a:gd name="connsiteX2" fmla="*/ 2362200 w 2362200"/>
              <a:gd name="connsiteY2" fmla="*/ 0 h 6858000"/>
              <a:gd name="connsiteX3" fmla="*/ 1181100 w 2362200"/>
              <a:gd name="connsiteY3" fmla="*/ 3429000 h 6858000"/>
              <a:gd name="connsiteX4" fmla="*/ 2362200 w 2362200"/>
              <a:gd name="connsiteY4" fmla="*/ 6858000 h 6858000"/>
              <a:gd name="connsiteX0" fmla="*/ 2362200 w 2362200"/>
              <a:gd name="connsiteY0" fmla="*/ 7218633 h 7218633"/>
              <a:gd name="connsiteX1" fmla="*/ 0 w 2362200"/>
              <a:gd name="connsiteY1" fmla="*/ 3789633 h 7218633"/>
              <a:gd name="connsiteX2" fmla="*/ 0 w 2362200"/>
              <a:gd name="connsiteY2" fmla="*/ 384384 h 7218633"/>
              <a:gd name="connsiteX3" fmla="*/ 2362200 w 2362200"/>
              <a:gd name="connsiteY3" fmla="*/ 360633 h 7218633"/>
              <a:gd name="connsiteX4" fmla="*/ 1181100 w 2362200"/>
              <a:gd name="connsiteY4" fmla="*/ 3789633 h 7218633"/>
              <a:gd name="connsiteX5" fmla="*/ 2362200 w 2362200"/>
              <a:gd name="connsiteY5" fmla="*/ 7218633 h 7218633"/>
              <a:gd name="connsiteX0" fmla="*/ 2542998 w 2542998"/>
              <a:gd name="connsiteY0" fmla="*/ 7218633 h 7218633"/>
              <a:gd name="connsiteX1" fmla="*/ 180798 w 2542998"/>
              <a:gd name="connsiteY1" fmla="*/ 3789633 h 7218633"/>
              <a:gd name="connsiteX2" fmla="*/ 180798 w 2542998"/>
              <a:gd name="connsiteY2" fmla="*/ 384384 h 7218633"/>
              <a:gd name="connsiteX3" fmla="*/ 2542998 w 2542998"/>
              <a:gd name="connsiteY3" fmla="*/ 360633 h 7218633"/>
              <a:gd name="connsiteX4" fmla="*/ 1361898 w 2542998"/>
              <a:gd name="connsiteY4" fmla="*/ 3789633 h 7218633"/>
              <a:gd name="connsiteX5" fmla="*/ 2542998 w 2542998"/>
              <a:gd name="connsiteY5" fmla="*/ 7218633 h 7218633"/>
              <a:gd name="connsiteX0" fmla="*/ 2542998 w 2542998"/>
              <a:gd name="connsiteY0" fmla="*/ 7033717 h 7033717"/>
              <a:gd name="connsiteX1" fmla="*/ 180798 w 2542998"/>
              <a:gd name="connsiteY1" fmla="*/ 3604717 h 7033717"/>
              <a:gd name="connsiteX2" fmla="*/ 180798 w 2542998"/>
              <a:gd name="connsiteY2" fmla="*/ 199468 h 7033717"/>
              <a:gd name="connsiteX3" fmla="*/ 2542998 w 2542998"/>
              <a:gd name="connsiteY3" fmla="*/ 175717 h 7033717"/>
              <a:gd name="connsiteX4" fmla="*/ 1361898 w 2542998"/>
              <a:gd name="connsiteY4" fmla="*/ 3604717 h 7033717"/>
              <a:gd name="connsiteX5" fmla="*/ 2542998 w 2542998"/>
              <a:gd name="connsiteY5" fmla="*/ 7033717 h 7033717"/>
              <a:gd name="connsiteX0" fmla="*/ 2542998 w 2542998"/>
              <a:gd name="connsiteY0" fmla="*/ 6858000 h 6858000"/>
              <a:gd name="connsiteX1" fmla="*/ 180798 w 2542998"/>
              <a:gd name="connsiteY1" fmla="*/ 3429000 h 6858000"/>
              <a:gd name="connsiteX2" fmla="*/ 180798 w 2542998"/>
              <a:gd name="connsiteY2" fmla="*/ 23751 h 6858000"/>
              <a:gd name="connsiteX3" fmla="*/ 2542998 w 2542998"/>
              <a:gd name="connsiteY3" fmla="*/ 0 h 6858000"/>
              <a:gd name="connsiteX4" fmla="*/ 1361898 w 2542998"/>
              <a:gd name="connsiteY4" fmla="*/ 3429000 h 6858000"/>
              <a:gd name="connsiteX5" fmla="*/ 2542998 w 2542998"/>
              <a:gd name="connsiteY5" fmla="*/ 6858000 h 6858000"/>
              <a:gd name="connsiteX0" fmla="*/ 2537178 w 2537178"/>
              <a:gd name="connsiteY0" fmla="*/ 6858000 h 7206529"/>
              <a:gd name="connsiteX1" fmla="*/ 174978 w 2537178"/>
              <a:gd name="connsiteY1" fmla="*/ 6852062 h 7206529"/>
              <a:gd name="connsiteX2" fmla="*/ 174978 w 2537178"/>
              <a:gd name="connsiteY2" fmla="*/ 3429000 h 7206529"/>
              <a:gd name="connsiteX3" fmla="*/ 174978 w 2537178"/>
              <a:gd name="connsiteY3" fmla="*/ 23751 h 7206529"/>
              <a:gd name="connsiteX4" fmla="*/ 2537178 w 2537178"/>
              <a:gd name="connsiteY4" fmla="*/ 0 h 7206529"/>
              <a:gd name="connsiteX5" fmla="*/ 1356078 w 2537178"/>
              <a:gd name="connsiteY5" fmla="*/ 3429000 h 7206529"/>
              <a:gd name="connsiteX6" fmla="*/ 2537178 w 2537178"/>
              <a:gd name="connsiteY6" fmla="*/ 6858000 h 7206529"/>
              <a:gd name="connsiteX0" fmla="*/ 2373563 w 2373563"/>
              <a:gd name="connsiteY0" fmla="*/ 6858000 h 7206529"/>
              <a:gd name="connsiteX1" fmla="*/ 11363 w 2373563"/>
              <a:gd name="connsiteY1" fmla="*/ 6852062 h 7206529"/>
              <a:gd name="connsiteX2" fmla="*/ 11363 w 2373563"/>
              <a:gd name="connsiteY2" fmla="*/ 3429000 h 7206529"/>
              <a:gd name="connsiteX3" fmla="*/ 11363 w 2373563"/>
              <a:gd name="connsiteY3" fmla="*/ 23751 h 7206529"/>
              <a:gd name="connsiteX4" fmla="*/ 2373563 w 2373563"/>
              <a:gd name="connsiteY4" fmla="*/ 0 h 7206529"/>
              <a:gd name="connsiteX5" fmla="*/ 1192463 w 2373563"/>
              <a:gd name="connsiteY5" fmla="*/ 3429000 h 7206529"/>
              <a:gd name="connsiteX6" fmla="*/ 2373563 w 2373563"/>
              <a:gd name="connsiteY6" fmla="*/ 6858000 h 7206529"/>
              <a:gd name="connsiteX0" fmla="*/ 2373563 w 2373563"/>
              <a:gd name="connsiteY0" fmla="*/ 6858000 h 7016795"/>
              <a:gd name="connsiteX1" fmla="*/ 11363 w 2373563"/>
              <a:gd name="connsiteY1" fmla="*/ 6852062 h 7016795"/>
              <a:gd name="connsiteX2" fmla="*/ 11363 w 2373563"/>
              <a:gd name="connsiteY2" fmla="*/ 3429000 h 7016795"/>
              <a:gd name="connsiteX3" fmla="*/ 11363 w 2373563"/>
              <a:gd name="connsiteY3" fmla="*/ 23751 h 7016795"/>
              <a:gd name="connsiteX4" fmla="*/ 2373563 w 2373563"/>
              <a:gd name="connsiteY4" fmla="*/ 0 h 7016795"/>
              <a:gd name="connsiteX5" fmla="*/ 1192463 w 2373563"/>
              <a:gd name="connsiteY5" fmla="*/ 3429000 h 7016795"/>
              <a:gd name="connsiteX6" fmla="*/ 2373563 w 2373563"/>
              <a:gd name="connsiteY6" fmla="*/ 6858000 h 7016795"/>
              <a:gd name="connsiteX0" fmla="*/ 2373563 w 2374250"/>
              <a:gd name="connsiteY0" fmla="*/ 6858000 h 6883371"/>
              <a:gd name="connsiteX1" fmla="*/ 11363 w 2374250"/>
              <a:gd name="connsiteY1" fmla="*/ 6852062 h 6883371"/>
              <a:gd name="connsiteX2" fmla="*/ 11363 w 2374250"/>
              <a:gd name="connsiteY2" fmla="*/ 3429000 h 6883371"/>
              <a:gd name="connsiteX3" fmla="*/ 11363 w 2374250"/>
              <a:gd name="connsiteY3" fmla="*/ 23751 h 6883371"/>
              <a:gd name="connsiteX4" fmla="*/ 2373563 w 2374250"/>
              <a:gd name="connsiteY4" fmla="*/ 0 h 6883371"/>
              <a:gd name="connsiteX5" fmla="*/ 1192463 w 2374250"/>
              <a:gd name="connsiteY5" fmla="*/ 3429000 h 6883371"/>
              <a:gd name="connsiteX6" fmla="*/ 2373563 w 2374250"/>
              <a:gd name="connsiteY6" fmla="*/ 6858000 h 6883371"/>
              <a:gd name="connsiteX0" fmla="*/ 2373563 w 2374250"/>
              <a:gd name="connsiteY0" fmla="*/ 6888874 h 6914245"/>
              <a:gd name="connsiteX1" fmla="*/ 11363 w 2374250"/>
              <a:gd name="connsiteY1" fmla="*/ 6882936 h 6914245"/>
              <a:gd name="connsiteX2" fmla="*/ 11363 w 2374250"/>
              <a:gd name="connsiteY2" fmla="*/ 3459874 h 6914245"/>
              <a:gd name="connsiteX3" fmla="*/ 11363 w 2374250"/>
              <a:gd name="connsiteY3" fmla="*/ 34 h 6914245"/>
              <a:gd name="connsiteX4" fmla="*/ 2373563 w 2374250"/>
              <a:gd name="connsiteY4" fmla="*/ 30874 h 6914245"/>
              <a:gd name="connsiteX5" fmla="*/ 1192463 w 2374250"/>
              <a:gd name="connsiteY5" fmla="*/ 3459874 h 6914245"/>
              <a:gd name="connsiteX6" fmla="*/ 2373563 w 2374250"/>
              <a:gd name="connsiteY6" fmla="*/ 6888874 h 6914245"/>
              <a:gd name="connsiteX0" fmla="*/ 2384823 w 2385510"/>
              <a:gd name="connsiteY0" fmla="*/ 6858000 h 6883371"/>
              <a:gd name="connsiteX1" fmla="*/ 22623 w 2385510"/>
              <a:gd name="connsiteY1" fmla="*/ 6852062 h 6883371"/>
              <a:gd name="connsiteX2" fmla="*/ 22623 w 2385510"/>
              <a:gd name="connsiteY2" fmla="*/ 3429000 h 6883371"/>
              <a:gd name="connsiteX3" fmla="*/ 8975 w 2385510"/>
              <a:gd name="connsiteY3" fmla="*/ 23751 h 6883371"/>
              <a:gd name="connsiteX4" fmla="*/ 2384823 w 2385510"/>
              <a:gd name="connsiteY4" fmla="*/ 0 h 6883371"/>
              <a:gd name="connsiteX5" fmla="*/ 1203723 w 2385510"/>
              <a:gd name="connsiteY5" fmla="*/ 3429000 h 6883371"/>
              <a:gd name="connsiteX6" fmla="*/ 2384823 w 2385510"/>
              <a:gd name="connsiteY6" fmla="*/ 6858000 h 6883371"/>
              <a:gd name="connsiteX0" fmla="*/ 2384823 w 2385510"/>
              <a:gd name="connsiteY0" fmla="*/ 6875226 h 6900597"/>
              <a:gd name="connsiteX1" fmla="*/ 22623 w 2385510"/>
              <a:gd name="connsiteY1" fmla="*/ 6869288 h 6900597"/>
              <a:gd name="connsiteX2" fmla="*/ 22623 w 2385510"/>
              <a:gd name="connsiteY2" fmla="*/ 3446226 h 6900597"/>
              <a:gd name="connsiteX3" fmla="*/ 8975 w 2385510"/>
              <a:gd name="connsiteY3" fmla="*/ 34 h 6900597"/>
              <a:gd name="connsiteX4" fmla="*/ 2384823 w 2385510"/>
              <a:gd name="connsiteY4" fmla="*/ 17226 h 6900597"/>
              <a:gd name="connsiteX5" fmla="*/ 1203723 w 2385510"/>
              <a:gd name="connsiteY5" fmla="*/ 3446226 h 6900597"/>
              <a:gd name="connsiteX6" fmla="*/ 2384823 w 2385510"/>
              <a:gd name="connsiteY6" fmla="*/ 6875226 h 6900597"/>
              <a:gd name="connsiteX0" fmla="*/ 2384823 w 2385510"/>
              <a:gd name="connsiteY0" fmla="*/ 6875226 h 6900597"/>
              <a:gd name="connsiteX1" fmla="*/ 22623 w 2385510"/>
              <a:gd name="connsiteY1" fmla="*/ 6869288 h 6900597"/>
              <a:gd name="connsiteX2" fmla="*/ 22623 w 2385510"/>
              <a:gd name="connsiteY2" fmla="*/ 3446226 h 6900597"/>
              <a:gd name="connsiteX3" fmla="*/ 8975 w 2385510"/>
              <a:gd name="connsiteY3" fmla="*/ 34 h 6900597"/>
              <a:gd name="connsiteX4" fmla="*/ 2357527 w 2385510"/>
              <a:gd name="connsiteY4" fmla="*/ 17226 h 6900597"/>
              <a:gd name="connsiteX5" fmla="*/ 1203723 w 2385510"/>
              <a:gd name="connsiteY5" fmla="*/ 3446226 h 6900597"/>
              <a:gd name="connsiteX6" fmla="*/ 2384823 w 2385510"/>
              <a:gd name="connsiteY6" fmla="*/ 6875226 h 6900597"/>
              <a:gd name="connsiteX0" fmla="*/ 2384823 w 2385510"/>
              <a:gd name="connsiteY0" fmla="*/ 6926239 h 6951610"/>
              <a:gd name="connsiteX1" fmla="*/ 22623 w 2385510"/>
              <a:gd name="connsiteY1" fmla="*/ 6920301 h 6951610"/>
              <a:gd name="connsiteX2" fmla="*/ 22623 w 2385510"/>
              <a:gd name="connsiteY2" fmla="*/ 3497239 h 6951610"/>
              <a:gd name="connsiteX3" fmla="*/ 8975 w 2385510"/>
              <a:gd name="connsiteY3" fmla="*/ 51047 h 6951610"/>
              <a:gd name="connsiteX4" fmla="*/ 2357527 w 2385510"/>
              <a:gd name="connsiteY4" fmla="*/ 0 h 6951610"/>
              <a:gd name="connsiteX5" fmla="*/ 1203723 w 2385510"/>
              <a:gd name="connsiteY5" fmla="*/ 3497239 h 6951610"/>
              <a:gd name="connsiteX6" fmla="*/ 2384823 w 2385510"/>
              <a:gd name="connsiteY6" fmla="*/ 6926239 h 6951610"/>
              <a:gd name="connsiteX0" fmla="*/ 2384823 w 2385510"/>
              <a:gd name="connsiteY0" fmla="*/ 6926239 h 6969801"/>
              <a:gd name="connsiteX1" fmla="*/ 22623 w 2385510"/>
              <a:gd name="connsiteY1" fmla="*/ 6961245 h 6969801"/>
              <a:gd name="connsiteX2" fmla="*/ 22623 w 2385510"/>
              <a:gd name="connsiteY2" fmla="*/ 3497239 h 6969801"/>
              <a:gd name="connsiteX3" fmla="*/ 8975 w 2385510"/>
              <a:gd name="connsiteY3" fmla="*/ 51047 h 6969801"/>
              <a:gd name="connsiteX4" fmla="*/ 2357527 w 2385510"/>
              <a:gd name="connsiteY4" fmla="*/ 0 h 6969801"/>
              <a:gd name="connsiteX5" fmla="*/ 1203723 w 2385510"/>
              <a:gd name="connsiteY5" fmla="*/ 3497239 h 6969801"/>
              <a:gd name="connsiteX6" fmla="*/ 2384823 w 2385510"/>
              <a:gd name="connsiteY6" fmla="*/ 6926239 h 6969801"/>
              <a:gd name="connsiteX0" fmla="*/ 2384823 w 2385510"/>
              <a:gd name="connsiteY0" fmla="*/ 6875228 h 6918790"/>
              <a:gd name="connsiteX1" fmla="*/ 22623 w 2385510"/>
              <a:gd name="connsiteY1" fmla="*/ 6910234 h 6918790"/>
              <a:gd name="connsiteX2" fmla="*/ 22623 w 2385510"/>
              <a:gd name="connsiteY2" fmla="*/ 3446228 h 6918790"/>
              <a:gd name="connsiteX3" fmla="*/ 8975 w 2385510"/>
              <a:gd name="connsiteY3" fmla="*/ 36 h 6918790"/>
              <a:gd name="connsiteX4" fmla="*/ 2333673 w 2385510"/>
              <a:gd name="connsiteY4" fmla="*/ 12599 h 6918790"/>
              <a:gd name="connsiteX5" fmla="*/ 1203723 w 2385510"/>
              <a:gd name="connsiteY5" fmla="*/ 3446228 h 6918790"/>
              <a:gd name="connsiteX6" fmla="*/ 2384823 w 2385510"/>
              <a:gd name="connsiteY6" fmla="*/ 6875228 h 6918790"/>
              <a:gd name="connsiteX0" fmla="*/ 2384823 w 2385510"/>
              <a:gd name="connsiteY0" fmla="*/ 6875228 h 6918790"/>
              <a:gd name="connsiteX1" fmla="*/ 22623 w 2385510"/>
              <a:gd name="connsiteY1" fmla="*/ 6910234 h 6918790"/>
              <a:gd name="connsiteX2" fmla="*/ 22623 w 2385510"/>
              <a:gd name="connsiteY2" fmla="*/ 3446228 h 6918790"/>
              <a:gd name="connsiteX3" fmla="*/ 8975 w 2385510"/>
              <a:gd name="connsiteY3" fmla="*/ 36 h 6918790"/>
              <a:gd name="connsiteX4" fmla="*/ 2357527 w 2385510"/>
              <a:gd name="connsiteY4" fmla="*/ 12599 h 6918790"/>
              <a:gd name="connsiteX5" fmla="*/ 1203723 w 2385510"/>
              <a:gd name="connsiteY5" fmla="*/ 3446228 h 6918790"/>
              <a:gd name="connsiteX6" fmla="*/ 2384823 w 2385510"/>
              <a:gd name="connsiteY6" fmla="*/ 6875228 h 6918790"/>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76875 w 2377562"/>
              <a:gd name="connsiteY0" fmla="*/ 6862629 h 6906191"/>
              <a:gd name="connsiteX1" fmla="*/ 14675 w 2377562"/>
              <a:gd name="connsiteY1" fmla="*/ 6897635 h 6906191"/>
              <a:gd name="connsiteX2" fmla="*/ 14675 w 2377562"/>
              <a:gd name="connsiteY2" fmla="*/ 3433629 h 6906191"/>
              <a:gd name="connsiteX3" fmla="*/ 1027 w 2377562"/>
              <a:gd name="connsiteY3" fmla="*/ 3340 h 6906191"/>
              <a:gd name="connsiteX4" fmla="*/ 2349579 w 2377562"/>
              <a:gd name="connsiteY4" fmla="*/ 0 h 6906191"/>
              <a:gd name="connsiteX5" fmla="*/ 1195775 w 2377562"/>
              <a:gd name="connsiteY5" fmla="*/ 3433629 h 6906191"/>
              <a:gd name="connsiteX6" fmla="*/ 2376875 w 2377562"/>
              <a:gd name="connsiteY6" fmla="*/ 6862629 h 6906191"/>
              <a:gd name="connsiteX0" fmla="*/ 2376875 w 2377562"/>
              <a:gd name="connsiteY0" fmla="*/ 6862629 h 6906191"/>
              <a:gd name="connsiteX1" fmla="*/ 14675 w 2377562"/>
              <a:gd name="connsiteY1" fmla="*/ 6897635 h 6906191"/>
              <a:gd name="connsiteX2" fmla="*/ 14675 w 2377562"/>
              <a:gd name="connsiteY2" fmla="*/ 3433629 h 6906191"/>
              <a:gd name="connsiteX3" fmla="*/ 1027 w 2377562"/>
              <a:gd name="connsiteY3" fmla="*/ 3340 h 6906191"/>
              <a:gd name="connsiteX4" fmla="*/ 2349579 w 2377562"/>
              <a:gd name="connsiteY4" fmla="*/ 0 h 6906191"/>
              <a:gd name="connsiteX5" fmla="*/ 1195775 w 2377562"/>
              <a:gd name="connsiteY5" fmla="*/ 3433629 h 6906191"/>
              <a:gd name="connsiteX6" fmla="*/ 2376875 w 2377562"/>
              <a:gd name="connsiteY6" fmla="*/ 6862629 h 6906191"/>
              <a:gd name="connsiteX0" fmla="*/ 2382073 w 2382760"/>
              <a:gd name="connsiteY0" fmla="*/ 6862629 h 6906191"/>
              <a:gd name="connsiteX1" fmla="*/ 19873 w 2382760"/>
              <a:gd name="connsiteY1" fmla="*/ 6897635 h 6906191"/>
              <a:gd name="connsiteX2" fmla="*/ 19873 w 2382760"/>
              <a:gd name="connsiteY2" fmla="*/ 3433629 h 6906191"/>
              <a:gd name="connsiteX3" fmla="*/ 6225 w 2382760"/>
              <a:gd name="connsiteY3" fmla="*/ 3340 h 6906191"/>
              <a:gd name="connsiteX4" fmla="*/ 2354777 w 2382760"/>
              <a:gd name="connsiteY4" fmla="*/ 0 h 6906191"/>
              <a:gd name="connsiteX5" fmla="*/ 1200973 w 2382760"/>
              <a:gd name="connsiteY5" fmla="*/ 3433629 h 6906191"/>
              <a:gd name="connsiteX6" fmla="*/ 2382073 w 2382760"/>
              <a:gd name="connsiteY6" fmla="*/ 6862629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6" fmla="*/ 91440 w 2376535"/>
              <a:gd name="connsiteY6" fmla="*/ 94780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6" fmla="*/ 0 w 2376535"/>
              <a:gd name="connsiteY6" fmla="*/ 3340 h 6906191"/>
              <a:gd name="connsiteX0" fmla="*/ 0 w 2376535"/>
              <a:gd name="connsiteY0" fmla="*/ 3959 h 6906810"/>
              <a:gd name="connsiteX1" fmla="*/ 2348552 w 2376535"/>
              <a:gd name="connsiteY1" fmla="*/ 619 h 6906810"/>
              <a:gd name="connsiteX2" fmla="*/ 1194748 w 2376535"/>
              <a:gd name="connsiteY2" fmla="*/ 3434248 h 6906810"/>
              <a:gd name="connsiteX3" fmla="*/ 2375848 w 2376535"/>
              <a:gd name="connsiteY3" fmla="*/ 6863248 h 6906810"/>
              <a:gd name="connsiteX4" fmla="*/ 13648 w 2376535"/>
              <a:gd name="connsiteY4" fmla="*/ 6898254 h 6906810"/>
              <a:gd name="connsiteX5" fmla="*/ 13648 w 2376535"/>
              <a:gd name="connsiteY5" fmla="*/ 3434248 h 6906810"/>
              <a:gd name="connsiteX6" fmla="*/ 0 w 2376535"/>
              <a:gd name="connsiteY6" fmla="*/ 3959 h 6906810"/>
              <a:gd name="connsiteX0" fmla="*/ 0 w 2385158"/>
              <a:gd name="connsiteY0" fmla="*/ 3959 h 6919380"/>
              <a:gd name="connsiteX1" fmla="*/ 2348552 w 2385158"/>
              <a:gd name="connsiteY1" fmla="*/ 619 h 6919380"/>
              <a:gd name="connsiteX2" fmla="*/ 1194748 w 2385158"/>
              <a:gd name="connsiteY2" fmla="*/ 3434248 h 6919380"/>
              <a:gd name="connsiteX3" fmla="*/ 2384474 w 2385158"/>
              <a:gd name="connsiteY3" fmla="*/ 6889127 h 6919380"/>
              <a:gd name="connsiteX4" fmla="*/ 13648 w 2385158"/>
              <a:gd name="connsiteY4" fmla="*/ 6898254 h 6919380"/>
              <a:gd name="connsiteX5" fmla="*/ 13648 w 2385158"/>
              <a:gd name="connsiteY5" fmla="*/ 3434248 h 6919380"/>
              <a:gd name="connsiteX6" fmla="*/ 0 w 2385158"/>
              <a:gd name="connsiteY6" fmla="*/ 3959 h 6919380"/>
              <a:gd name="connsiteX0" fmla="*/ 0 w 2384474"/>
              <a:gd name="connsiteY0" fmla="*/ 3959 h 6900342"/>
              <a:gd name="connsiteX1" fmla="*/ 2348552 w 2384474"/>
              <a:gd name="connsiteY1" fmla="*/ 619 h 6900342"/>
              <a:gd name="connsiteX2" fmla="*/ 1194748 w 2384474"/>
              <a:gd name="connsiteY2" fmla="*/ 3434248 h 6900342"/>
              <a:gd name="connsiteX3" fmla="*/ 2384474 w 2384474"/>
              <a:gd name="connsiteY3" fmla="*/ 6889127 h 6900342"/>
              <a:gd name="connsiteX4" fmla="*/ 13648 w 2384474"/>
              <a:gd name="connsiteY4" fmla="*/ 6898254 h 6900342"/>
              <a:gd name="connsiteX5" fmla="*/ 13648 w 2384474"/>
              <a:gd name="connsiteY5" fmla="*/ 3434248 h 6900342"/>
              <a:gd name="connsiteX6" fmla="*/ 0 w 2384474"/>
              <a:gd name="connsiteY6" fmla="*/ 3959 h 6900342"/>
              <a:gd name="connsiteX0" fmla="*/ 0 w 2348552"/>
              <a:gd name="connsiteY0" fmla="*/ 3959 h 6900342"/>
              <a:gd name="connsiteX1" fmla="*/ 2348552 w 2348552"/>
              <a:gd name="connsiteY1" fmla="*/ 619 h 6900342"/>
              <a:gd name="connsiteX2" fmla="*/ 1194748 w 2348552"/>
              <a:gd name="connsiteY2" fmla="*/ 3434248 h 6900342"/>
              <a:gd name="connsiteX3" fmla="*/ 2332716 w 2348552"/>
              <a:gd name="connsiteY3" fmla="*/ 6889127 h 6900342"/>
              <a:gd name="connsiteX4" fmla="*/ 13648 w 2348552"/>
              <a:gd name="connsiteY4" fmla="*/ 6898254 h 6900342"/>
              <a:gd name="connsiteX5" fmla="*/ 13648 w 2348552"/>
              <a:gd name="connsiteY5" fmla="*/ 3434248 h 6900342"/>
              <a:gd name="connsiteX6" fmla="*/ 0 w 2348552"/>
              <a:gd name="connsiteY6" fmla="*/ 3959 h 690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8552" h="6900342">
                <a:moveTo>
                  <a:pt x="0" y="3959"/>
                </a:moveTo>
                <a:cubicBezTo>
                  <a:pt x="6048" y="10323"/>
                  <a:pt x="2302020" y="-2948"/>
                  <a:pt x="2348552" y="619"/>
                </a:cubicBezTo>
                <a:cubicBezTo>
                  <a:pt x="1605032" y="810096"/>
                  <a:pt x="1197387" y="2286163"/>
                  <a:pt x="1194748" y="3434248"/>
                </a:cubicBezTo>
                <a:cubicBezTo>
                  <a:pt x="1192109" y="4582333"/>
                  <a:pt x="1589196" y="6079650"/>
                  <a:pt x="2332716" y="6889127"/>
                </a:cubicBezTo>
                <a:cubicBezTo>
                  <a:pt x="2327877" y="6866013"/>
                  <a:pt x="52506" y="6910196"/>
                  <a:pt x="13648" y="6898254"/>
                </a:cubicBezTo>
                <a:cubicBezTo>
                  <a:pt x="-42" y="6920521"/>
                  <a:pt x="15923" y="4583297"/>
                  <a:pt x="13648" y="3434248"/>
                </a:cubicBezTo>
                <a:cubicBezTo>
                  <a:pt x="9099" y="2290818"/>
                  <a:pt x="4549" y="1147389"/>
                  <a:pt x="0" y="3959"/>
                </a:cubicBezTo>
                <a:close/>
              </a:path>
            </a:pathLst>
          </a:custGeom>
          <a:solidFill>
            <a:srgbClr val="00A94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a:off x="-13646" y="-21171"/>
            <a:ext cx="2348552" cy="6916266"/>
          </a:xfrm>
          <a:custGeom>
            <a:avLst/>
            <a:gdLst>
              <a:gd name="connsiteX0" fmla="*/ 2362200 w 2362200"/>
              <a:gd name="connsiteY0" fmla="*/ 6858000 h 6858000"/>
              <a:gd name="connsiteX1" fmla="*/ 0 w 2362200"/>
              <a:gd name="connsiteY1" fmla="*/ 3429000 h 6858000"/>
              <a:gd name="connsiteX2" fmla="*/ 2362200 w 2362200"/>
              <a:gd name="connsiteY2" fmla="*/ 0 h 6858000"/>
              <a:gd name="connsiteX3" fmla="*/ 1181100 w 2362200"/>
              <a:gd name="connsiteY3" fmla="*/ 3429000 h 6858000"/>
              <a:gd name="connsiteX4" fmla="*/ 2362200 w 2362200"/>
              <a:gd name="connsiteY4" fmla="*/ 6858000 h 6858000"/>
              <a:gd name="connsiteX0" fmla="*/ 2362200 w 2362200"/>
              <a:gd name="connsiteY0" fmla="*/ 7218633 h 7218633"/>
              <a:gd name="connsiteX1" fmla="*/ 0 w 2362200"/>
              <a:gd name="connsiteY1" fmla="*/ 3789633 h 7218633"/>
              <a:gd name="connsiteX2" fmla="*/ 0 w 2362200"/>
              <a:gd name="connsiteY2" fmla="*/ 384384 h 7218633"/>
              <a:gd name="connsiteX3" fmla="*/ 2362200 w 2362200"/>
              <a:gd name="connsiteY3" fmla="*/ 360633 h 7218633"/>
              <a:gd name="connsiteX4" fmla="*/ 1181100 w 2362200"/>
              <a:gd name="connsiteY4" fmla="*/ 3789633 h 7218633"/>
              <a:gd name="connsiteX5" fmla="*/ 2362200 w 2362200"/>
              <a:gd name="connsiteY5" fmla="*/ 7218633 h 7218633"/>
              <a:gd name="connsiteX0" fmla="*/ 2542998 w 2542998"/>
              <a:gd name="connsiteY0" fmla="*/ 7218633 h 7218633"/>
              <a:gd name="connsiteX1" fmla="*/ 180798 w 2542998"/>
              <a:gd name="connsiteY1" fmla="*/ 3789633 h 7218633"/>
              <a:gd name="connsiteX2" fmla="*/ 180798 w 2542998"/>
              <a:gd name="connsiteY2" fmla="*/ 384384 h 7218633"/>
              <a:gd name="connsiteX3" fmla="*/ 2542998 w 2542998"/>
              <a:gd name="connsiteY3" fmla="*/ 360633 h 7218633"/>
              <a:gd name="connsiteX4" fmla="*/ 1361898 w 2542998"/>
              <a:gd name="connsiteY4" fmla="*/ 3789633 h 7218633"/>
              <a:gd name="connsiteX5" fmla="*/ 2542998 w 2542998"/>
              <a:gd name="connsiteY5" fmla="*/ 7218633 h 7218633"/>
              <a:gd name="connsiteX0" fmla="*/ 2542998 w 2542998"/>
              <a:gd name="connsiteY0" fmla="*/ 7033717 h 7033717"/>
              <a:gd name="connsiteX1" fmla="*/ 180798 w 2542998"/>
              <a:gd name="connsiteY1" fmla="*/ 3604717 h 7033717"/>
              <a:gd name="connsiteX2" fmla="*/ 180798 w 2542998"/>
              <a:gd name="connsiteY2" fmla="*/ 199468 h 7033717"/>
              <a:gd name="connsiteX3" fmla="*/ 2542998 w 2542998"/>
              <a:gd name="connsiteY3" fmla="*/ 175717 h 7033717"/>
              <a:gd name="connsiteX4" fmla="*/ 1361898 w 2542998"/>
              <a:gd name="connsiteY4" fmla="*/ 3604717 h 7033717"/>
              <a:gd name="connsiteX5" fmla="*/ 2542998 w 2542998"/>
              <a:gd name="connsiteY5" fmla="*/ 7033717 h 7033717"/>
              <a:gd name="connsiteX0" fmla="*/ 2542998 w 2542998"/>
              <a:gd name="connsiteY0" fmla="*/ 6858000 h 6858000"/>
              <a:gd name="connsiteX1" fmla="*/ 180798 w 2542998"/>
              <a:gd name="connsiteY1" fmla="*/ 3429000 h 6858000"/>
              <a:gd name="connsiteX2" fmla="*/ 180798 w 2542998"/>
              <a:gd name="connsiteY2" fmla="*/ 23751 h 6858000"/>
              <a:gd name="connsiteX3" fmla="*/ 2542998 w 2542998"/>
              <a:gd name="connsiteY3" fmla="*/ 0 h 6858000"/>
              <a:gd name="connsiteX4" fmla="*/ 1361898 w 2542998"/>
              <a:gd name="connsiteY4" fmla="*/ 3429000 h 6858000"/>
              <a:gd name="connsiteX5" fmla="*/ 2542998 w 2542998"/>
              <a:gd name="connsiteY5" fmla="*/ 6858000 h 6858000"/>
              <a:gd name="connsiteX0" fmla="*/ 2537178 w 2537178"/>
              <a:gd name="connsiteY0" fmla="*/ 6858000 h 7206529"/>
              <a:gd name="connsiteX1" fmla="*/ 174978 w 2537178"/>
              <a:gd name="connsiteY1" fmla="*/ 6852062 h 7206529"/>
              <a:gd name="connsiteX2" fmla="*/ 174978 w 2537178"/>
              <a:gd name="connsiteY2" fmla="*/ 3429000 h 7206529"/>
              <a:gd name="connsiteX3" fmla="*/ 174978 w 2537178"/>
              <a:gd name="connsiteY3" fmla="*/ 23751 h 7206529"/>
              <a:gd name="connsiteX4" fmla="*/ 2537178 w 2537178"/>
              <a:gd name="connsiteY4" fmla="*/ 0 h 7206529"/>
              <a:gd name="connsiteX5" fmla="*/ 1356078 w 2537178"/>
              <a:gd name="connsiteY5" fmla="*/ 3429000 h 7206529"/>
              <a:gd name="connsiteX6" fmla="*/ 2537178 w 2537178"/>
              <a:gd name="connsiteY6" fmla="*/ 6858000 h 7206529"/>
              <a:gd name="connsiteX0" fmla="*/ 2373563 w 2373563"/>
              <a:gd name="connsiteY0" fmla="*/ 6858000 h 7206529"/>
              <a:gd name="connsiteX1" fmla="*/ 11363 w 2373563"/>
              <a:gd name="connsiteY1" fmla="*/ 6852062 h 7206529"/>
              <a:gd name="connsiteX2" fmla="*/ 11363 w 2373563"/>
              <a:gd name="connsiteY2" fmla="*/ 3429000 h 7206529"/>
              <a:gd name="connsiteX3" fmla="*/ 11363 w 2373563"/>
              <a:gd name="connsiteY3" fmla="*/ 23751 h 7206529"/>
              <a:gd name="connsiteX4" fmla="*/ 2373563 w 2373563"/>
              <a:gd name="connsiteY4" fmla="*/ 0 h 7206529"/>
              <a:gd name="connsiteX5" fmla="*/ 1192463 w 2373563"/>
              <a:gd name="connsiteY5" fmla="*/ 3429000 h 7206529"/>
              <a:gd name="connsiteX6" fmla="*/ 2373563 w 2373563"/>
              <a:gd name="connsiteY6" fmla="*/ 6858000 h 7206529"/>
              <a:gd name="connsiteX0" fmla="*/ 2373563 w 2373563"/>
              <a:gd name="connsiteY0" fmla="*/ 6858000 h 7016795"/>
              <a:gd name="connsiteX1" fmla="*/ 11363 w 2373563"/>
              <a:gd name="connsiteY1" fmla="*/ 6852062 h 7016795"/>
              <a:gd name="connsiteX2" fmla="*/ 11363 w 2373563"/>
              <a:gd name="connsiteY2" fmla="*/ 3429000 h 7016795"/>
              <a:gd name="connsiteX3" fmla="*/ 11363 w 2373563"/>
              <a:gd name="connsiteY3" fmla="*/ 23751 h 7016795"/>
              <a:gd name="connsiteX4" fmla="*/ 2373563 w 2373563"/>
              <a:gd name="connsiteY4" fmla="*/ 0 h 7016795"/>
              <a:gd name="connsiteX5" fmla="*/ 1192463 w 2373563"/>
              <a:gd name="connsiteY5" fmla="*/ 3429000 h 7016795"/>
              <a:gd name="connsiteX6" fmla="*/ 2373563 w 2373563"/>
              <a:gd name="connsiteY6" fmla="*/ 6858000 h 7016795"/>
              <a:gd name="connsiteX0" fmla="*/ 2373563 w 2374250"/>
              <a:gd name="connsiteY0" fmla="*/ 6858000 h 6883371"/>
              <a:gd name="connsiteX1" fmla="*/ 11363 w 2374250"/>
              <a:gd name="connsiteY1" fmla="*/ 6852062 h 6883371"/>
              <a:gd name="connsiteX2" fmla="*/ 11363 w 2374250"/>
              <a:gd name="connsiteY2" fmla="*/ 3429000 h 6883371"/>
              <a:gd name="connsiteX3" fmla="*/ 11363 w 2374250"/>
              <a:gd name="connsiteY3" fmla="*/ 23751 h 6883371"/>
              <a:gd name="connsiteX4" fmla="*/ 2373563 w 2374250"/>
              <a:gd name="connsiteY4" fmla="*/ 0 h 6883371"/>
              <a:gd name="connsiteX5" fmla="*/ 1192463 w 2374250"/>
              <a:gd name="connsiteY5" fmla="*/ 3429000 h 6883371"/>
              <a:gd name="connsiteX6" fmla="*/ 2373563 w 2374250"/>
              <a:gd name="connsiteY6" fmla="*/ 6858000 h 6883371"/>
              <a:gd name="connsiteX0" fmla="*/ 2373563 w 2374250"/>
              <a:gd name="connsiteY0" fmla="*/ 6888874 h 6914245"/>
              <a:gd name="connsiteX1" fmla="*/ 11363 w 2374250"/>
              <a:gd name="connsiteY1" fmla="*/ 6882936 h 6914245"/>
              <a:gd name="connsiteX2" fmla="*/ 11363 w 2374250"/>
              <a:gd name="connsiteY2" fmla="*/ 3459874 h 6914245"/>
              <a:gd name="connsiteX3" fmla="*/ 11363 w 2374250"/>
              <a:gd name="connsiteY3" fmla="*/ 34 h 6914245"/>
              <a:gd name="connsiteX4" fmla="*/ 2373563 w 2374250"/>
              <a:gd name="connsiteY4" fmla="*/ 30874 h 6914245"/>
              <a:gd name="connsiteX5" fmla="*/ 1192463 w 2374250"/>
              <a:gd name="connsiteY5" fmla="*/ 3459874 h 6914245"/>
              <a:gd name="connsiteX6" fmla="*/ 2373563 w 2374250"/>
              <a:gd name="connsiteY6" fmla="*/ 6888874 h 6914245"/>
              <a:gd name="connsiteX0" fmla="*/ 2384823 w 2385510"/>
              <a:gd name="connsiteY0" fmla="*/ 6858000 h 6883371"/>
              <a:gd name="connsiteX1" fmla="*/ 22623 w 2385510"/>
              <a:gd name="connsiteY1" fmla="*/ 6852062 h 6883371"/>
              <a:gd name="connsiteX2" fmla="*/ 22623 w 2385510"/>
              <a:gd name="connsiteY2" fmla="*/ 3429000 h 6883371"/>
              <a:gd name="connsiteX3" fmla="*/ 8975 w 2385510"/>
              <a:gd name="connsiteY3" fmla="*/ 23751 h 6883371"/>
              <a:gd name="connsiteX4" fmla="*/ 2384823 w 2385510"/>
              <a:gd name="connsiteY4" fmla="*/ 0 h 6883371"/>
              <a:gd name="connsiteX5" fmla="*/ 1203723 w 2385510"/>
              <a:gd name="connsiteY5" fmla="*/ 3429000 h 6883371"/>
              <a:gd name="connsiteX6" fmla="*/ 2384823 w 2385510"/>
              <a:gd name="connsiteY6" fmla="*/ 6858000 h 6883371"/>
              <a:gd name="connsiteX0" fmla="*/ 2384823 w 2385510"/>
              <a:gd name="connsiteY0" fmla="*/ 6875226 h 6900597"/>
              <a:gd name="connsiteX1" fmla="*/ 22623 w 2385510"/>
              <a:gd name="connsiteY1" fmla="*/ 6869288 h 6900597"/>
              <a:gd name="connsiteX2" fmla="*/ 22623 w 2385510"/>
              <a:gd name="connsiteY2" fmla="*/ 3446226 h 6900597"/>
              <a:gd name="connsiteX3" fmla="*/ 8975 w 2385510"/>
              <a:gd name="connsiteY3" fmla="*/ 34 h 6900597"/>
              <a:gd name="connsiteX4" fmla="*/ 2384823 w 2385510"/>
              <a:gd name="connsiteY4" fmla="*/ 17226 h 6900597"/>
              <a:gd name="connsiteX5" fmla="*/ 1203723 w 2385510"/>
              <a:gd name="connsiteY5" fmla="*/ 3446226 h 6900597"/>
              <a:gd name="connsiteX6" fmla="*/ 2384823 w 2385510"/>
              <a:gd name="connsiteY6" fmla="*/ 6875226 h 6900597"/>
              <a:gd name="connsiteX0" fmla="*/ 2384823 w 2385510"/>
              <a:gd name="connsiteY0" fmla="*/ 6875226 h 6900597"/>
              <a:gd name="connsiteX1" fmla="*/ 22623 w 2385510"/>
              <a:gd name="connsiteY1" fmla="*/ 6869288 h 6900597"/>
              <a:gd name="connsiteX2" fmla="*/ 22623 w 2385510"/>
              <a:gd name="connsiteY2" fmla="*/ 3446226 h 6900597"/>
              <a:gd name="connsiteX3" fmla="*/ 8975 w 2385510"/>
              <a:gd name="connsiteY3" fmla="*/ 34 h 6900597"/>
              <a:gd name="connsiteX4" fmla="*/ 2357527 w 2385510"/>
              <a:gd name="connsiteY4" fmla="*/ 17226 h 6900597"/>
              <a:gd name="connsiteX5" fmla="*/ 1203723 w 2385510"/>
              <a:gd name="connsiteY5" fmla="*/ 3446226 h 6900597"/>
              <a:gd name="connsiteX6" fmla="*/ 2384823 w 2385510"/>
              <a:gd name="connsiteY6" fmla="*/ 6875226 h 6900597"/>
              <a:gd name="connsiteX0" fmla="*/ 2384823 w 2385510"/>
              <a:gd name="connsiteY0" fmla="*/ 6926239 h 6951610"/>
              <a:gd name="connsiteX1" fmla="*/ 22623 w 2385510"/>
              <a:gd name="connsiteY1" fmla="*/ 6920301 h 6951610"/>
              <a:gd name="connsiteX2" fmla="*/ 22623 w 2385510"/>
              <a:gd name="connsiteY2" fmla="*/ 3497239 h 6951610"/>
              <a:gd name="connsiteX3" fmla="*/ 8975 w 2385510"/>
              <a:gd name="connsiteY3" fmla="*/ 51047 h 6951610"/>
              <a:gd name="connsiteX4" fmla="*/ 2357527 w 2385510"/>
              <a:gd name="connsiteY4" fmla="*/ 0 h 6951610"/>
              <a:gd name="connsiteX5" fmla="*/ 1203723 w 2385510"/>
              <a:gd name="connsiteY5" fmla="*/ 3497239 h 6951610"/>
              <a:gd name="connsiteX6" fmla="*/ 2384823 w 2385510"/>
              <a:gd name="connsiteY6" fmla="*/ 6926239 h 6951610"/>
              <a:gd name="connsiteX0" fmla="*/ 2384823 w 2385510"/>
              <a:gd name="connsiteY0" fmla="*/ 6926239 h 6969801"/>
              <a:gd name="connsiteX1" fmla="*/ 22623 w 2385510"/>
              <a:gd name="connsiteY1" fmla="*/ 6961245 h 6969801"/>
              <a:gd name="connsiteX2" fmla="*/ 22623 w 2385510"/>
              <a:gd name="connsiteY2" fmla="*/ 3497239 h 6969801"/>
              <a:gd name="connsiteX3" fmla="*/ 8975 w 2385510"/>
              <a:gd name="connsiteY3" fmla="*/ 51047 h 6969801"/>
              <a:gd name="connsiteX4" fmla="*/ 2357527 w 2385510"/>
              <a:gd name="connsiteY4" fmla="*/ 0 h 6969801"/>
              <a:gd name="connsiteX5" fmla="*/ 1203723 w 2385510"/>
              <a:gd name="connsiteY5" fmla="*/ 3497239 h 6969801"/>
              <a:gd name="connsiteX6" fmla="*/ 2384823 w 2385510"/>
              <a:gd name="connsiteY6" fmla="*/ 6926239 h 6969801"/>
              <a:gd name="connsiteX0" fmla="*/ 2384823 w 2385510"/>
              <a:gd name="connsiteY0" fmla="*/ 6875228 h 6918790"/>
              <a:gd name="connsiteX1" fmla="*/ 22623 w 2385510"/>
              <a:gd name="connsiteY1" fmla="*/ 6910234 h 6918790"/>
              <a:gd name="connsiteX2" fmla="*/ 22623 w 2385510"/>
              <a:gd name="connsiteY2" fmla="*/ 3446228 h 6918790"/>
              <a:gd name="connsiteX3" fmla="*/ 8975 w 2385510"/>
              <a:gd name="connsiteY3" fmla="*/ 36 h 6918790"/>
              <a:gd name="connsiteX4" fmla="*/ 2333673 w 2385510"/>
              <a:gd name="connsiteY4" fmla="*/ 12599 h 6918790"/>
              <a:gd name="connsiteX5" fmla="*/ 1203723 w 2385510"/>
              <a:gd name="connsiteY5" fmla="*/ 3446228 h 6918790"/>
              <a:gd name="connsiteX6" fmla="*/ 2384823 w 2385510"/>
              <a:gd name="connsiteY6" fmla="*/ 6875228 h 6918790"/>
              <a:gd name="connsiteX0" fmla="*/ 2384823 w 2385510"/>
              <a:gd name="connsiteY0" fmla="*/ 6875228 h 6918790"/>
              <a:gd name="connsiteX1" fmla="*/ 22623 w 2385510"/>
              <a:gd name="connsiteY1" fmla="*/ 6910234 h 6918790"/>
              <a:gd name="connsiteX2" fmla="*/ 22623 w 2385510"/>
              <a:gd name="connsiteY2" fmla="*/ 3446228 h 6918790"/>
              <a:gd name="connsiteX3" fmla="*/ 8975 w 2385510"/>
              <a:gd name="connsiteY3" fmla="*/ 36 h 6918790"/>
              <a:gd name="connsiteX4" fmla="*/ 2357527 w 2385510"/>
              <a:gd name="connsiteY4" fmla="*/ 12599 h 6918790"/>
              <a:gd name="connsiteX5" fmla="*/ 1203723 w 2385510"/>
              <a:gd name="connsiteY5" fmla="*/ 3446228 h 6918790"/>
              <a:gd name="connsiteX6" fmla="*/ 2384823 w 2385510"/>
              <a:gd name="connsiteY6" fmla="*/ 6875228 h 6918790"/>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76875 w 2377562"/>
              <a:gd name="connsiteY0" fmla="*/ 6862629 h 6906191"/>
              <a:gd name="connsiteX1" fmla="*/ 14675 w 2377562"/>
              <a:gd name="connsiteY1" fmla="*/ 6897635 h 6906191"/>
              <a:gd name="connsiteX2" fmla="*/ 14675 w 2377562"/>
              <a:gd name="connsiteY2" fmla="*/ 3433629 h 6906191"/>
              <a:gd name="connsiteX3" fmla="*/ 1027 w 2377562"/>
              <a:gd name="connsiteY3" fmla="*/ 3340 h 6906191"/>
              <a:gd name="connsiteX4" fmla="*/ 2349579 w 2377562"/>
              <a:gd name="connsiteY4" fmla="*/ 0 h 6906191"/>
              <a:gd name="connsiteX5" fmla="*/ 1195775 w 2377562"/>
              <a:gd name="connsiteY5" fmla="*/ 3433629 h 6906191"/>
              <a:gd name="connsiteX6" fmla="*/ 2376875 w 2377562"/>
              <a:gd name="connsiteY6" fmla="*/ 6862629 h 6906191"/>
              <a:gd name="connsiteX0" fmla="*/ 2376875 w 2377562"/>
              <a:gd name="connsiteY0" fmla="*/ 6862629 h 6906191"/>
              <a:gd name="connsiteX1" fmla="*/ 14675 w 2377562"/>
              <a:gd name="connsiteY1" fmla="*/ 6897635 h 6906191"/>
              <a:gd name="connsiteX2" fmla="*/ 14675 w 2377562"/>
              <a:gd name="connsiteY2" fmla="*/ 3433629 h 6906191"/>
              <a:gd name="connsiteX3" fmla="*/ 1027 w 2377562"/>
              <a:gd name="connsiteY3" fmla="*/ 3340 h 6906191"/>
              <a:gd name="connsiteX4" fmla="*/ 2349579 w 2377562"/>
              <a:gd name="connsiteY4" fmla="*/ 0 h 6906191"/>
              <a:gd name="connsiteX5" fmla="*/ 1195775 w 2377562"/>
              <a:gd name="connsiteY5" fmla="*/ 3433629 h 6906191"/>
              <a:gd name="connsiteX6" fmla="*/ 2376875 w 2377562"/>
              <a:gd name="connsiteY6" fmla="*/ 6862629 h 6906191"/>
              <a:gd name="connsiteX0" fmla="*/ 2382073 w 2382760"/>
              <a:gd name="connsiteY0" fmla="*/ 6862629 h 6906191"/>
              <a:gd name="connsiteX1" fmla="*/ 19873 w 2382760"/>
              <a:gd name="connsiteY1" fmla="*/ 6897635 h 6906191"/>
              <a:gd name="connsiteX2" fmla="*/ 19873 w 2382760"/>
              <a:gd name="connsiteY2" fmla="*/ 3433629 h 6906191"/>
              <a:gd name="connsiteX3" fmla="*/ 6225 w 2382760"/>
              <a:gd name="connsiteY3" fmla="*/ 3340 h 6906191"/>
              <a:gd name="connsiteX4" fmla="*/ 2354777 w 2382760"/>
              <a:gd name="connsiteY4" fmla="*/ 0 h 6906191"/>
              <a:gd name="connsiteX5" fmla="*/ 1200973 w 2382760"/>
              <a:gd name="connsiteY5" fmla="*/ 3433629 h 6906191"/>
              <a:gd name="connsiteX6" fmla="*/ 2382073 w 2382760"/>
              <a:gd name="connsiteY6" fmla="*/ 6862629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6" fmla="*/ 91440 w 2376535"/>
              <a:gd name="connsiteY6" fmla="*/ 94780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6" fmla="*/ 0 w 2376535"/>
              <a:gd name="connsiteY6" fmla="*/ 3340 h 6906191"/>
              <a:gd name="connsiteX0" fmla="*/ 0 w 2376535"/>
              <a:gd name="connsiteY0" fmla="*/ 3959 h 6906810"/>
              <a:gd name="connsiteX1" fmla="*/ 2348552 w 2376535"/>
              <a:gd name="connsiteY1" fmla="*/ 619 h 6906810"/>
              <a:gd name="connsiteX2" fmla="*/ 1194748 w 2376535"/>
              <a:gd name="connsiteY2" fmla="*/ 3434248 h 6906810"/>
              <a:gd name="connsiteX3" fmla="*/ 2375848 w 2376535"/>
              <a:gd name="connsiteY3" fmla="*/ 6863248 h 6906810"/>
              <a:gd name="connsiteX4" fmla="*/ 13648 w 2376535"/>
              <a:gd name="connsiteY4" fmla="*/ 6898254 h 6906810"/>
              <a:gd name="connsiteX5" fmla="*/ 13648 w 2376535"/>
              <a:gd name="connsiteY5" fmla="*/ 3434248 h 6906810"/>
              <a:gd name="connsiteX6" fmla="*/ 0 w 2376535"/>
              <a:gd name="connsiteY6" fmla="*/ 3959 h 6906810"/>
              <a:gd name="connsiteX0" fmla="*/ 0 w 2385158"/>
              <a:gd name="connsiteY0" fmla="*/ 3959 h 6919380"/>
              <a:gd name="connsiteX1" fmla="*/ 2348552 w 2385158"/>
              <a:gd name="connsiteY1" fmla="*/ 619 h 6919380"/>
              <a:gd name="connsiteX2" fmla="*/ 1194748 w 2385158"/>
              <a:gd name="connsiteY2" fmla="*/ 3434248 h 6919380"/>
              <a:gd name="connsiteX3" fmla="*/ 2384474 w 2385158"/>
              <a:gd name="connsiteY3" fmla="*/ 6889127 h 6919380"/>
              <a:gd name="connsiteX4" fmla="*/ 13648 w 2385158"/>
              <a:gd name="connsiteY4" fmla="*/ 6898254 h 6919380"/>
              <a:gd name="connsiteX5" fmla="*/ 13648 w 2385158"/>
              <a:gd name="connsiteY5" fmla="*/ 3434248 h 6919380"/>
              <a:gd name="connsiteX6" fmla="*/ 0 w 2385158"/>
              <a:gd name="connsiteY6" fmla="*/ 3959 h 6919380"/>
              <a:gd name="connsiteX0" fmla="*/ 0 w 2384474"/>
              <a:gd name="connsiteY0" fmla="*/ 3959 h 6900342"/>
              <a:gd name="connsiteX1" fmla="*/ 2348552 w 2384474"/>
              <a:gd name="connsiteY1" fmla="*/ 619 h 6900342"/>
              <a:gd name="connsiteX2" fmla="*/ 1194748 w 2384474"/>
              <a:gd name="connsiteY2" fmla="*/ 3434248 h 6900342"/>
              <a:gd name="connsiteX3" fmla="*/ 2384474 w 2384474"/>
              <a:gd name="connsiteY3" fmla="*/ 6889127 h 6900342"/>
              <a:gd name="connsiteX4" fmla="*/ 13648 w 2384474"/>
              <a:gd name="connsiteY4" fmla="*/ 6898254 h 6900342"/>
              <a:gd name="connsiteX5" fmla="*/ 13648 w 2384474"/>
              <a:gd name="connsiteY5" fmla="*/ 3434248 h 6900342"/>
              <a:gd name="connsiteX6" fmla="*/ 0 w 2384474"/>
              <a:gd name="connsiteY6" fmla="*/ 3959 h 6900342"/>
              <a:gd name="connsiteX0" fmla="*/ 0 w 2348552"/>
              <a:gd name="connsiteY0" fmla="*/ 3959 h 6900342"/>
              <a:gd name="connsiteX1" fmla="*/ 2348552 w 2348552"/>
              <a:gd name="connsiteY1" fmla="*/ 619 h 6900342"/>
              <a:gd name="connsiteX2" fmla="*/ 1194748 w 2348552"/>
              <a:gd name="connsiteY2" fmla="*/ 3434248 h 6900342"/>
              <a:gd name="connsiteX3" fmla="*/ 2332716 w 2348552"/>
              <a:gd name="connsiteY3" fmla="*/ 6889127 h 6900342"/>
              <a:gd name="connsiteX4" fmla="*/ 13648 w 2348552"/>
              <a:gd name="connsiteY4" fmla="*/ 6898254 h 6900342"/>
              <a:gd name="connsiteX5" fmla="*/ 13648 w 2348552"/>
              <a:gd name="connsiteY5" fmla="*/ 3434248 h 6900342"/>
              <a:gd name="connsiteX6" fmla="*/ 0 w 2348552"/>
              <a:gd name="connsiteY6" fmla="*/ 3959 h 690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8552" h="6900342">
                <a:moveTo>
                  <a:pt x="0" y="3959"/>
                </a:moveTo>
                <a:cubicBezTo>
                  <a:pt x="6048" y="10323"/>
                  <a:pt x="2302020" y="-2948"/>
                  <a:pt x="2348552" y="619"/>
                </a:cubicBezTo>
                <a:cubicBezTo>
                  <a:pt x="1605032" y="810096"/>
                  <a:pt x="1197387" y="2286163"/>
                  <a:pt x="1194748" y="3434248"/>
                </a:cubicBezTo>
                <a:cubicBezTo>
                  <a:pt x="1192109" y="4582333"/>
                  <a:pt x="1589196" y="6079650"/>
                  <a:pt x="2332716" y="6889127"/>
                </a:cubicBezTo>
                <a:cubicBezTo>
                  <a:pt x="2327877" y="6866013"/>
                  <a:pt x="52506" y="6910196"/>
                  <a:pt x="13648" y="6898254"/>
                </a:cubicBezTo>
                <a:cubicBezTo>
                  <a:pt x="-42" y="6920521"/>
                  <a:pt x="15923" y="4583297"/>
                  <a:pt x="13648" y="3434248"/>
                </a:cubicBezTo>
                <a:cubicBezTo>
                  <a:pt x="9099" y="2290818"/>
                  <a:pt x="4549" y="1147389"/>
                  <a:pt x="0" y="3959"/>
                </a:cubicBezTo>
                <a:close/>
              </a:path>
            </a:pathLst>
          </a:custGeom>
          <a:solidFill>
            <a:srgbClr val="095CA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5528643"/>
            <a:ext cx="3274280" cy="1329357"/>
          </a:xfrm>
          <a:prstGeom prst="rect">
            <a:avLst/>
          </a:prstGeom>
        </p:spPr>
      </p:pic>
      <p:sp>
        <p:nvSpPr>
          <p:cNvPr id="9" name="Subtitle 8"/>
          <p:cNvSpPr>
            <a:spLocks noGrp="1"/>
          </p:cNvSpPr>
          <p:nvPr>
            <p:ph type="subTitle" idx="1"/>
          </p:nvPr>
        </p:nvSpPr>
        <p:spPr>
          <a:xfrm>
            <a:off x="1221520" y="990600"/>
            <a:ext cx="7909780" cy="4876800"/>
          </a:xfrm>
        </p:spPr>
        <p:txBody>
          <a:bodyPr>
            <a:normAutofit/>
          </a:bodyPr>
          <a:lstStyle/>
          <a:p>
            <a:r>
              <a:rPr lang="en-US" sz="5400" dirty="0">
                <a:solidFill>
                  <a:srgbClr val="095CA6"/>
                </a:solidFill>
                <a:latin typeface="Gill Sans MT" panose="020B0502020104020203" pitchFamily="34" charset="0"/>
              </a:rPr>
              <a:t>The Importance of</a:t>
            </a:r>
            <a:br>
              <a:rPr lang="en-US" sz="5400" dirty="0">
                <a:solidFill>
                  <a:srgbClr val="095CA6"/>
                </a:solidFill>
                <a:latin typeface="Gill Sans MT" panose="020B0502020104020203" pitchFamily="34" charset="0"/>
              </a:rPr>
            </a:br>
            <a:r>
              <a:rPr lang="en-US" sz="5400" dirty="0">
                <a:solidFill>
                  <a:srgbClr val="095CA6"/>
                </a:solidFill>
                <a:latin typeface="Gill Sans MT" panose="020B0502020104020203" pitchFamily="34" charset="0"/>
              </a:rPr>
              <a:t>  Community Collaboration</a:t>
            </a:r>
          </a:p>
          <a:p>
            <a:endParaRPr lang="en-US" sz="2400" dirty="0">
              <a:solidFill>
                <a:schemeClr val="tx1"/>
              </a:solidFill>
              <a:latin typeface="Gill Sans MT" panose="020B0502020104020203" pitchFamily="34" charset="0"/>
            </a:endParaRPr>
          </a:p>
          <a:p>
            <a:endParaRPr lang="en-US" sz="2400" dirty="0">
              <a:solidFill>
                <a:schemeClr val="tx1"/>
              </a:solidFill>
              <a:latin typeface="Gill Sans MT" panose="020B0502020104020203" pitchFamily="34" charset="0"/>
            </a:endParaRPr>
          </a:p>
          <a:p>
            <a:r>
              <a:rPr lang="en-US" sz="2000" dirty="0">
                <a:solidFill>
                  <a:schemeClr val="tx1"/>
                </a:solidFill>
                <a:latin typeface="Gill Sans MT" panose="020B0502020104020203" pitchFamily="34" charset="0"/>
              </a:rPr>
              <a:t>                Shelby Butler</a:t>
            </a:r>
          </a:p>
          <a:p>
            <a:pPr algn="r"/>
            <a:r>
              <a:rPr lang="en-US" sz="2000" dirty="0">
                <a:solidFill>
                  <a:schemeClr val="tx1"/>
                </a:solidFill>
                <a:latin typeface="Gill Sans MT" panose="020B0502020104020203" pitchFamily="34" charset="0"/>
              </a:rPr>
              <a:t>Community Outreach Coordinator, e:a</a:t>
            </a:r>
          </a:p>
          <a:p>
            <a:pPr algn="r"/>
            <a:endParaRPr lang="en-US" sz="2000" dirty="0">
              <a:solidFill>
                <a:schemeClr val="tx1"/>
              </a:solidFill>
              <a:latin typeface="Gill Sans MT" panose="020B0502020104020203" pitchFamily="34" charset="0"/>
            </a:endParaRPr>
          </a:p>
          <a:p>
            <a:r>
              <a:rPr lang="en-US" sz="2000" dirty="0">
                <a:solidFill>
                  <a:schemeClr val="tx1"/>
                </a:solidFill>
                <a:latin typeface="Gill Sans MT" panose="020B0502020104020203" pitchFamily="34" charset="0"/>
              </a:rPr>
              <a:t>               Ashley Corsolini, MNCL</a:t>
            </a:r>
          </a:p>
          <a:p>
            <a:pPr algn="r"/>
            <a:r>
              <a:rPr lang="en-US" sz="2000" dirty="0">
                <a:solidFill>
                  <a:schemeClr val="tx1"/>
                </a:solidFill>
                <a:latin typeface="Gill Sans MT" panose="020B0502020104020203" pitchFamily="34" charset="0"/>
              </a:rPr>
              <a:t>Director of Community Collaboratives, CPO</a:t>
            </a:r>
            <a:endParaRPr lang="en-US" sz="4000" dirty="0">
              <a:solidFill>
                <a:srgbClr val="095CA6"/>
              </a:solidFill>
              <a:latin typeface="Gill Sans MT" panose="020B0502020104020203" pitchFamily="34" charset="0"/>
            </a:endParaRPr>
          </a:p>
          <a:p>
            <a:endParaRPr lang="en-US" sz="2400" dirty="0">
              <a:solidFill>
                <a:schemeClr val="tx1"/>
              </a:solidFill>
              <a:latin typeface="Gill Sans MT" panose="020B0502020104020203" pitchFamily="34" charset="0"/>
            </a:endParaRPr>
          </a:p>
        </p:txBody>
      </p:sp>
      <p:pic>
        <p:nvPicPr>
          <p:cNvPr id="1026" name="Picture 2" descr="Empower Abilities (formerly Southwest Center for Independent Living) (SCIL)  | Volunteer Ozarks">
            <a:extLst>
              <a:ext uri="{FF2B5EF4-FFF2-40B4-BE49-F238E27FC236}">
                <a16:creationId xmlns:a16="http://schemas.microsoft.com/office/drawing/2014/main" id="{AA84A682-DDD8-42D2-9D1D-155E7545A6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8593" r="5097" b="42296"/>
          <a:stretch/>
        </p:blipFill>
        <p:spPr bwMode="auto">
          <a:xfrm>
            <a:off x="2826060" y="5528643"/>
            <a:ext cx="2716232" cy="11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44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3"/>
          <p:cNvSpPr/>
          <p:nvPr/>
        </p:nvSpPr>
        <p:spPr>
          <a:xfrm rot="16200000">
            <a:off x="3868321" y="14780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0A94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rot="16200000">
            <a:off x="3874603" y="1590024"/>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95CA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793" y="5486398"/>
            <a:ext cx="1944414" cy="789432"/>
          </a:xfrm>
          <a:prstGeom prst="rect">
            <a:avLst/>
          </a:prstGeom>
        </p:spPr>
      </p:pic>
      <p:sp>
        <p:nvSpPr>
          <p:cNvPr id="30" name="Title 29"/>
          <p:cNvSpPr>
            <a:spLocks noGrp="1"/>
          </p:cNvSpPr>
          <p:nvPr>
            <p:ph type="title"/>
          </p:nvPr>
        </p:nvSpPr>
        <p:spPr>
          <a:xfrm>
            <a:off x="762000" y="527168"/>
            <a:ext cx="7696200" cy="487362"/>
          </a:xfrm>
        </p:spPr>
        <p:txBody>
          <a:bodyPr>
            <a:noAutofit/>
          </a:bodyPr>
          <a:lstStyle/>
          <a:p>
            <a:pPr marL="0" marR="0">
              <a:lnSpc>
                <a:spcPct val="115000"/>
              </a:lnSpc>
              <a:spcBef>
                <a:spcPts val="0"/>
              </a:spcBef>
              <a:spcAft>
                <a:spcPts val="1000"/>
              </a:spcAft>
            </a:pPr>
            <a:r>
              <a:rPr lang="en-US" sz="3200" dirty="0">
                <a:latin typeface="Gill Sans MT" panose="020B0502020104020203" pitchFamily="34" charset="0"/>
                <a:ea typeface="Calibri"/>
                <a:cs typeface="Times New Roman"/>
              </a:rPr>
              <a:t>Let’s Go Smart: Transportation Collaborative</a:t>
            </a:r>
            <a:endParaRPr lang="en-US" sz="3200" dirty="0">
              <a:effectLst/>
              <a:latin typeface="Gill Sans MT" panose="020B0502020104020203" pitchFamily="34" charset="0"/>
              <a:ea typeface="Calibri"/>
              <a:cs typeface="Times New Roman"/>
            </a:endParaRPr>
          </a:p>
        </p:txBody>
      </p:sp>
      <p:sp>
        <p:nvSpPr>
          <p:cNvPr id="31" name="Content Placeholder 30"/>
          <p:cNvSpPr>
            <a:spLocks noGrp="1"/>
          </p:cNvSpPr>
          <p:nvPr>
            <p:ph idx="1"/>
          </p:nvPr>
        </p:nvSpPr>
        <p:spPr>
          <a:xfrm>
            <a:off x="762000" y="826827"/>
            <a:ext cx="8083482" cy="4560314"/>
          </a:xfrm>
        </p:spPr>
        <p:txBody>
          <a:bodyPr>
            <a:normAutofit/>
          </a:bodyPr>
          <a:lstStyle/>
          <a:p>
            <a:pPr lvl="0">
              <a:lnSpc>
                <a:spcPct val="115000"/>
              </a:lnSpc>
              <a:spcBef>
                <a:spcPts val="0"/>
              </a:spcBef>
              <a:spcAft>
                <a:spcPts val="1000"/>
              </a:spcAft>
              <a:buFont typeface="Symbol"/>
              <a:buChar char=""/>
            </a:pPr>
            <a:endParaRPr lang="en-US" dirty="0">
              <a:latin typeface="Calibri"/>
              <a:ea typeface="Calibri"/>
              <a:cs typeface="Times New Roman"/>
            </a:endParaRPr>
          </a:p>
          <a:p>
            <a:pPr marL="0" indent="0">
              <a:buNone/>
            </a:pPr>
            <a:endParaRPr lang="en-US" dirty="0">
              <a:solidFill>
                <a:srgbClr val="000000"/>
              </a:solidFill>
              <a:latin typeface="Calibri" panose="020F0502020204030204" pitchFamily="34" charset="0"/>
            </a:endParaRPr>
          </a:p>
        </p:txBody>
      </p:sp>
      <p:sp>
        <p:nvSpPr>
          <p:cNvPr id="7" name="Content Placeholder 1"/>
          <p:cNvSpPr txBox="1">
            <a:spLocks/>
          </p:cNvSpPr>
          <p:nvPr/>
        </p:nvSpPr>
        <p:spPr>
          <a:xfrm>
            <a:off x="500163" y="2057400"/>
            <a:ext cx="8229600" cy="402072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latin typeface="Gill Sans MT" panose="020B0502020104020203" pitchFamily="34" charset="0"/>
              </a:rPr>
              <a:t>Co-Chair – Natasha </a:t>
            </a:r>
            <a:r>
              <a:rPr lang="en-US" sz="2000" dirty="0" err="1">
                <a:latin typeface="Gill Sans MT" panose="020B0502020104020203" pitchFamily="34" charset="0"/>
              </a:rPr>
              <a:t>Longpine</a:t>
            </a:r>
            <a:r>
              <a:rPr lang="en-US" sz="2000" dirty="0">
                <a:latin typeface="Gill Sans MT" panose="020B0502020104020203" pitchFamily="34" charset="0"/>
              </a:rPr>
              <a:t>, Ozarks Transportation Organization</a:t>
            </a:r>
          </a:p>
          <a:p>
            <a:pPr marL="0" indent="0" algn="ctr">
              <a:buNone/>
            </a:pPr>
            <a:r>
              <a:rPr lang="en-US" sz="2000" dirty="0">
                <a:latin typeface="Gill Sans MT" panose="020B0502020104020203" pitchFamily="34" charset="0"/>
              </a:rPr>
              <a:t>Co-Chair – Derrick Estell, City of Springfield</a:t>
            </a:r>
          </a:p>
          <a:p>
            <a:pPr marL="0" indent="0" algn="ctr">
              <a:buNone/>
            </a:pPr>
            <a:endParaRPr lang="en-US" sz="2000" dirty="0">
              <a:latin typeface="Gill Sans MT" panose="020B0502020104020203" pitchFamily="34" charset="0"/>
            </a:endParaRPr>
          </a:p>
          <a:p>
            <a:pPr marL="0" indent="0">
              <a:buNone/>
            </a:pPr>
            <a:r>
              <a:rPr lang="en-US" sz="2400" b="1" u="sng" dirty="0">
                <a:latin typeface="Gill Sans MT" panose="020B0502020104020203" pitchFamily="34" charset="0"/>
              </a:rPr>
              <a:t>Mission:</a:t>
            </a:r>
          </a:p>
          <a:p>
            <a:pPr marL="0" indent="0" algn="ctr">
              <a:buNone/>
            </a:pPr>
            <a:r>
              <a:rPr lang="en-US" sz="2000" dirty="0">
                <a:latin typeface="Gill Sans MT" panose="020B0502020104020203" pitchFamily="34" charset="0"/>
              </a:rPr>
              <a:t>The Let’s Go Smart: Transportation Collaborative facilitates connections between people, jobs, and community, through multiple modes of transportation, throughout the greater Springfield area.</a:t>
            </a:r>
          </a:p>
          <a:p>
            <a:pPr marL="0" indent="0" algn="ctr">
              <a:buNone/>
            </a:pPr>
            <a:endParaRPr lang="en-US" sz="1100" dirty="0">
              <a:latin typeface="Gill Sans MT" panose="020B0502020104020203" pitchFamily="34" charset="0"/>
            </a:endParaRPr>
          </a:p>
          <a:p>
            <a:pPr marL="457200" lvl="1" indent="0">
              <a:buNone/>
            </a:pPr>
            <a:endParaRPr lang="en-US" dirty="0">
              <a:cs typeface="Calibri"/>
            </a:endParaRPr>
          </a:p>
        </p:txBody>
      </p:sp>
    </p:spTree>
    <p:extLst>
      <p:ext uri="{BB962C8B-B14F-4D97-AF65-F5344CB8AC3E}">
        <p14:creationId xmlns:p14="http://schemas.microsoft.com/office/powerpoint/2010/main" val="365127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14F04F-8D6D-47B9-B208-87A8012EF4FC}"/>
              </a:ext>
            </a:extLst>
          </p:cNvPr>
          <p:cNvSpPr>
            <a:spLocks noGrp="1"/>
          </p:cNvSpPr>
          <p:nvPr>
            <p:ph type="title"/>
          </p:nvPr>
        </p:nvSpPr>
        <p:spPr/>
        <p:txBody>
          <a:bodyPr>
            <a:normAutofit/>
          </a:bodyPr>
          <a:lstStyle/>
          <a:p>
            <a:r>
              <a:rPr lang="en-US" sz="4400" b="1" dirty="0">
                <a:solidFill>
                  <a:srgbClr val="095CA6"/>
                </a:solidFill>
                <a:latin typeface="Gill Sans MT" panose="020B0502020104020203" pitchFamily="34" charset="0"/>
                <a:ea typeface="Calibri"/>
                <a:cs typeface="Times New Roman"/>
              </a:rPr>
              <a:t>The Collaborative Model</a:t>
            </a:r>
            <a:endParaRPr lang="en-US" dirty="0"/>
          </a:p>
        </p:txBody>
      </p:sp>
      <p:sp>
        <p:nvSpPr>
          <p:cNvPr id="2" name="Content Placeholder 1"/>
          <p:cNvSpPr>
            <a:spLocks noGrp="1"/>
          </p:cNvSpPr>
          <p:nvPr>
            <p:ph idx="1"/>
          </p:nvPr>
        </p:nvSpPr>
        <p:spPr/>
        <p:txBody>
          <a:bodyPr vert="horz" lIns="91440" tIns="45720" rIns="91440" bIns="45720" rtlCol="0" anchor="ctr">
            <a:normAutofit/>
          </a:bodyPr>
          <a:lstStyle/>
          <a:p>
            <a:r>
              <a:rPr lang="en-US" sz="2800" dirty="0">
                <a:latin typeface="Gill Sans MT" panose="020B0502020104020203" pitchFamily="34" charset="0"/>
              </a:rPr>
              <a:t>DEI should be a large focus</a:t>
            </a:r>
          </a:p>
          <a:p>
            <a:pPr lvl="1"/>
            <a:r>
              <a:rPr lang="en-US" sz="2000">
                <a:latin typeface="Gill Sans MT" panose="020B0502020104020203" pitchFamily="34" charset="0"/>
              </a:rPr>
              <a:t>Business representation</a:t>
            </a:r>
            <a:endParaRPr lang="en-US" sz="2000" dirty="0">
              <a:latin typeface="Gill Sans MT" panose="020B0502020104020203" pitchFamily="34" charset="0"/>
            </a:endParaRPr>
          </a:p>
          <a:p>
            <a:pPr lvl="1"/>
            <a:r>
              <a:rPr lang="en-US" sz="2000" dirty="0">
                <a:latin typeface="Gill Sans MT" panose="020B0502020104020203" pitchFamily="34" charset="0"/>
              </a:rPr>
              <a:t>Ability level</a:t>
            </a:r>
          </a:p>
          <a:p>
            <a:pPr marL="457200" lvl="1" indent="0">
              <a:buNone/>
            </a:pPr>
            <a:endParaRPr lang="en-US" sz="2000" dirty="0">
              <a:latin typeface="Gill Sans MT" panose="020B0502020104020203" pitchFamily="34" charset="0"/>
            </a:endParaRPr>
          </a:p>
          <a:p>
            <a:r>
              <a:rPr lang="en-US" sz="2800" dirty="0">
                <a:latin typeface="Gill Sans MT" panose="020B0502020104020203" pitchFamily="34" charset="0"/>
              </a:rPr>
              <a:t>Strict meeting parameters</a:t>
            </a:r>
          </a:p>
          <a:p>
            <a:endParaRPr lang="en-US" sz="2800" dirty="0">
              <a:latin typeface="Gill Sans MT" panose="020B0502020104020203" pitchFamily="34" charset="0"/>
            </a:endParaRPr>
          </a:p>
          <a:p>
            <a:r>
              <a:rPr lang="en-US" sz="2800" dirty="0">
                <a:latin typeface="Gill Sans MT" panose="020B0502020104020203" pitchFamily="34" charset="0"/>
              </a:rPr>
              <a:t>Action-oriented </a:t>
            </a:r>
          </a:p>
          <a:p>
            <a:endParaRPr lang="en-US" sz="2000" dirty="0">
              <a:latin typeface="Gill Sans MT" panose="020B0502020104020203" pitchFamily="34" charset="0"/>
            </a:endParaRPr>
          </a:p>
          <a:p>
            <a:endParaRPr lang="en-US" sz="2000" dirty="0">
              <a:latin typeface="Gill Sans MT" panose="020B0502020104020203" pitchFamily="34" charset="0"/>
            </a:endParaRPr>
          </a:p>
          <a:p>
            <a:pPr>
              <a:lnSpc>
                <a:spcPct val="90000"/>
              </a:lnSpc>
              <a:buFontTx/>
              <a:buChar char="-"/>
            </a:pPr>
            <a:endParaRPr lang="en-US" sz="1100" dirty="0"/>
          </a:p>
        </p:txBody>
      </p:sp>
      <p:sp>
        <p:nvSpPr>
          <p:cNvPr id="15" name="Moon 3">
            <a:extLst>
              <a:ext uri="{FF2B5EF4-FFF2-40B4-BE49-F238E27FC236}">
                <a16:creationId xmlns:a16="http://schemas.microsoft.com/office/drawing/2014/main" id="{B604BB4A-A783-4CC1-8F88-2F045A0A78E1}"/>
              </a:ext>
            </a:extLst>
          </p:cNvPr>
          <p:cNvSpPr/>
          <p:nvPr/>
        </p:nvSpPr>
        <p:spPr>
          <a:xfrm rot="16200000">
            <a:off x="3868321" y="14780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0A94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Moon 3">
            <a:extLst>
              <a:ext uri="{FF2B5EF4-FFF2-40B4-BE49-F238E27FC236}">
                <a16:creationId xmlns:a16="http://schemas.microsoft.com/office/drawing/2014/main" id="{3326832D-8020-43C9-A61A-D62E523CB974}"/>
              </a:ext>
            </a:extLst>
          </p:cNvPr>
          <p:cNvSpPr/>
          <p:nvPr/>
        </p:nvSpPr>
        <p:spPr>
          <a:xfrm rot="16200000">
            <a:off x="3868322" y="15542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95CA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89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a CIL </a:t>
            </a:r>
            <a:endParaRPr lang="en-US" dirty="0"/>
          </a:p>
        </p:txBody>
      </p:sp>
      <p:sp>
        <p:nvSpPr>
          <p:cNvPr id="3" name="Content Placeholder 2"/>
          <p:cNvSpPr>
            <a:spLocks noGrp="1"/>
          </p:cNvSpPr>
          <p:nvPr>
            <p:ph idx="1"/>
          </p:nvPr>
        </p:nvSpPr>
        <p:spPr/>
        <p:txBody>
          <a:bodyPr/>
          <a:lstStyle/>
          <a:p>
            <a:r>
              <a:rPr lang="en-US" dirty="0" smtClean="0"/>
              <a:t>To have a voice representing those with living with a disability </a:t>
            </a:r>
          </a:p>
          <a:p>
            <a:r>
              <a:rPr lang="en-US" dirty="0" smtClean="0"/>
              <a:t>To give guidance on things like accessibility and inclusion</a:t>
            </a:r>
          </a:p>
          <a:p>
            <a:r>
              <a:rPr lang="en-US" dirty="0" smtClean="0"/>
              <a:t>To partner and expand resources that will positively impact your service area</a:t>
            </a:r>
          </a:p>
          <a:p>
            <a:r>
              <a:rPr lang="en-US" dirty="0" smtClean="0"/>
              <a:t>To share your organization as a resource to other orgs </a:t>
            </a:r>
            <a:endParaRPr lang="en-US" dirty="0"/>
          </a:p>
        </p:txBody>
      </p:sp>
    </p:spTree>
    <p:extLst>
      <p:ext uri="{BB962C8B-B14F-4D97-AF65-F5344CB8AC3E}">
        <p14:creationId xmlns:p14="http://schemas.microsoft.com/office/powerpoint/2010/main" val="226674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engage</a:t>
            </a:r>
            <a:endParaRPr lang="en-US" dirty="0"/>
          </a:p>
        </p:txBody>
      </p:sp>
      <p:sp>
        <p:nvSpPr>
          <p:cNvPr id="3" name="Content Placeholder 2"/>
          <p:cNvSpPr>
            <a:spLocks noGrp="1"/>
          </p:cNvSpPr>
          <p:nvPr>
            <p:ph idx="1"/>
          </p:nvPr>
        </p:nvSpPr>
        <p:spPr/>
        <p:txBody>
          <a:bodyPr/>
          <a:lstStyle/>
          <a:p>
            <a:r>
              <a:rPr lang="en-US" dirty="0" smtClean="0"/>
              <a:t>Look for Community groups like CPO</a:t>
            </a:r>
          </a:p>
          <a:p>
            <a:r>
              <a:rPr lang="en-US" dirty="0" smtClean="0"/>
              <a:t>Get on list </a:t>
            </a:r>
            <a:r>
              <a:rPr lang="en-US" dirty="0" err="1" smtClean="0"/>
              <a:t>servs</a:t>
            </a:r>
            <a:r>
              <a:rPr lang="en-US" dirty="0" smtClean="0"/>
              <a:t> that announce meeting times and places</a:t>
            </a:r>
          </a:p>
          <a:p>
            <a:r>
              <a:rPr lang="en-US" dirty="0" smtClean="0"/>
              <a:t>Figure what groups exist and find the gaps</a:t>
            </a:r>
          </a:p>
          <a:p>
            <a:r>
              <a:rPr lang="en-US" dirty="0" smtClean="0"/>
              <a:t>Look at strengths and experiences of those you work with</a:t>
            </a:r>
          </a:p>
          <a:p>
            <a:r>
              <a:rPr lang="en-US" dirty="0" smtClean="0"/>
              <a:t>Identify those representatives</a:t>
            </a:r>
            <a:r>
              <a:rPr lang="en-US" dirty="0"/>
              <a:t> </a:t>
            </a:r>
            <a:r>
              <a:rPr lang="en-US" dirty="0" smtClean="0"/>
              <a:t>to plug them in</a:t>
            </a:r>
          </a:p>
        </p:txBody>
      </p:sp>
    </p:spTree>
    <p:extLst>
      <p:ext uri="{BB962C8B-B14F-4D97-AF65-F5344CB8AC3E}">
        <p14:creationId xmlns:p14="http://schemas.microsoft.com/office/powerpoint/2010/main" val="319409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Best Practices</a:t>
            </a:r>
            <a:endParaRPr lang="en-US" dirty="0"/>
          </a:p>
        </p:txBody>
      </p:sp>
      <p:sp>
        <p:nvSpPr>
          <p:cNvPr id="3" name="Content Placeholder 2"/>
          <p:cNvSpPr>
            <a:spLocks noGrp="1"/>
          </p:cNvSpPr>
          <p:nvPr>
            <p:ph idx="1"/>
          </p:nvPr>
        </p:nvSpPr>
        <p:spPr/>
        <p:txBody>
          <a:bodyPr/>
          <a:lstStyle/>
          <a:p>
            <a:r>
              <a:rPr lang="en-US" dirty="0" smtClean="0"/>
              <a:t>Be consistent with attendance</a:t>
            </a:r>
          </a:p>
          <a:p>
            <a:r>
              <a:rPr lang="en-US" dirty="0" smtClean="0"/>
              <a:t>Make sure staff are prepared to share</a:t>
            </a:r>
          </a:p>
          <a:p>
            <a:r>
              <a:rPr lang="en-US" dirty="0" smtClean="0"/>
              <a:t>Use this as a way to promote your work and events</a:t>
            </a:r>
          </a:p>
          <a:p>
            <a:r>
              <a:rPr lang="en-US" dirty="0" smtClean="0"/>
              <a:t>Keep them informed of staff changes</a:t>
            </a:r>
            <a:endParaRPr lang="en-US" dirty="0"/>
          </a:p>
        </p:txBody>
      </p:sp>
    </p:spTree>
    <p:extLst>
      <p:ext uri="{BB962C8B-B14F-4D97-AF65-F5344CB8AC3E}">
        <p14:creationId xmlns:p14="http://schemas.microsoft.com/office/powerpoint/2010/main" val="3200086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Collaboration</a:t>
            </a:r>
            <a:endParaRPr lang="en-US" dirty="0"/>
          </a:p>
        </p:txBody>
      </p:sp>
      <p:sp>
        <p:nvSpPr>
          <p:cNvPr id="3" name="Content Placeholder 2"/>
          <p:cNvSpPr>
            <a:spLocks noGrp="1"/>
          </p:cNvSpPr>
          <p:nvPr>
            <p:ph idx="1"/>
          </p:nvPr>
        </p:nvSpPr>
        <p:spPr/>
        <p:txBody>
          <a:bodyPr/>
          <a:lstStyle/>
          <a:p>
            <a:r>
              <a:rPr lang="en-US" dirty="0" smtClean="0"/>
              <a:t>Domestic Violence Education</a:t>
            </a:r>
          </a:p>
          <a:p>
            <a:r>
              <a:rPr lang="en-US" dirty="0" smtClean="0"/>
              <a:t>Housing Issues (affordable and accessible)</a:t>
            </a:r>
          </a:p>
          <a:p>
            <a:r>
              <a:rPr lang="en-US" dirty="0" smtClean="0"/>
              <a:t>Voting Engagement</a:t>
            </a:r>
          </a:p>
          <a:p>
            <a:r>
              <a:rPr lang="en-US" dirty="0" smtClean="0"/>
              <a:t>Public policy or ordinances</a:t>
            </a:r>
          </a:p>
          <a:p>
            <a:r>
              <a:rPr lang="en-US" dirty="0" smtClean="0"/>
              <a:t>Discussions about poverty and employment</a:t>
            </a:r>
            <a:endParaRPr lang="en-US" dirty="0"/>
          </a:p>
        </p:txBody>
      </p:sp>
    </p:spTree>
    <p:extLst>
      <p:ext uri="{BB962C8B-B14F-4D97-AF65-F5344CB8AC3E}">
        <p14:creationId xmlns:p14="http://schemas.microsoft.com/office/powerpoint/2010/main" val="144923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connect</a:t>
            </a:r>
            <a:endParaRPr lang="en-US" dirty="0"/>
          </a:p>
        </p:txBody>
      </p:sp>
      <p:sp>
        <p:nvSpPr>
          <p:cNvPr id="3" name="Content Placeholder 2"/>
          <p:cNvSpPr>
            <a:spLocks noGrp="1"/>
          </p:cNvSpPr>
          <p:nvPr>
            <p:ph idx="1"/>
          </p:nvPr>
        </p:nvSpPr>
        <p:spPr/>
        <p:txBody>
          <a:bodyPr/>
          <a:lstStyle/>
          <a:p>
            <a:r>
              <a:rPr lang="en-US" dirty="0" smtClean="0"/>
              <a:t>Offer your building space for community meetings</a:t>
            </a:r>
          </a:p>
          <a:p>
            <a:r>
              <a:rPr lang="en-US" dirty="0" smtClean="0"/>
              <a:t>Share community events on your social media and calendars</a:t>
            </a:r>
          </a:p>
          <a:p>
            <a:r>
              <a:rPr lang="en-US" dirty="0" smtClean="0"/>
              <a:t>Look for opportunities to share personal stories on community campaigns</a:t>
            </a:r>
            <a:endParaRPr lang="en-US" dirty="0"/>
          </a:p>
        </p:txBody>
      </p:sp>
    </p:spTree>
    <p:extLst>
      <p:ext uri="{BB962C8B-B14F-4D97-AF65-F5344CB8AC3E}">
        <p14:creationId xmlns:p14="http://schemas.microsoft.com/office/powerpoint/2010/main" val="229572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oon 3"/>
          <p:cNvSpPr/>
          <p:nvPr/>
        </p:nvSpPr>
        <p:spPr>
          <a:xfrm>
            <a:off x="304800" y="-21171"/>
            <a:ext cx="2348552" cy="6900342"/>
          </a:xfrm>
          <a:custGeom>
            <a:avLst/>
            <a:gdLst>
              <a:gd name="connsiteX0" fmla="*/ 2362200 w 2362200"/>
              <a:gd name="connsiteY0" fmla="*/ 6858000 h 6858000"/>
              <a:gd name="connsiteX1" fmla="*/ 0 w 2362200"/>
              <a:gd name="connsiteY1" fmla="*/ 3429000 h 6858000"/>
              <a:gd name="connsiteX2" fmla="*/ 2362200 w 2362200"/>
              <a:gd name="connsiteY2" fmla="*/ 0 h 6858000"/>
              <a:gd name="connsiteX3" fmla="*/ 1181100 w 2362200"/>
              <a:gd name="connsiteY3" fmla="*/ 3429000 h 6858000"/>
              <a:gd name="connsiteX4" fmla="*/ 2362200 w 2362200"/>
              <a:gd name="connsiteY4" fmla="*/ 6858000 h 6858000"/>
              <a:gd name="connsiteX0" fmla="*/ 2362200 w 2362200"/>
              <a:gd name="connsiteY0" fmla="*/ 7218633 h 7218633"/>
              <a:gd name="connsiteX1" fmla="*/ 0 w 2362200"/>
              <a:gd name="connsiteY1" fmla="*/ 3789633 h 7218633"/>
              <a:gd name="connsiteX2" fmla="*/ 0 w 2362200"/>
              <a:gd name="connsiteY2" fmla="*/ 384384 h 7218633"/>
              <a:gd name="connsiteX3" fmla="*/ 2362200 w 2362200"/>
              <a:gd name="connsiteY3" fmla="*/ 360633 h 7218633"/>
              <a:gd name="connsiteX4" fmla="*/ 1181100 w 2362200"/>
              <a:gd name="connsiteY4" fmla="*/ 3789633 h 7218633"/>
              <a:gd name="connsiteX5" fmla="*/ 2362200 w 2362200"/>
              <a:gd name="connsiteY5" fmla="*/ 7218633 h 7218633"/>
              <a:gd name="connsiteX0" fmla="*/ 2542998 w 2542998"/>
              <a:gd name="connsiteY0" fmla="*/ 7218633 h 7218633"/>
              <a:gd name="connsiteX1" fmla="*/ 180798 w 2542998"/>
              <a:gd name="connsiteY1" fmla="*/ 3789633 h 7218633"/>
              <a:gd name="connsiteX2" fmla="*/ 180798 w 2542998"/>
              <a:gd name="connsiteY2" fmla="*/ 384384 h 7218633"/>
              <a:gd name="connsiteX3" fmla="*/ 2542998 w 2542998"/>
              <a:gd name="connsiteY3" fmla="*/ 360633 h 7218633"/>
              <a:gd name="connsiteX4" fmla="*/ 1361898 w 2542998"/>
              <a:gd name="connsiteY4" fmla="*/ 3789633 h 7218633"/>
              <a:gd name="connsiteX5" fmla="*/ 2542998 w 2542998"/>
              <a:gd name="connsiteY5" fmla="*/ 7218633 h 7218633"/>
              <a:gd name="connsiteX0" fmla="*/ 2542998 w 2542998"/>
              <a:gd name="connsiteY0" fmla="*/ 7033717 h 7033717"/>
              <a:gd name="connsiteX1" fmla="*/ 180798 w 2542998"/>
              <a:gd name="connsiteY1" fmla="*/ 3604717 h 7033717"/>
              <a:gd name="connsiteX2" fmla="*/ 180798 w 2542998"/>
              <a:gd name="connsiteY2" fmla="*/ 199468 h 7033717"/>
              <a:gd name="connsiteX3" fmla="*/ 2542998 w 2542998"/>
              <a:gd name="connsiteY3" fmla="*/ 175717 h 7033717"/>
              <a:gd name="connsiteX4" fmla="*/ 1361898 w 2542998"/>
              <a:gd name="connsiteY4" fmla="*/ 3604717 h 7033717"/>
              <a:gd name="connsiteX5" fmla="*/ 2542998 w 2542998"/>
              <a:gd name="connsiteY5" fmla="*/ 7033717 h 7033717"/>
              <a:gd name="connsiteX0" fmla="*/ 2542998 w 2542998"/>
              <a:gd name="connsiteY0" fmla="*/ 6858000 h 6858000"/>
              <a:gd name="connsiteX1" fmla="*/ 180798 w 2542998"/>
              <a:gd name="connsiteY1" fmla="*/ 3429000 h 6858000"/>
              <a:gd name="connsiteX2" fmla="*/ 180798 w 2542998"/>
              <a:gd name="connsiteY2" fmla="*/ 23751 h 6858000"/>
              <a:gd name="connsiteX3" fmla="*/ 2542998 w 2542998"/>
              <a:gd name="connsiteY3" fmla="*/ 0 h 6858000"/>
              <a:gd name="connsiteX4" fmla="*/ 1361898 w 2542998"/>
              <a:gd name="connsiteY4" fmla="*/ 3429000 h 6858000"/>
              <a:gd name="connsiteX5" fmla="*/ 2542998 w 2542998"/>
              <a:gd name="connsiteY5" fmla="*/ 6858000 h 6858000"/>
              <a:gd name="connsiteX0" fmla="*/ 2537178 w 2537178"/>
              <a:gd name="connsiteY0" fmla="*/ 6858000 h 7206529"/>
              <a:gd name="connsiteX1" fmla="*/ 174978 w 2537178"/>
              <a:gd name="connsiteY1" fmla="*/ 6852062 h 7206529"/>
              <a:gd name="connsiteX2" fmla="*/ 174978 w 2537178"/>
              <a:gd name="connsiteY2" fmla="*/ 3429000 h 7206529"/>
              <a:gd name="connsiteX3" fmla="*/ 174978 w 2537178"/>
              <a:gd name="connsiteY3" fmla="*/ 23751 h 7206529"/>
              <a:gd name="connsiteX4" fmla="*/ 2537178 w 2537178"/>
              <a:gd name="connsiteY4" fmla="*/ 0 h 7206529"/>
              <a:gd name="connsiteX5" fmla="*/ 1356078 w 2537178"/>
              <a:gd name="connsiteY5" fmla="*/ 3429000 h 7206529"/>
              <a:gd name="connsiteX6" fmla="*/ 2537178 w 2537178"/>
              <a:gd name="connsiteY6" fmla="*/ 6858000 h 7206529"/>
              <a:gd name="connsiteX0" fmla="*/ 2373563 w 2373563"/>
              <a:gd name="connsiteY0" fmla="*/ 6858000 h 7206529"/>
              <a:gd name="connsiteX1" fmla="*/ 11363 w 2373563"/>
              <a:gd name="connsiteY1" fmla="*/ 6852062 h 7206529"/>
              <a:gd name="connsiteX2" fmla="*/ 11363 w 2373563"/>
              <a:gd name="connsiteY2" fmla="*/ 3429000 h 7206529"/>
              <a:gd name="connsiteX3" fmla="*/ 11363 w 2373563"/>
              <a:gd name="connsiteY3" fmla="*/ 23751 h 7206529"/>
              <a:gd name="connsiteX4" fmla="*/ 2373563 w 2373563"/>
              <a:gd name="connsiteY4" fmla="*/ 0 h 7206529"/>
              <a:gd name="connsiteX5" fmla="*/ 1192463 w 2373563"/>
              <a:gd name="connsiteY5" fmla="*/ 3429000 h 7206529"/>
              <a:gd name="connsiteX6" fmla="*/ 2373563 w 2373563"/>
              <a:gd name="connsiteY6" fmla="*/ 6858000 h 7206529"/>
              <a:gd name="connsiteX0" fmla="*/ 2373563 w 2373563"/>
              <a:gd name="connsiteY0" fmla="*/ 6858000 h 7016795"/>
              <a:gd name="connsiteX1" fmla="*/ 11363 w 2373563"/>
              <a:gd name="connsiteY1" fmla="*/ 6852062 h 7016795"/>
              <a:gd name="connsiteX2" fmla="*/ 11363 w 2373563"/>
              <a:gd name="connsiteY2" fmla="*/ 3429000 h 7016795"/>
              <a:gd name="connsiteX3" fmla="*/ 11363 w 2373563"/>
              <a:gd name="connsiteY3" fmla="*/ 23751 h 7016795"/>
              <a:gd name="connsiteX4" fmla="*/ 2373563 w 2373563"/>
              <a:gd name="connsiteY4" fmla="*/ 0 h 7016795"/>
              <a:gd name="connsiteX5" fmla="*/ 1192463 w 2373563"/>
              <a:gd name="connsiteY5" fmla="*/ 3429000 h 7016795"/>
              <a:gd name="connsiteX6" fmla="*/ 2373563 w 2373563"/>
              <a:gd name="connsiteY6" fmla="*/ 6858000 h 7016795"/>
              <a:gd name="connsiteX0" fmla="*/ 2373563 w 2374250"/>
              <a:gd name="connsiteY0" fmla="*/ 6858000 h 6883371"/>
              <a:gd name="connsiteX1" fmla="*/ 11363 w 2374250"/>
              <a:gd name="connsiteY1" fmla="*/ 6852062 h 6883371"/>
              <a:gd name="connsiteX2" fmla="*/ 11363 w 2374250"/>
              <a:gd name="connsiteY2" fmla="*/ 3429000 h 6883371"/>
              <a:gd name="connsiteX3" fmla="*/ 11363 w 2374250"/>
              <a:gd name="connsiteY3" fmla="*/ 23751 h 6883371"/>
              <a:gd name="connsiteX4" fmla="*/ 2373563 w 2374250"/>
              <a:gd name="connsiteY4" fmla="*/ 0 h 6883371"/>
              <a:gd name="connsiteX5" fmla="*/ 1192463 w 2374250"/>
              <a:gd name="connsiteY5" fmla="*/ 3429000 h 6883371"/>
              <a:gd name="connsiteX6" fmla="*/ 2373563 w 2374250"/>
              <a:gd name="connsiteY6" fmla="*/ 6858000 h 6883371"/>
              <a:gd name="connsiteX0" fmla="*/ 2373563 w 2374250"/>
              <a:gd name="connsiteY0" fmla="*/ 6888874 h 6914245"/>
              <a:gd name="connsiteX1" fmla="*/ 11363 w 2374250"/>
              <a:gd name="connsiteY1" fmla="*/ 6882936 h 6914245"/>
              <a:gd name="connsiteX2" fmla="*/ 11363 w 2374250"/>
              <a:gd name="connsiteY2" fmla="*/ 3459874 h 6914245"/>
              <a:gd name="connsiteX3" fmla="*/ 11363 w 2374250"/>
              <a:gd name="connsiteY3" fmla="*/ 34 h 6914245"/>
              <a:gd name="connsiteX4" fmla="*/ 2373563 w 2374250"/>
              <a:gd name="connsiteY4" fmla="*/ 30874 h 6914245"/>
              <a:gd name="connsiteX5" fmla="*/ 1192463 w 2374250"/>
              <a:gd name="connsiteY5" fmla="*/ 3459874 h 6914245"/>
              <a:gd name="connsiteX6" fmla="*/ 2373563 w 2374250"/>
              <a:gd name="connsiteY6" fmla="*/ 6888874 h 6914245"/>
              <a:gd name="connsiteX0" fmla="*/ 2384823 w 2385510"/>
              <a:gd name="connsiteY0" fmla="*/ 6858000 h 6883371"/>
              <a:gd name="connsiteX1" fmla="*/ 22623 w 2385510"/>
              <a:gd name="connsiteY1" fmla="*/ 6852062 h 6883371"/>
              <a:gd name="connsiteX2" fmla="*/ 22623 w 2385510"/>
              <a:gd name="connsiteY2" fmla="*/ 3429000 h 6883371"/>
              <a:gd name="connsiteX3" fmla="*/ 8975 w 2385510"/>
              <a:gd name="connsiteY3" fmla="*/ 23751 h 6883371"/>
              <a:gd name="connsiteX4" fmla="*/ 2384823 w 2385510"/>
              <a:gd name="connsiteY4" fmla="*/ 0 h 6883371"/>
              <a:gd name="connsiteX5" fmla="*/ 1203723 w 2385510"/>
              <a:gd name="connsiteY5" fmla="*/ 3429000 h 6883371"/>
              <a:gd name="connsiteX6" fmla="*/ 2384823 w 2385510"/>
              <a:gd name="connsiteY6" fmla="*/ 6858000 h 6883371"/>
              <a:gd name="connsiteX0" fmla="*/ 2384823 w 2385510"/>
              <a:gd name="connsiteY0" fmla="*/ 6875226 h 6900597"/>
              <a:gd name="connsiteX1" fmla="*/ 22623 w 2385510"/>
              <a:gd name="connsiteY1" fmla="*/ 6869288 h 6900597"/>
              <a:gd name="connsiteX2" fmla="*/ 22623 w 2385510"/>
              <a:gd name="connsiteY2" fmla="*/ 3446226 h 6900597"/>
              <a:gd name="connsiteX3" fmla="*/ 8975 w 2385510"/>
              <a:gd name="connsiteY3" fmla="*/ 34 h 6900597"/>
              <a:gd name="connsiteX4" fmla="*/ 2384823 w 2385510"/>
              <a:gd name="connsiteY4" fmla="*/ 17226 h 6900597"/>
              <a:gd name="connsiteX5" fmla="*/ 1203723 w 2385510"/>
              <a:gd name="connsiteY5" fmla="*/ 3446226 h 6900597"/>
              <a:gd name="connsiteX6" fmla="*/ 2384823 w 2385510"/>
              <a:gd name="connsiteY6" fmla="*/ 6875226 h 6900597"/>
              <a:gd name="connsiteX0" fmla="*/ 2384823 w 2385510"/>
              <a:gd name="connsiteY0" fmla="*/ 6875226 h 6900597"/>
              <a:gd name="connsiteX1" fmla="*/ 22623 w 2385510"/>
              <a:gd name="connsiteY1" fmla="*/ 6869288 h 6900597"/>
              <a:gd name="connsiteX2" fmla="*/ 22623 w 2385510"/>
              <a:gd name="connsiteY2" fmla="*/ 3446226 h 6900597"/>
              <a:gd name="connsiteX3" fmla="*/ 8975 w 2385510"/>
              <a:gd name="connsiteY3" fmla="*/ 34 h 6900597"/>
              <a:gd name="connsiteX4" fmla="*/ 2357527 w 2385510"/>
              <a:gd name="connsiteY4" fmla="*/ 17226 h 6900597"/>
              <a:gd name="connsiteX5" fmla="*/ 1203723 w 2385510"/>
              <a:gd name="connsiteY5" fmla="*/ 3446226 h 6900597"/>
              <a:gd name="connsiteX6" fmla="*/ 2384823 w 2385510"/>
              <a:gd name="connsiteY6" fmla="*/ 6875226 h 6900597"/>
              <a:gd name="connsiteX0" fmla="*/ 2384823 w 2385510"/>
              <a:gd name="connsiteY0" fmla="*/ 6926239 h 6951610"/>
              <a:gd name="connsiteX1" fmla="*/ 22623 w 2385510"/>
              <a:gd name="connsiteY1" fmla="*/ 6920301 h 6951610"/>
              <a:gd name="connsiteX2" fmla="*/ 22623 w 2385510"/>
              <a:gd name="connsiteY2" fmla="*/ 3497239 h 6951610"/>
              <a:gd name="connsiteX3" fmla="*/ 8975 w 2385510"/>
              <a:gd name="connsiteY3" fmla="*/ 51047 h 6951610"/>
              <a:gd name="connsiteX4" fmla="*/ 2357527 w 2385510"/>
              <a:gd name="connsiteY4" fmla="*/ 0 h 6951610"/>
              <a:gd name="connsiteX5" fmla="*/ 1203723 w 2385510"/>
              <a:gd name="connsiteY5" fmla="*/ 3497239 h 6951610"/>
              <a:gd name="connsiteX6" fmla="*/ 2384823 w 2385510"/>
              <a:gd name="connsiteY6" fmla="*/ 6926239 h 6951610"/>
              <a:gd name="connsiteX0" fmla="*/ 2384823 w 2385510"/>
              <a:gd name="connsiteY0" fmla="*/ 6926239 h 6969801"/>
              <a:gd name="connsiteX1" fmla="*/ 22623 w 2385510"/>
              <a:gd name="connsiteY1" fmla="*/ 6961245 h 6969801"/>
              <a:gd name="connsiteX2" fmla="*/ 22623 w 2385510"/>
              <a:gd name="connsiteY2" fmla="*/ 3497239 h 6969801"/>
              <a:gd name="connsiteX3" fmla="*/ 8975 w 2385510"/>
              <a:gd name="connsiteY3" fmla="*/ 51047 h 6969801"/>
              <a:gd name="connsiteX4" fmla="*/ 2357527 w 2385510"/>
              <a:gd name="connsiteY4" fmla="*/ 0 h 6969801"/>
              <a:gd name="connsiteX5" fmla="*/ 1203723 w 2385510"/>
              <a:gd name="connsiteY5" fmla="*/ 3497239 h 6969801"/>
              <a:gd name="connsiteX6" fmla="*/ 2384823 w 2385510"/>
              <a:gd name="connsiteY6" fmla="*/ 6926239 h 6969801"/>
              <a:gd name="connsiteX0" fmla="*/ 2384823 w 2385510"/>
              <a:gd name="connsiteY0" fmla="*/ 6875228 h 6918790"/>
              <a:gd name="connsiteX1" fmla="*/ 22623 w 2385510"/>
              <a:gd name="connsiteY1" fmla="*/ 6910234 h 6918790"/>
              <a:gd name="connsiteX2" fmla="*/ 22623 w 2385510"/>
              <a:gd name="connsiteY2" fmla="*/ 3446228 h 6918790"/>
              <a:gd name="connsiteX3" fmla="*/ 8975 w 2385510"/>
              <a:gd name="connsiteY3" fmla="*/ 36 h 6918790"/>
              <a:gd name="connsiteX4" fmla="*/ 2333673 w 2385510"/>
              <a:gd name="connsiteY4" fmla="*/ 12599 h 6918790"/>
              <a:gd name="connsiteX5" fmla="*/ 1203723 w 2385510"/>
              <a:gd name="connsiteY5" fmla="*/ 3446228 h 6918790"/>
              <a:gd name="connsiteX6" fmla="*/ 2384823 w 2385510"/>
              <a:gd name="connsiteY6" fmla="*/ 6875228 h 6918790"/>
              <a:gd name="connsiteX0" fmla="*/ 2384823 w 2385510"/>
              <a:gd name="connsiteY0" fmla="*/ 6875228 h 6918790"/>
              <a:gd name="connsiteX1" fmla="*/ 22623 w 2385510"/>
              <a:gd name="connsiteY1" fmla="*/ 6910234 h 6918790"/>
              <a:gd name="connsiteX2" fmla="*/ 22623 w 2385510"/>
              <a:gd name="connsiteY2" fmla="*/ 3446228 h 6918790"/>
              <a:gd name="connsiteX3" fmla="*/ 8975 w 2385510"/>
              <a:gd name="connsiteY3" fmla="*/ 36 h 6918790"/>
              <a:gd name="connsiteX4" fmla="*/ 2357527 w 2385510"/>
              <a:gd name="connsiteY4" fmla="*/ 12599 h 6918790"/>
              <a:gd name="connsiteX5" fmla="*/ 1203723 w 2385510"/>
              <a:gd name="connsiteY5" fmla="*/ 3446228 h 6918790"/>
              <a:gd name="connsiteX6" fmla="*/ 2384823 w 2385510"/>
              <a:gd name="connsiteY6" fmla="*/ 6875228 h 6918790"/>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76875 w 2377562"/>
              <a:gd name="connsiteY0" fmla="*/ 6862629 h 6906191"/>
              <a:gd name="connsiteX1" fmla="*/ 14675 w 2377562"/>
              <a:gd name="connsiteY1" fmla="*/ 6897635 h 6906191"/>
              <a:gd name="connsiteX2" fmla="*/ 14675 w 2377562"/>
              <a:gd name="connsiteY2" fmla="*/ 3433629 h 6906191"/>
              <a:gd name="connsiteX3" fmla="*/ 1027 w 2377562"/>
              <a:gd name="connsiteY3" fmla="*/ 3340 h 6906191"/>
              <a:gd name="connsiteX4" fmla="*/ 2349579 w 2377562"/>
              <a:gd name="connsiteY4" fmla="*/ 0 h 6906191"/>
              <a:gd name="connsiteX5" fmla="*/ 1195775 w 2377562"/>
              <a:gd name="connsiteY5" fmla="*/ 3433629 h 6906191"/>
              <a:gd name="connsiteX6" fmla="*/ 2376875 w 2377562"/>
              <a:gd name="connsiteY6" fmla="*/ 6862629 h 6906191"/>
              <a:gd name="connsiteX0" fmla="*/ 2376875 w 2377562"/>
              <a:gd name="connsiteY0" fmla="*/ 6862629 h 6906191"/>
              <a:gd name="connsiteX1" fmla="*/ 14675 w 2377562"/>
              <a:gd name="connsiteY1" fmla="*/ 6897635 h 6906191"/>
              <a:gd name="connsiteX2" fmla="*/ 14675 w 2377562"/>
              <a:gd name="connsiteY2" fmla="*/ 3433629 h 6906191"/>
              <a:gd name="connsiteX3" fmla="*/ 1027 w 2377562"/>
              <a:gd name="connsiteY3" fmla="*/ 3340 h 6906191"/>
              <a:gd name="connsiteX4" fmla="*/ 2349579 w 2377562"/>
              <a:gd name="connsiteY4" fmla="*/ 0 h 6906191"/>
              <a:gd name="connsiteX5" fmla="*/ 1195775 w 2377562"/>
              <a:gd name="connsiteY5" fmla="*/ 3433629 h 6906191"/>
              <a:gd name="connsiteX6" fmla="*/ 2376875 w 2377562"/>
              <a:gd name="connsiteY6" fmla="*/ 6862629 h 6906191"/>
              <a:gd name="connsiteX0" fmla="*/ 2382073 w 2382760"/>
              <a:gd name="connsiteY0" fmla="*/ 6862629 h 6906191"/>
              <a:gd name="connsiteX1" fmla="*/ 19873 w 2382760"/>
              <a:gd name="connsiteY1" fmla="*/ 6897635 h 6906191"/>
              <a:gd name="connsiteX2" fmla="*/ 19873 w 2382760"/>
              <a:gd name="connsiteY2" fmla="*/ 3433629 h 6906191"/>
              <a:gd name="connsiteX3" fmla="*/ 6225 w 2382760"/>
              <a:gd name="connsiteY3" fmla="*/ 3340 h 6906191"/>
              <a:gd name="connsiteX4" fmla="*/ 2354777 w 2382760"/>
              <a:gd name="connsiteY4" fmla="*/ 0 h 6906191"/>
              <a:gd name="connsiteX5" fmla="*/ 1200973 w 2382760"/>
              <a:gd name="connsiteY5" fmla="*/ 3433629 h 6906191"/>
              <a:gd name="connsiteX6" fmla="*/ 2382073 w 2382760"/>
              <a:gd name="connsiteY6" fmla="*/ 6862629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6" fmla="*/ 91440 w 2376535"/>
              <a:gd name="connsiteY6" fmla="*/ 94780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6" fmla="*/ 0 w 2376535"/>
              <a:gd name="connsiteY6" fmla="*/ 3340 h 6906191"/>
              <a:gd name="connsiteX0" fmla="*/ 0 w 2376535"/>
              <a:gd name="connsiteY0" fmla="*/ 3959 h 6906810"/>
              <a:gd name="connsiteX1" fmla="*/ 2348552 w 2376535"/>
              <a:gd name="connsiteY1" fmla="*/ 619 h 6906810"/>
              <a:gd name="connsiteX2" fmla="*/ 1194748 w 2376535"/>
              <a:gd name="connsiteY2" fmla="*/ 3434248 h 6906810"/>
              <a:gd name="connsiteX3" fmla="*/ 2375848 w 2376535"/>
              <a:gd name="connsiteY3" fmla="*/ 6863248 h 6906810"/>
              <a:gd name="connsiteX4" fmla="*/ 13648 w 2376535"/>
              <a:gd name="connsiteY4" fmla="*/ 6898254 h 6906810"/>
              <a:gd name="connsiteX5" fmla="*/ 13648 w 2376535"/>
              <a:gd name="connsiteY5" fmla="*/ 3434248 h 6906810"/>
              <a:gd name="connsiteX6" fmla="*/ 0 w 2376535"/>
              <a:gd name="connsiteY6" fmla="*/ 3959 h 6906810"/>
              <a:gd name="connsiteX0" fmla="*/ 0 w 2385158"/>
              <a:gd name="connsiteY0" fmla="*/ 3959 h 6919380"/>
              <a:gd name="connsiteX1" fmla="*/ 2348552 w 2385158"/>
              <a:gd name="connsiteY1" fmla="*/ 619 h 6919380"/>
              <a:gd name="connsiteX2" fmla="*/ 1194748 w 2385158"/>
              <a:gd name="connsiteY2" fmla="*/ 3434248 h 6919380"/>
              <a:gd name="connsiteX3" fmla="*/ 2384474 w 2385158"/>
              <a:gd name="connsiteY3" fmla="*/ 6889127 h 6919380"/>
              <a:gd name="connsiteX4" fmla="*/ 13648 w 2385158"/>
              <a:gd name="connsiteY4" fmla="*/ 6898254 h 6919380"/>
              <a:gd name="connsiteX5" fmla="*/ 13648 w 2385158"/>
              <a:gd name="connsiteY5" fmla="*/ 3434248 h 6919380"/>
              <a:gd name="connsiteX6" fmla="*/ 0 w 2385158"/>
              <a:gd name="connsiteY6" fmla="*/ 3959 h 6919380"/>
              <a:gd name="connsiteX0" fmla="*/ 0 w 2384474"/>
              <a:gd name="connsiteY0" fmla="*/ 3959 h 6900342"/>
              <a:gd name="connsiteX1" fmla="*/ 2348552 w 2384474"/>
              <a:gd name="connsiteY1" fmla="*/ 619 h 6900342"/>
              <a:gd name="connsiteX2" fmla="*/ 1194748 w 2384474"/>
              <a:gd name="connsiteY2" fmla="*/ 3434248 h 6900342"/>
              <a:gd name="connsiteX3" fmla="*/ 2384474 w 2384474"/>
              <a:gd name="connsiteY3" fmla="*/ 6889127 h 6900342"/>
              <a:gd name="connsiteX4" fmla="*/ 13648 w 2384474"/>
              <a:gd name="connsiteY4" fmla="*/ 6898254 h 6900342"/>
              <a:gd name="connsiteX5" fmla="*/ 13648 w 2384474"/>
              <a:gd name="connsiteY5" fmla="*/ 3434248 h 6900342"/>
              <a:gd name="connsiteX6" fmla="*/ 0 w 2384474"/>
              <a:gd name="connsiteY6" fmla="*/ 3959 h 6900342"/>
              <a:gd name="connsiteX0" fmla="*/ 0 w 2348552"/>
              <a:gd name="connsiteY0" fmla="*/ 3959 h 6900342"/>
              <a:gd name="connsiteX1" fmla="*/ 2348552 w 2348552"/>
              <a:gd name="connsiteY1" fmla="*/ 619 h 6900342"/>
              <a:gd name="connsiteX2" fmla="*/ 1194748 w 2348552"/>
              <a:gd name="connsiteY2" fmla="*/ 3434248 h 6900342"/>
              <a:gd name="connsiteX3" fmla="*/ 2332716 w 2348552"/>
              <a:gd name="connsiteY3" fmla="*/ 6889127 h 6900342"/>
              <a:gd name="connsiteX4" fmla="*/ 13648 w 2348552"/>
              <a:gd name="connsiteY4" fmla="*/ 6898254 h 6900342"/>
              <a:gd name="connsiteX5" fmla="*/ 13648 w 2348552"/>
              <a:gd name="connsiteY5" fmla="*/ 3434248 h 6900342"/>
              <a:gd name="connsiteX6" fmla="*/ 0 w 2348552"/>
              <a:gd name="connsiteY6" fmla="*/ 3959 h 690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8552" h="6900342">
                <a:moveTo>
                  <a:pt x="0" y="3959"/>
                </a:moveTo>
                <a:cubicBezTo>
                  <a:pt x="6048" y="10323"/>
                  <a:pt x="2302020" y="-2948"/>
                  <a:pt x="2348552" y="619"/>
                </a:cubicBezTo>
                <a:cubicBezTo>
                  <a:pt x="1605032" y="810096"/>
                  <a:pt x="1197387" y="2286163"/>
                  <a:pt x="1194748" y="3434248"/>
                </a:cubicBezTo>
                <a:cubicBezTo>
                  <a:pt x="1192109" y="4582333"/>
                  <a:pt x="1589196" y="6079650"/>
                  <a:pt x="2332716" y="6889127"/>
                </a:cubicBezTo>
                <a:cubicBezTo>
                  <a:pt x="2327877" y="6866013"/>
                  <a:pt x="52506" y="6910196"/>
                  <a:pt x="13648" y="6898254"/>
                </a:cubicBezTo>
                <a:cubicBezTo>
                  <a:pt x="-42" y="6920521"/>
                  <a:pt x="15923" y="4583297"/>
                  <a:pt x="13648" y="3434248"/>
                </a:cubicBezTo>
                <a:cubicBezTo>
                  <a:pt x="9099" y="2290818"/>
                  <a:pt x="4549" y="1147389"/>
                  <a:pt x="0" y="3959"/>
                </a:cubicBezTo>
                <a:close/>
              </a:path>
            </a:pathLst>
          </a:custGeom>
          <a:solidFill>
            <a:srgbClr val="00A94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a:off x="-13646" y="-21171"/>
            <a:ext cx="2348552" cy="6916266"/>
          </a:xfrm>
          <a:custGeom>
            <a:avLst/>
            <a:gdLst>
              <a:gd name="connsiteX0" fmla="*/ 2362200 w 2362200"/>
              <a:gd name="connsiteY0" fmla="*/ 6858000 h 6858000"/>
              <a:gd name="connsiteX1" fmla="*/ 0 w 2362200"/>
              <a:gd name="connsiteY1" fmla="*/ 3429000 h 6858000"/>
              <a:gd name="connsiteX2" fmla="*/ 2362200 w 2362200"/>
              <a:gd name="connsiteY2" fmla="*/ 0 h 6858000"/>
              <a:gd name="connsiteX3" fmla="*/ 1181100 w 2362200"/>
              <a:gd name="connsiteY3" fmla="*/ 3429000 h 6858000"/>
              <a:gd name="connsiteX4" fmla="*/ 2362200 w 2362200"/>
              <a:gd name="connsiteY4" fmla="*/ 6858000 h 6858000"/>
              <a:gd name="connsiteX0" fmla="*/ 2362200 w 2362200"/>
              <a:gd name="connsiteY0" fmla="*/ 7218633 h 7218633"/>
              <a:gd name="connsiteX1" fmla="*/ 0 w 2362200"/>
              <a:gd name="connsiteY1" fmla="*/ 3789633 h 7218633"/>
              <a:gd name="connsiteX2" fmla="*/ 0 w 2362200"/>
              <a:gd name="connsiteY2" fmla="*/ 384384 h 7218633"/>
              <a:gd name="connsiteX3" fmla="*/ 2362200 w 2362200"/>
              <a:gd name="connsiteY3" fmla="*/ 360633 h 7218633"/>
              <a:gd name="connsiteX4" fmla="*/ 1181100 w 2362200"/>
              <a:gd name="connsiteY4" fmla="*/ 3789633 h 7218633"/>
              <a:gd name="connsiteX5" fmla="*/ 2362200 w 2362200"/>
              <a:gd name="connsiteY5" fmla="*/ 7218633 h 7218633"/>
              <a:gd name="connsiteX0" fmla="*/ 2542998 w 2542998"/>
              <a:gd name="connsiteY0" fmla="*/ 7218633 h 7218633"/>
              <a:gd name="connsiteX1" fmla="*/ 180798 w 2542998"/>
              <a:gd name="connsiteY1" fmla="*/ 3789633 h 7218633"/>
              <a:gd name="connsiteX2" fmla="*/ 180798 w 2542998"/>
              <a:gd name="connsiteY2" fmla="*/ 384384 h 7218633"/>
              <a:gd name="connsiteX3" fmla="*/ 2542998 w 2542998"/>
              <a:gd name="connsiteY3" fmla="*/ 360633 h 7218633"/>
              <a:gd name="connsiteX4" fmla="*/ 1361898 w 2542998"/>
              <a:gd name="connsiteY4" fmla="*/ 3789633 h 7218633"/>
              <a:gd name="connsiteX5" fmla="*/ 2542998 w 2542998"/>
              <a:gd name="connsiteY5" fmla="*/ 7218633 h 7218633"/>
              <a:gd name="connsiteX0" fmla="*/ 2542998 w 2542998"/>
              <a:gd name="connsiteY0" fmla="*/ 7033717 h 7033717"/>
              <a:gd name="connsiteX1" fmla="*/ 180798 w 2542998"/>
              <a:gd name="connsiteY1" fmla="*/ 3604717 h 7033717"/>
              <a:gd name="connsiteX2" fmla="*/ 180798 w 2542998"/>
              <a:gd name="connsiteY2" fmla="*/ 199468 h 7033717"/>
              <a:gd name="connsiteX3" fmla="*/ 2542998 w 2542998"/>
              <a:gd name="connsiteY3" fmla="*/ 175717 h 7033717"/>
              <a:gd name="connsiteX4" fmla="*/ 1361898 w 2542998"/>
              <a:gd name="connsiteY4" fmla="*/ 3604717 h 7033717"/>
              <a:gd name="connsiteX5" fmla="*/ 2542998 w 2542998"/>
              <a:gd name="connsiteY5" fmla="*/ 7033717 h 7033717"/>
              <a:gd name="connsiteX0" fmla="*/ 2542998 w 2542998"/>
              <a:gd name="connsiteY0" fmla="*/ 6858000 h 6858000"/>
              <a:gd name="connsiteX1" fmla="*/ 180798 w 2542998"/>
              <a:gd name="connsiteY1" fmla="*/ 3429000 h 6858000"/>
              <a:gd name="connsiteX2" fmla="*/ 180798 w 2542998"/>
              <a:gd name="connsiteY2" fmla="*/ 23751 h 6858000"/>
              <a:gd name="connsiteX3" fmla="*/ 2542998 w 2542998"/>
              <a:gd name="connsiteY3" fmla="*/ 0 h 6858000"/>
              <a:gd name="connsiteX4" fmla="*/ 1361898 w 2542998"/>
              <a:gd name="connsiteY4" fmla="*/ 3429000 h 6858000"/>
              <a:gd name="connsiteX5" fmla="*/ 2542998 w 2542998"/>
              <a:gd name="connsiteY5" fmla="*/ 6858000 h 6858000"/>
              <a:gd name="connsiteX0" fmla="*/ 2537178 w 2537178"/>
              <a:gd name="connsiteY0" fmla="*/ 6858000 h 7206529"/>
              <a:gd name="connsiteX1" fmla="*/ 174978 w 2537178"/>
              <a:gd name="connsiteY1" fmla="*/ 6852062 h 7206529"/>
              <a:gd name="connsiteX2" fmla="*/ 174978 w 2537178"/>
              <a:gd name="connsiteY2" fmla="*/ 3429000 h 7206529"/>
              <a:gd name="connsiteX3" fmla="*/ 174978 w 2537178"/>
              <a:gd name="connsiteY3" fmla="*/ 23751 h 7206529"/>
              <a:gd name="connsiteX4" fmla="*/ 2537178 w 2537178"/>
              <a:gd name="connsiteY4" fmla="*/ 0 h 7206529"/>
              <a:gd name="connsiteX5" fmla="*/ 1356078 w 2537178"/>
              <a:gd name="connsiteY5" fmla="*/ 3429000 h 7206529"/>
              <a:gd name="connsiteX6" fmla="*/ 2537178 w 2537178"/>
              <a:gd name="connsiteY6" fmla="*/ 6858000 h 7206529"/>
              <a:gd name="connsiteX0" fmla="*/ 2373563 w 2373563"/>
              <a:gd name="connsiteY0" fmla="*/ 6858000 h 7206529"/>
              <a:gd name="connsiteX1" fmla="*/ 11363 w 2373563"/>
              <a:gd name="connsiteY1" fmla="*/ 6852062 h 7206529"/>
              <a:gd name="connsiteX2" fmla="*/ 11363 w 2373563"/>
              <a:gd name="connsiteY2" fmla="*/ 3429000 h 7206529"/>
              <a:gd name="connsiteX3" fmla="*/ 11363 w 2373563"/>
              <a:gd name="connsiteY3" fmla="*/ 23751 h 7206529"/>
              <a:gd name="connsiteX4" fmla="*/ 2373563 w 2373563"/>
              <a:gd name="connsiteY4" fmla="*/ 0 h 7206529"/>
              <a:gd name="connsiteX5" fmla="*/ 1192463 w 2373563"/>
              <a:gd name="connsiteY5" fmla="*/ 3429000 h 7206529"/>
              <a:gd name="connsiteX6" fmla="*/ 2373563 w 2373563"/>
              <a:gd name="connsiteY6" fmla="*/ 6858000 h 7206529"/>
              <a:gd name="connsiteX0" fmla="*/ 2373563 w 2373563"/>
              <a:gd name="connsiteY0" fmla="*/ 6858000 h 7016795"/>
              <a:gd name="connsiteX1" fmla="*/ 11363 w 2373563"/>
              <a:gd name="connsiteY1" fmla="*/ 6852062 h 7016795"/>
              <a:gd name="connsiteX2" fmla="*/ 11363 w 2373563"/>
              <a:gd name="connsiteY2" fmla="*/ 3429000 h 7016795"/>
              <a:gd name="connsiteX3" fmla="*/ 11363 w 2373563"/>
              <a:gd name="connsiteY3" fmla="*/ 23751 h 7016795"/>
              <a:gd name="connsiteX4" fmla="*/ 2373563 w 2373563"/>
              <a:gd name="connsiteY4" fmla="*/ 0 h 7016795"/>
              <a:gd name="connsiteX5" fmla="*/ 1192463 w 2373563"/>
              <a:gd name="connsiteY5" fmla="*/ 3429000 h 7016795"/>
              <a:gd name="connsiteX6" fmla="*/ 2373563 w 2373563"/>
              <a:gd name="connsiteY6" fmla="*/ 6858000 h 7016795"/>
              <a:gd name="connsiteX0" fmla="*/ 2373563 w 2374250"/>
              <a:gd name="connsiteY0" fmla="*/ 6858000 h 6883371"/>
              <a:gd name="connsiteX1" fmla="*/ 11363 w 2374250"/>
              <a:gd name="connsiteY1" fmla="*/ 6852062 h 6883371"/>
              <a:gd name="connsiteX2" fmla="*/ 11363 w 2374250"/>
              <a:gd name="connsiteY2" fmla="*/ 3429000 h 6883371"/>
              <a:gd name="connsiteX3" fmla="*/ 11363 w 2374250"/>
              <a:gd name="connsiteY3" fmla="*/ 23751 h 6883371"/>
              <a:gd name="connsiteX4" fmla="*/ 2373563 w 2374250"/>
              <a:gd name="connsiteY4" fmla="*/ 0 h 6883371"/>
              <a:gd name="connsiteX5" fmla="*/ 1192463 w 2374250"/>
              <a:gd name="connsiteY5" fmla="*/ 3429000 h 6883371"/>
              <a:gd name="connsiteX6" fmla="*/ 2373563 w 2374250"/>
              <a:gd name="connsiteY6" fmla="*/ 6858000 h 6883371"/>
              <a:gd name="connsiteX0" fmla="*/ 2373563 w 2374250"/>
              <a:gd name="connsiteY0" fmla="*/ 6888874 h 6914245"/>
              <a:gd name="connsiteX1" fmla="*/ 11363 w 2374250"/>
              <a:gd name="connsiteY1" fmla="*/ 6882936 h 6914245"/>
              <a:gd name="connsiteX2" fmla="*/ 11363 w 2374250"/>
              <a:gd name="connsiteY2" fmla="*/ 3459874 h 6914245"/>
              <a:gd name="connsiteX3" fmla="*/ 11363 w 2374250"/>
              <a:gd name="connsiteY3" fmla="*/ 34 h 6914245"/>
              <a:gd name="connsiteX4" fmla="*/ 2373563 w 2374250"/>
              <a:gd name="connsiteY4" fmla="*/ 30874 h 6914245"/>
              <a:gd name="connsiteX5" fmla="*/ 1192463 w 2374250"/>
              <a:gd name="connsiteY5" fmla="*/ 3459874 h 6914245"/>
              <a:gd name="connsiteX6" fmla="*/ 2373563 w 2374250"/>
              <a:gd name="connsiteY6" fmla="*/ 6888874 h 6914245"/>
              <a:gd name="connsiteX0" fmla="*/ 2384823 w 2385510"/>
              <a:gd name="connsiteY0" fmla="*/ 6858000 h 6883371"/>
              <a:gd name="connsiteX1" fmla="*/ 22623 w 2385510"/>
              <a:gd name="connsiteY1" fmla="*/ 6852062 h 6883371"/>
              <a:gd name="connsiteX2" fmla="*/ 22623 w 2385510"/>
              <a:gd name="connsiteY2" fmla="*/ 3429000 h 6883371"/>
              <a:gd name="connsiteX3" fmla="*/ 8975 w 2385510"/>
              <a:gd name="connsiteY3" fmla="*/ 23751 h 6883371"/>
              <a:gd name="connsiteX4" fmla="*/ 2384823 w 2385510"/>
              <a:gd name="connsiteY4" fmla="*/ 0 h 6883371"/>
              <a:gd name="connsiteX5" fmla="*/ 1203723 w 2385510"/>
              <a:gd name="connsiteY5" fmla="*/ 3429000 h 6883371"/>
              <a:gd name="connsiteX6" fmla="*/ 2384823 w 2385510"/>
              <a:gd name="connsiteY6" fmla="*/ 6858000 h 6883371"/>
              <a:gd name="connsiteX0" fmla="*/ 2384823 w 2385510"/>
              <a:gd name="connsiteY0" fmla="*/ 6875226 h 6900597"/>
              <a:gd name="connsiteX1" fmla="*/ 22623 w 2385510"/>
              <a:gd name="connsiteY1" fmla="*/ 6869288 h 6900597"/>
              <a:gd name="connsiteX2" fmla="*/ 22623 w 2385510"/>
              <a:gd name="connsiteY2" fmla="*/ 3446226 h 6900597"/>
              <a:gd name="connsiteX3" fmla="*/ 8975 w 2385510"/>
              <a:gd name="connsiteY3" fmla="*/ 34 h 6900597"/>
              <a:gd name="connsiteX4" fmla="*/ 2384823 w 2385510"/>
              <a:gd name="connsiteY4" fmla="*/ 17226 h 6900597"/>
              <a:gd name="connsiteX5" fmla="*/ 1203723 w 2385510"/>
              <a:gd name="connsiteY5" fmla="*/ 3446226 h 6900597"/>
              <a:gd name="connsiteX6" fmla="*/ 2384823 w 2385510"/>
              <a:gd name="connsiteY6" fmla="*/ 6875226 h 6900597"/>
              <a:gd name="connsiteX0" fmla="*/ 2384823 w 2385510"/>
              <a:gd name="connsiteY0" fmla="*/ 6875226 h 6900597"/>
              <a:gd name="connsiteX1" fmla="*/ 22623 w 2385510"/>
              <a:gd name="connsiteY1" fmla="*/ 6869288 h 6900597"/>
              <a:gd name="connsiteX2" fmla="*/ 22623 w 2385510"/>
              <a:gd name="connsiteY2" fmla="*/ 3446226 h 6900597"/>
              <a:gd name="connsiteX3" fmla="*/ 8975 w 2385510"/>
              <a:gd name="connsiteY3" fmla="*/ 34 h 6900597"/>
              <a:gd name="connsiteX4" fmla="*/ 2357527 w 2385510"/>
              <a:gd name="connsiteY4" fmla="*/ 17226 h 6900597"/>
              <a:gd name="connsiteX5" fmla="*/ 1203723 w 2385510"/>
              <a:gd name="connsiteY5" fmla="*/ 3446226 h 6900597"/>
              <a:gd name="connsiteX6" fmla="*/ 2384823 w 2385510"/>
              <a:gd name="connsiteY6" fmla="*/ 6875226 h 6900597"/>
              <a:gd name="connsiteX0" fmla="*/ 2384823 w 2385510"/>
              <a:gd name="connsiteY0" fmla="*/ 6926239 h 6951610"/>
              <a:gd name="connsiteX1" fmla="*/ 22623 w 2385510"/>
              <a:gd name="connsiteY1" fmla="*/ 6920301 h 6951610"/>
              <a:gd name="connsiteX2" fmla="*/ 22623 w 2385510"/>
              <a:gd name="connsiteY2" fmla="*/ 3497239 h 6951610"/>
              <a:gd name="connsiteX3" fmla="*/ 8975 w 2385510"/>
              <a:gd name="connsiteY3" fmla="*/ 51047 h 6951610"/>
              <a:gd name="connsiteX4" fmla="*/ 2357527 w 2385510"/>
              <a:gd name="connsiteY4" fmla="*/ 0 h 6951610"/>
              <a:gd name="connsiteX5" fmla="*/ 1203723 w 2385510"/>
              <a:gd name="connsiteY5" fmla="*/ 3497239 h 6951610"/>
              <a:gd name="connsiteX6" fmla="*/ 2384823 w 2385510"/>
              <a:gd name="connsiteY6" fmla="*/ 6926239 h 6951610"/>
              <a:gd name="connsiteX0" fmla="*/ 2384823 w 2385510"/>
              <a:gd name="connsiteY0" fmla="*/ 6926239 h 6969801"/>
              <a:gd name="connsiteX1" fmla="*/ 22623 w 2385510"/>
              <a:gd name="connsiteY1" fmla="*/ 6961245 h 6969801"/>
              <a:gd name="connsiteX2" fmla="*/ 22623 w 2385510"/>
              <a:gd name="connsiteY2" fmla="*/ 3497239 h 6969801"/>
              <a:gd name="connsiteX3" fmla="*/ 8975 w 2385510"/>
              <a:gd name="connsiteY3" fmla="*/ 51047 h 6969801"/>
              <a:gd name="connsiteX4" fmla="*/ 2357527 w 2385510"/>
              <a:gd name="connsiteY4" fmla="*/ 0 h 6969801"/>
              <a:gd name="connsiteX5" fmla="*/ 1203723 w 2385510"/>
              <a:gd name="connsiteY5" fmla="*/ 3497239 h 6969801"/>
              <a:gd name="connsiteX6" fmla="*/ 2384823 w 2385510"/>
              <a:gd name="connsiteY6" fmla="*/ 6926239 h 6969801"/>
              <a:gd name="connsiteX0" fmla="*/ 2384823 w 2385510"/>
              <a:gd name="connsiteY0" fmla="*/ 6875228 h 6918790"/>
              <a:gd name="connsiteX1" fmla="*/ 22623 w 2385510"/>
              <a:gd name="connsiteY1" fmla="*/ 6910234 h 6918790"/>
              <a:gd name="connsiteX2" fmla="*/ 22623 w 2385510"/>
              <a:gd name="connsiteY2" fmla="*/ 3446228 h 6918790"/>
              <a:gd name="connsiteX3" fmla="*/ 8975 w 2385510"/>
              <a:gd name="connsiteY3" fmla="*/ 36 h 6918790"/>
              <a:gd name="connsiteX4" fmla="*/ 2333673 w 2385510"/>
              <a:gd name="connsiteY4" fmla="*/ 12599 h 6918790"/>
              <a:gd name="connsiteX5" fmla="*/ 1203723 w 2385510"/>
              <a:gd name="connsiteY5" fmla="*/ 3446228 h 6918790"/>
              <a:gd name="connsiteX6" fmla="*/ 2384823 w 2385510"/>
              <a:gd name="connsiteY6" fmla="*/ 6875228 h 6918790"/>
              <a:gd name="connsiteX0" fmla="*/ 2384823 w 2385510"/>
              <a:gd name="connsiteY0" fmla="*/ 6875228 h 6918790"/>
              <a:gd name="connsiteX1" fmla="*/ 22623 w 2385510"/>
              <a:gd name="connsiteY1" fmla="*/ 6910234 h 6918790"/>
              <a:gd name="connsiteX2" fmla="*/ 22623 w 2385510"/>
              <a:gd name="connsiteY2" fmla="*/ 3446228 h 6918790"/>
              <a:gd name="connsiteX3" fmla="*/ 8975 w 2385510"/>
              <a:gd name="connsiteY3" fmla="*/ 36 h 6918790"/>
              <a:gd name="connsiteX4" fmla="*/ 2357527 w 2385510"/>
              <a:gd name="connsiteY4" fmla="*/ 12599 h 6918790"/>
              <a:gd name="connsiteX5" fmla="*/ 1203723 w 2385510"/>
              <a:gd name="connsiteY5" fmla="*/ 3446228 h 6918790"/>
              <a:gd name="connsiteX6" fmla="*/ 2384823 w 2385510"/>
              <a:gd name="connsiteY6" fmla="*/ 6875228 h 6918790"/>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84823 w 2385510"/>
              <a:gd name="connsiteY0" fmla="*/ 6862629 h 6906191"/>
              <a:gd name="connsiteX1" fmla="*/ 22623 w 2385510"/>
              <a:gd name="connsiteY1" fmla="*/ 6897635 h 6906191"/>
              <a:gd name="connsiteX2" fmla="*/ 22623 w 2385510"/>
              <a:gd name="connsiteY2" fmla="*/ 3433629 h 6906191"/>
              <a:gd name="connsiteX3" fmla="*/ 8975 w 2385510"/>
              <a:gd name="connsiteY3" fmla="*/ 3340 h 6906191"/>
              <a:gd name="connsiteX4" fmla="*/ 2357527 w 2385510"/>
              <a:gd name="connsiteY4" fmla="*/ 0 h 6906191"/>
              <a:gd name="connsiteX5" fmla="*/ 1203723 w 2385510"/>
              <a:gd name="connsiteY5" fmla="*/ 3433629 h 6906191"/>
              <a:gd name="connsiteX6" fmla="*/ 2384823 w 2385510"/>
              <a:gd name="connsiteY6" fmla="*/ 6862629 h 6906191"/>
              <a:gd name="connsiteX0" fmla="*/ 2376875 w 2377562"/>
              <a:gd name="connsiteY0" fmla="*/ 6862629 h 6906191"/>
              <a:gd name="connsiteX1" fmla="*/ 14675 w 2377562"/>
              <a:gd name="connsiteY1" fmla="*/ 6897635 h 6906191"/>
              <a:gd name="connsiteX2" fmla="*/ 14675 w 2377562"/>
              <a:gd name="connsiteY2" fmla="*/ 3433629 h 6906191"/>
              <a:gd name="connsiteX3" fmla="*/ 1027 w 2377562"/>
              <a:gd name="connsiteY3" fmla="*/ 3340 h 6906191"/>
              <a:gd name="connsiteX4" fmla="*/ 2349579 w 2377562"/>
              <a:gd name="connsiteY4" fmla="*/ 0 h 6906191"/>
              <a:gd name="connsiteX5" fmla="*/ 1195775 w 2377562"/>
              <a:gd name="connsiteY5" fmla="*/ 3433629 h 6906191"/>
              <a:gd name="connsiteX6" fmla="*/ 2376875 w 2377562"/>
              <a:gd name="connsiteY6" fmla="*/ 6862629 h 6906191"/>
              <a:gd name="connsiteX0" fmla="*/ 2376875 w 2377562"/>
              <a:gd name="connsiteY0" fmla="*/ 6862629 h 6906191"/>
              <a:gd name="connsiteX1" fmla="*/ 14675 w 2377562"/>
              <a:gd name="connsiteY1" fmla="*/ 6897635 h 6906191"/>
              <a:gd name="connsiteX2" fmla="*/ 14675 w 2377562"/>
              <a:gd name="connsiteY2" fmla="*/ 3433629 h 6906191"/>
              <a:gd name="connsiteX3" fmla="*/ 1027 w 2377562"/>
              <a:gd name="connsiteY3" fmla="*/ 3340 h 6906191"/>
              <a:gd name="connsiteX4" fmla="*/ 2349579 w 2377562"/>
              <a:gd name="connsiteY4" fmla="*/ 0 h 6906191"/>
              <a:gd name="connsiteX5" fmla="*/ 1195775 w 2377562"/>
              <a:gd name="connsiteY5" fmla="*/ 3433629 h 6906191"/>
              <a:gd name="connsiteX6" fmla="*/ 2376875 w 2377562"/>
              <a:gd name="connsiteY6" fmla="*/ 6862629 h 6906191"/>
              <a:gd name="connsiteX0" fmla="*/ 2382073 w 2382760"/>
              <a:gd name="connsiteY0" fmla="*/ 6862629 h 6906191"/>
              <a:gd name="connsiteX1" fmla="*/ 19873 w 2382760"/>
              <a:gd name="connsiteY1" fmla="*/ 6897635 h 6906191"/>
              <a:gd name="connsiteX2" fmla="*/ 19873 w 2382760"/>
              <a:gd name="connsiteY2" fmla="*/ 3433629 h 6906191"/>
              <a:gd name="connsiteX3" fmla="*/ 6225 w 2382760"/>
              <a:gd name="connsiteY3" fmla="*/ 3340 h 6906191"/>
              <a:gd name="connsiteX4" fmla="*/ 2354777 w 2382760"/>
              <a:gd name="connsiteY4" fmla="*/ 0 h 6906191"/>
              <a:gd name="connsiteX5" fmla="*/ 1200973 w 2382760"/>
              <a:gd name="connsiteY5" fmla="*/ 3433629 h 6906191"/>
              <a:gd name="connsiteX6" fmla="*/ 2382073 w 2382760"/>
              <a:gd name="connsiteY6" fmla="*/ 6862629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6" fmla="*/ 91440 w 2376535"/>
              <a:gd name="connsiteY6" fmla="*/ 94780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0" fmla="*/ 0 w 2376535"/>
              <a:gd name="connsiteY0" fmla="*/ 3340 h 6906191"/>
              <a:gd name="connsiteX1" fmla="*/ 2348552 w 2376535"/>
              <a:gd name="connsiteY1" fmla="*/ 0 h 6906191"/>
              <a:gd name="connsiteX2" fmla="*/ 1194748 w 2376535"/>
              <a:gd name="connsiteY2" fmla="*/ 3433629 h 6906191"/>
              <a:gd name="connsiteX3" fmla="*/ 2375848 w 2376535"/>
              <a:gd name="connsiteY3" fmla="*/ 6862629 h 6906191"/>
              <a:gd name="connsiteX4" fmla="*/ 13648 w 2376535"/>
              <a:gd name="connsiteY4" fmla="*/ 6897635 h 6906191"/>
              <a:gd name="connsiteX5" fmla="*/ 13648 w 2376535"/>
              <a:gd name="connsiteY5" fmla="*/ 3433629 h 6906191"/>
              <a:gd name="connsiteX6" fmla="*/ 0 w 2376535"/>
              <a:gd name="connsiteY6" fmla="*/ 3340 h 6906191"/>
              <a:gd name="connsiteX0" fmla="*/ 0 w 2376535"/>
              <a:gd name="connsiteY0" fmla="*/ 3959 h 6906810"/>
              <a:gd name="connsiteX1" fmla="*/ 2348552 w 2376535"/>
              <a:gd name="connsiteY1" fmla="*/ 619 h 6906810"/>
              <a:gd name="connsiteX2" fmla="*/ 1194748 w 2376535"/>
              <a:gd name="connsiteY2" fmla="*/ 3434248 h 6906810"/>
              <a:gd name="connsiteX3" fmla="*/ 2375848 w 2376535"/>
              <a:gd name="connsiteY3" fmla="*/ 6863248 h 6906810"/>
              <a:gd name="connsiteX4" fmla="*/ 13648 w 2376535"/>
              <a:gd name="connsiteY4" fmla="*/ 6898254 h 6906810"/>
              <a:gd name="connsiteX5" fmla="*/ 13648 w 2376535"/>
              <a:gd name="connsiteY5" fmla="*/ 3434248 h 6906810"/>
              <a:gd name="connsiteX6" fmla="*/ 0 w 2376535"/>
              <a:gd name="connsiteY6" fmla="*/ 3959 h 6906810"/>
              <a:gd name="connsiteX0" fmla="*/ 0 w 2385158"/>
              <a:gd name="connsiteY0" fmla="*/ 3959 h 6919380"/>
              <a:gd name="connsiteX1" fmla="*/ 2348552 w 2385158"/>
              <a:gd name="connsiteY1" fmla="*/ 619 h 6919380"/>
              <a:gd name="connsiteX2" fmla="*/ 1194748 w 2385158"/>
              <a:gd name="connsiteY2" fmla="*/ 3434248 h 6919380"/>
              <a:gd name="connsiteX3" fmla="*/ 2384474 w 2385158"/>
              <a:gd name="connsiteY3" fmla="*/ 6889127 h 6919380"/>
              <a:gd name="connsiteX4" fmla="*/ 13648 w 2385158"/>
              <a:gd name="connsiteY4" fmla="*/ 6898254 h 6919380"/>
              <a:gd name="connsiteX5" fmla="*/ 13648 w 2385158"/>
              <a:gd name="connsiteY5" fmla="*/ 3434248 h 6919380"/>
              <a:gd name="connsiteX6" fmla="*/ 0 w 2385158"/>
              <a:gd name="connsiteY6" fmla="*/ 3959 h 6919380"/>
              <a:gd name="connsiteX0" fmla="*/ 0 w 2384474"/>
              <a:gd name="connsiteY0" fmla="*/ 3959 h 6900342"/>
              <a:gd name="connsiteX1" fmla="*/ 2348552 w 2384474"/>
              <a:gd name="connsiteY1" fmla="*/ 619 h 6900342"/>
              <a:gd name="connsiteX2" fmla="*/ 1194748 w 2384474"/>
              <a:gd name="connsiteY2" fmla="*/ 3434248 h 6900342"/>
              <a:gd name="connsiteX3" fmla="*/ 2384474 w 2384474"/>
              <a:gd name="connsiteY3" fmla="*/ 6889127 h 6900342"/>
              <a:gd name="connsiteX4" fmla="*/ 13648 w 2384474"/>
              <a:gd name="connsiteY4" fmla="*/ 6898254 h 6900342"/>
              <a:gd name="connsiteX5" fmla="*/ 13648 w 2384474"/>
              <a:gd name="connsiteY5" fmla="*/ 3434248 h 6900342"/>
              <a:gd name="connsiteX6" fmla="*/ 0 w 2384474"/>
              <a:gd name="connsiteY6" fmla="*/ 3959 h 6900342"/>
              <a:gd name="connsiteX0" fmla="*/ 0 w 2348552"/>
              <a:gd name="connsiteY0" fmla="*/ 3959 h 6900342"/>
              <a:gd name="connsiteX1" fmla="*/ 2348552 w 2348552"/>
              <a:gd name="connsiteY1" fmla="*/ 619 h 6900342"/>
              <a:gd name="connsiteX2" fmla="*/ 1194748 w 2348552"/>
              <a:gd name="connsiteY2" fmla="*/ 3434248 h 6900342"/>
              <a:gd name="connsiteX3" fmla="*/ 2332716 w 2348552"/>
              <a:gd name="connsiteY3" fmla="*/ 6889127 h 6900342"/>
              <a:gd name="connsiteX4" fmla="*/ 13648 w 2348552"/>
              <a:gd name="connsiteY4" fmla="*/ 6898254 h 6900342"/>
              <a:gd name="connsiteX5" fmla="*/ 13648 w 2348552"/>
              <a:gd name="connsiteY5" fmla="*/ 3434248 h 6900342"/>
              <a:gd name="connsiteX6" fmla="*/ 0 w 2348552"/>
              <a:gd name="connsiteY6" fmla="*/ 3959 h 690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8552" h="6900342">
                <a:moveTo>
                  <a:pt x="0" y="3959"/>
                </a:moveTo>
                <a:cubicBezTo>
                  <a:pt x="6048" y="10323"/>
                  <a:pt x="2302020" y="-2948"/>
                  <a:pt x="2348552" y="619"/>
                </a:cubicBezTo>
                <a:cubicBezTo>
                  <a:pt x="1605032" y="810096"/>
                  <a:pt x="1197387" y="2286163"/>
                  <a:pt x="1194748" y="3434248"/>
                </a:cubicBezTo>
                <a:cubicBezTo>
                  <a:pt x="1192109" y="4582333"/>
                  <a:pt x="1589196" y="6079650"/>
                  <a:pt x="2332716" y="6889127"/>
                </a:cubicBezTo>
                <a:cubicBezTo>
                  <a:pt x="2327877" y="6866013"/>
                  <a:pt x="52506" y="6910196"/>
                  <a:pt x="13648" y="6898254"/>
                </a:cubicBezTo>
                <a:cubicBezTo>
                  <a:pt x="-42" y="6920521"/>
                  <a:pt x="15923" y="4583297"/>
                  <a:pt x="13648" y="3434248"/>
                </a:cubicBezTo>
                <a:cubicBezTo>
                  <a:pt x="9099" y="2290818"/>
                  <a:pt x="4549" y="1147389"/>
                  <a:pt x="0" y="3959"/>
                </a:cubicBezTo>
                <a:close/>
              </a:path>
            </a:pathLst>
          </a:custGeom>
          <a:solidFill>
            <a:srgbClr val="095CA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3900" y="5492534"/>
            <a:ext cx="3352800" cy="1361237"/>
          </a:xfrm>
          <a:prstGeom prst="rect">
            <a:avLst/>
          </a:prstGeom>
        </p:spPr>
      </p:pic>
      <p:sp>
        <p:nvSpPr>
          <p:cNvPr id="9" name="Subtitle 8"/>
          <p:cNvSpPr>
            <a:spLocks noGrp="1"/>
          </p:cNvSpPr>
          <p:nvPr>
            <p:ph type="subTitle" idx="1"/>
          </p:nvPr>
        </p:nvSpPr>
        <p:spPr>
          <a:xfrm>
            <a:off x="1905000" y="794918"/>
            <a:ext cx="6934200" cy="5268163"/>
          </a:xfrm>
        </p:spPr>
        <p:txBody>
          <a:bodyPr>
            <a:normAutofit/>
          </a:bodyPr>
          <a:lstStyle/>
          <a:p>
            <a:endParaRPr lang="en-US" sz="3800" dirty="0"/>
          </a:p>
          <a:p>
            <a:r>
              <a:rPr lang="en-US" sz="4800" dirty="0">
                <a:latin typeface="Gill Sans MT" panose="020B0502020104020203" pitchFamily="34" charset="0"/>
              </a:rPr>
              <a:t>Thank you for your time!</a:t>
            </a:r>
          </a:p>
          <a:p>
            <a:endParaRPr lang="en-US" sz="2000" dirty="0">
              <a:solidFill>
                <a:schemeClr val="tx1"/>
              </a:solidFill>
              <a:latin typeface="Gill Sans MT" panose="020B0502020104020203" pitchFamily="34" charset="0"/>
            </a:endParaRPr>
          </a:p>
          <a:p>
            <a:endParaRPr lang="en-US" sz="2400" dirty="0">
              <a:solidFill>
                <a:schemeClr val="tx1"/>
              </a:solidFill>
              <a:latin typeface="Gill Sans MT" panose="020B0502020104020203" pitchFamily="34" charset="0"/>
            </a:endParaRPr>
          </a:p>
          <a:p>
            <a:r>
              <a:rPr lang="en-US" sz="2400" dirty="0">
                <a:solidFill>
                  <a:schemeClr val="tx1"/>
                </a:solidFill>
                <a:latin typeface="Gill Sans MT" panose="020B0502020104020203" pitchFamily="34" charset="0"/>
              </a:rPr>
              <a:t>Shelby Butler – </a:t>
            </a:r>
            <a:r>
              <a:rPr lang="en-US" sz="2400" dirty="0">
                <a:solidFill>
                  <a:schemeClr val="tx1"/>
                </a:solidFill>
                <a:latin typeface="Gill Sans MT" panose="020B0502020104020203" pitchFamily="34" charset="0"/>
                <a:hlinkClick r:id="rId4"/>
              </a:rPr>
              <a:t>sbutler@swcil.org</a:t>
            </a:r>
            <a:endParaRPr lang="en-US" sz="2400" dirty="0">
              <a:solidFill>
                <a:schemeClr val="tx1"/>
              </a:solidFill>
              <a:latin typeface="Gill Sans MT" panose="020B0502020104020203" pitchFamily="34" charset="0"/>
            </a:endParaRPr>
          </a:p>
          <a:p>
            <a:endParaRPr lang="en-US" sz="2400" dirty="0">
              <a:solidFill>
                <a:schemeClr val="tx1"/>
              </a:solidFill>
              <a:latin typeface="Gill Sans MT" panose="020B0502020104020203" pitchFamily="34" charset="0"/>
            </a:endParaRPr>
          </a:p>
          <a:p>
            <a:r>
              <a:rPr lang="en-US" sz="2400" dirty="0">
                <a:solidFill>
                  <a:schemeClr val="tx1"/>
                </a:solidFill>
                <a:latin typeface="Gill Sans MT" panose="020B0502020104020203" pitchFamily="34" charset="0"/>
              </a:rPr>
              <a:t>Ashley Corsolini, MNCL – </a:t>
            </a:r>
            <a:r>
              <a:rPr lang="en-US" sz="2400" dirty="0">
                <a:solidFill>
                  <a:schemeClr val="tx1"/>
                </a:solidFill>
                <a:latin typeface="Gill Sans MT" panose="020B0502020104020203" pitchFamily="34" charset="0"/>
                <a:hlinkClick r:id="rId5"/>
              </a:rPr>
              <a:t>acorsolini@cpozarks.org</a:t>
            </a:r>
            <a:r>
              <a:rPr lang="en-US" sz="2400" dirty="0">
                <a:solidFill>
                  <a:schemeClr val="tx1"/>
                </a:solidFill>
                <a:latin typeface="Gill Sans MT" panose="020B0502020104020203" pitchFamily="34" charset="0"/>
              </a:rPr>
              <a:t> </a:t>
            </a:r>
          </a:p>
          <a:p>
            <a:r>
              <a:rPr lang="en-US" sz="3000" dirty="0">
                <a:latin typeface="Gill Sans MT" panose="020B0502020104020203" pitchFamily="34" charset="0"/>
              </a:rPr>
              <a:t> </a:t>
            </a:r>
          </a:p>
        </p:txBody>
      </p:sp>
      <p:pic>
        <p:nvPicPr>
          <p:cNvPr id="8" name="Picture 2" descr="Empower Abilities (formerly Southwest Center for Independent Living) (SCIL)  | Volunteer Ozarks">
            <a:extLst>
              <a:ext uri="{FF2B5EF4-FFF2-40B4-BE49-F238E27FC236}">
                <a16:creationId xmlns:a16="http://schemas.microsoft.com/office/drawing/2014/main" id="{FC0C7EC1-B302-457D-8820-D7BC50D6E3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t="18593" r="5097" b="42296"/>
          <a:stretch/>
        </p:blipFill>
        <p:spPr bwMode="auto">
          <a:xfrm>
            <a:off x="2653352" y="5713196"/>
            <a:ext cx="2716232" cy="11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9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3"/>
          <p:cNvSpPr/>
          <p:nvPr/>
        </p:nvSpPr>
        <p:spPr>
          <a:xfrm rot="16200000">
            <a:off x="3868321" y="14780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0A94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rot="16200000">
            <a:off x="3874603" y="1590024"/>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95CA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793" y="5486398"/>
            <a:ext cx="1944414" cy="789432"/>
          </a:xfrm>
          <a:prstGeom prst="rect">
            <a:avLst/>
          </a:prstGeom>
        </p:spPr>
      </p:pic>
      <p:sp>
        <p:nvSpPr>
          <p:cNvPr id="30" name="Title 29"/>
          <p:cNvSpPr>
            <a:spLocks noGrp="1"/>
          </p:cNvSpPr>
          <p:nvPr>
            <p:ph type="title"/>
          </p:nvPr>
        </p:nvSpPr>
        <p:spPr>
          <a:xfrm>
            <a:off x="304800" y="417892"/>
            <a:ext cx="8534400" cy="639762"/>
          </a:xfrm>
        </p:spPr>
        <p:txBody>
          <a:bodyPr>
            <a:noAutofit/>
          </a:bodyPr>
          <a:lstStyle/>
          <a:p>
            <a:pPr marL="0" marR="0">
              <a:lnSpc>
                <a:spcPct val="115000"/>
              </a:lnSpc>
              <a:spcBef>
                <a:spcPts val="0"/>
              </a:spcBef>
              <a:spcAft>
                <a:spcPts val="1000"/>
              </a:spcAft>
            </a:pPr>
            <a:r>
              <a:rPr lang="en-US" sz="3600" dirty="0">
                <a:effectLst/>
                <a:latin typeface="Gill Sans MT" panose="020B0502020104020203" pitchFamily="34" charset="0"/>
                <a:ea typeface="Calibri"/>
                <a:cs typeface="Times New Roman"/>
              </a:rPr>
              <a:t>Collaboratives History</a:t>
            </a:r>
          </a:p>
        </p:txBody>
      </p:sp>
      <p:sp>
        <p:nvSpPr>
          <p:cNvPr id="2" name="Content Placeholder 1"/>
          <p:cNvSpPr>
            <a:spLocks noGrp="1"/>
          </p:cNvSpPr>
          <p:nvPr>
            <p:ph idx="1"/>
          </p:nvPr>
        </p:nvSpPr>
        <p:spPr>
          <a:xfrm>
            <a:off x="457200" y="1169611"/>
            <a:ext cx="8229600" cy="4711503"/>
          </a:xfrm>
        </p:spPr>
        <p:txBody>
          <a:bodyPr vert="horz" lIns="91440" tIns="45720" rIns="91440" bIns="45720" rtlCol="0" anchor="t">
            <a:normAutofit/>
          </a:bodyPr>
          <a:lstStyle/>
          <a:p>
            <a:pPr>
              <a:buFontTx/>
              <a:buChar char="-"/>
            </a:pPr>
            <a:r>
              <a:rPr lang="en-US" sz="2400" dirty="0">
                <a:latin typeface="Gill Sans MT" panose="020B0502020104020203" pitchFamily="34" charset="0"/>
              </a:rPr>
              <a:t>The Community Collaboratives have been around for over 25 years.  </a:t>
            </a:r>
          </a:p>
          <a:p>
            <a:pPr marL="0" indent="0">
              <a:buNone/>
            </a:pPr>
            <a:endParaRPr lang="en-US" sz="2000" dirty="0">
              <a:latin typeface="Gill Sans MT" panose="020B0502020104020203" pitchFamily="34" charset="0"/>
            </a:endParaRPr>
          </a:p>
          <a:p>
            <a:pPr>
              <a:buFontTx/>
              <a:buChar char="-"/>
            </a:pPr>
            <a:r>
              <a:rPr lang="en-US" sz="2400" dirty="0">
                <a:latin typeface="Gill Sans MT" panose="020B0502020104020203" pitchFamily="34" charset="0"/>
              </a:rPr>
              <a:t>The Collaboratives are responsive to communities needs</a:t>
            </a:r>
          </a:p>
          <a:p>
            <a:pPr lvl="1">
              <a:buFontTx/>
              <a:buChar char="-"/>
            </a:pPr>
            <a:r>
              <a:rPr lang="en-US" sz="1800" dirty="0">
                <a:latin typeface="Gill Sans MT" panose="020B0502020104020203" pitchFamily="34" charset="0"/>
              </a:rPr>
              <a:t>Past Collaboratives: Religion, Senior Link, Healthy Community</a:t>
            </a:r>
          </a:p>
          <a:p>
            <a:pPr lvl="1">
              <a:buFontTx/>
              <a:buChar char="-"/>
            </a:pPr>
            <a:r>
              <a:rPr lang="en-US" sz="1800" dirty="0">
                <a:latin typeface="Gill Sans MT" panose="020B0502020104020203" pitchFamily="34" charset="0"/>
              </a:rPr>
              <a:t>Future:  Community Health and Wellness</a:t>
            </a:r>
          </a:p>
          <a:p>
            <a:pPr lvl="1">
              <a:buFontTx/>
              <a:buChar char="-"/>
            </a:pPr>
            <a:endParaRPr lang="en-US" sz="1800" dirty="0">
              <a:latin typeface="Gill Sans MT" panose="020B0502020104020203" pitchFamily="34" charset="0"/>
            </a:endParaRPr>
          </a:p>
          <a:p>
            <a:pPr>
              <a:buFontTx/>
              <a:buChar char="-"/>
            </a:pPr>
            <a:r>
              <a:rPr lang="en-US" sz="2400" dirty="0">
                <a:latin typeface="Gill Sans MT" panose="020B0502020104020203" pitchFamily="34" charset="0"/>
              </a:rPr>
              <a:t>Achievements: </a:t>
            </a:r>
          </a:p>
          <a:p>
            <a:pPr lvl="1">
              <a:buFontTx/>
              <a:buChar char="-"/>
            </a:pPr>
            <a:r>
              <a:rPr lang="en-US" sz="2000" dirty="0">
                <a:latin typeface="Gill Sans MT" panose="020B0502020104020203" pitchFamily="34" charset="0"/>
              </a:rPr>
              <a:t>The O’Reilly Center for Hope</a:t>
            </a:r>
          </a:p>
          <a:p>
            <a:pPr lvl="1">
              <a:buFontTx/>
              <a:buChar char="-"/>
            </a:pPr>
            <a:r>
              <a:rPr lang="en-US" sz="2000" dirty="0">
                <a:latin typeface="Gill Sans MT" panose="020B0502020104020203" pitchFamily="34" charset="0"/>
              </a:rPr>
              <a:t>Jordan Valley Community Health Center</a:t>
            </a:r>
          </a:p>
          <a:p>
            <a:pPr lvl="1">
              <a:buFontTx/>
              <a:buChar char="-"/>
            </a:pPr>
            <a:r>
              <a:rPr lang="en-US" sz="2000" dirty="0">
                <a:latin typeface="Gill Sans MT" panose="020B0502020104020203" pitchFamily="34" charset="0"/>
              </a:rPr>
              <a:t>Triple P</a:t>
            </a:r>
          </a:p>
          <a:p>
            <a:pPr lvl="1">
              <a:buFontTx/>
              <a:buChar char="-"/>
            </a:pPr>
            <a:r>
              <a:rPr lang="en-US" sz="2000" dirty="0">
                <a:latin typeface="Gill Sans MT" panose="020B0502020104020203" pitchFamily="34" charset="0"/>
              </a:rPr>
              <a:t>Rare Breed</a:t>
            </a:r>
          </a:p>
          <a:p>
            <a:pPr lvl="1">
              <a:buFontTx/>
              <a:buChar char="-"/>
            </a:pPr>
            <a:endParaRPr lang="en-US" sz="2000" dirty="0">
              <a:latin typeface="Gill Sans MT" panose="020B0502020104020203" pitchFamily="34" charset="0"/>
            </a:endParaRPr>
          </a:p>
          <a:p>
            <a:pPr marL="0" indent="0">
              <a:buNone/>
            </a:pPr>
            <a:endParaRPr lang="en-US" sz="2000" dirty="0"/>
          </a:p>
          <a:p>
            <a:pPr>
              <a:buFontTx/>
              <a:buChar char="-"/>
            </a:pPr>
            <a:endParaRPr lang="en-US" sz="2000" dirty="0"/>
          </a:p>
        </p:txBody>
      </p:sp>
    </p:spTree>
    <p:extLst>
      <p:ext uri="{BB962C8B-B14F-4D97-AF65-F5344CB8AC3E}">
        <p14:creationId xmlns:p14="http://schemas.microsoft.com/office/powerpoint/2010/main" val="414561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3"/>
          <p:cNvSpPr/>
          <p:nvPr/>
        </p:nvSpPr>
        <p:spPr>
          <a:xfrm rot="16200000">
            <a:off x="3868321" y="14780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0A94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rot="16200000">
            <a:off x="3874603" y="1590024"/>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95CA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793" y="5486398"/>
            <a:ext cx="1944414" cy="789432"/>
          </a:xfrm>
          <a:prstGeom prst="rect">
            <a:avLst/>
          </a:prstGeom>
        </p:spPr>
      </p:pic>
      <p:sp>
        <p:nvSpPr>
          <p:cNvPr id="15" name="Rounded Rectangle 4"/>
          <p:cNvSpPr/>
          <p:nvPr/>
        </p:nvSpPr>
        <p:spPr>
          <a:xfrm>
            <a:off x="3657600" y="2103150"/>
            <a:ext cx="2089785" cy="1531620"/>
          </a:xfrm>
          <a:prstGeom prst="roundRect">
            <a:avLst/>
          </a:prstGeom>
          <a:solidFill>
            <a:srgbClr val="FFC000"/>
          </a:solidFill>
          <a:ln w="12700">
            <a:no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Early Care &amp; Education</a:t>
            </a:r>
            <a:endParaRPr lang="en-US" sz="1100" dirty="0">
              <a:effectLst/>
              <a:ea typeface="Calibri" panose="020F0502020204030204" pitchFamily="34" charset="0"/>
              <a:cs typeface="Times New Roman" panose="02020603050405020304" pitchFamily="18" charset="0"/>
            </a:endParaRPr>
          </a:p>
        </p:txBody>
      </p:sp>
      <p:sp>
        <p:nvSpPr>
          <p:cNvPr id="16" name="Rounded Rectangle 5"/>
          <p:cNvSpPr/>
          <p:nvPr/>
        </p:nvSpPr>
        <p:spPr>
          <a:xfrm>
            <a:off x="1371123" y="2086610"/>
            <a:ext cx="2089785" cy="1531620"/>
          </a:xfrm>
          <a:prstGeom prst="roundRect">
            <a:avLst/>
          </a:prstGeom>
          <a:solidFill>
            <a:srgbClr val="FFC000"/>
          </a:solidFill>
          <a:ln w="6350">
            <a:no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Child Abuse &amp; Neglect</a:t>
            </a:r>
            <a:endParaRPr lang="en-US" sz="1100" dirty="0">
              <a:effectLst/>
              <a:ea typeface="Calibri" panose="020F0502020204030204" pitchFamily="34" charset="0"/>
              <a:cs typeface="Times New Roman" panose="02020603050405020304" pitchFamily="18" charset="0"/>
            </a:endParaRPr>
          </a:p>
        </p:txBody>
      </p:sp>
      <p:sp>
        <p:nvSpPr>
          <p:cNvPr id="17" name="Rounded Rectangle 7"/>
          <p:cNvSpPr/>
          <p:nvPr/>
        </p:nvSpPr>
        <p:spPr>
          <a:xfrm>
            <a:off x="5943600" y="2111776"/>
            <a:ext cx="2089785" cy="1531620"/>
          </a:xfrm>
          <a:prstGeom prst="roundRect">
            <a:avLst/>
          </a:prstGeom>
          <a:solidFill>
            <a:srgbClr val="FFC000"/>
          </a:solidFill>
          <a:ln w="12700">
            <a:no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Environmental</a:t>
            </a:r>
            <a:endParaRPr lang="en-US" sz="1100" dirty="0">
              <a:effectLst/>
              <a:ea typeface="Calibri" panose="020F0502020204030204" pitchFamily="34" charset="0"/>
              <a:cs typeface="Times New Roman" panose="02020603050405020304" pitchFamily="18" charset="0"/>
            </a:endParaRPr>
          </a:p>
        </p:txBody>
      </p:sp>
      <p:sp>
        <p:nvSpPr>
          <p:cNvPr id="18" name="Rounded Rectangle 8"/>
          <p:cNvSpPr/>
          <p:nvPr/>
        </p:nvSpPr>
        <p:spPr>
          <a:xfrm>
            <a:off x="1371122" y="3898800"/>
            <a:ext cx="2089785" cy="1531620"/>
          </a:xfrm>
          <a:prstGeom prst="roundRect">
            <a:avLst/>
          </a:prstGeom>
          <a:solidFill>
            <a:srgbClr val="FFC000"/>
          </a:solidFill>
          <a:ln w="12700">
            <a:no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Food</a:t>
            </a:r>
            <a:endParaRPr lang="en-US" sz="1100">
              <a:effectLst/>
              <a:ea typeface="Calibri" panose="020F0502020204030204" pitchFamily="34" charset="0"/>
              <a:cs typeface="Times New Roman" panose="02020603050405020304" pitchFamily="18" charset="0"/>
            </a:endParaRPr>
          </a:p>
        </p:txBody>
      </p:sp>
      <p:sp>
        <p:nvSpPr>
          <p:cNvPr id="19" name="Rounded Rectangle 18"/>
          <p:cNvSpPr/>
          <p:nvPr/>
        </p:nvSpPr>
        <p:spPr>
          <a:xfrm>
            <a:off x="5943600" y="3834765"/>
            <a:ext cx="2089785" cy="1531620"/>
          </a:xfrm>
          <a:prstGeom prst="roundRect">
            <a:avLst/>
          </a:prstGeom>
          <a:solidFill>
            <a:srgbClr val="FFC000"/>
          </a:solidFill>
          <a:ln w="12700">
            <a:no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Let’s Go Smart: Transportation Collaborative</a:t>
            </a:r>
            <a:endParaRPr lang="en-US" sz="1100" dirty="0">
              <a:effectLst/>
              <a:ea typeface="Calibri" panose="020F0502020204030204" pitchFamily="34" charset="0"/>
              <a:cs typeface="Times New Roman" panose="02020603050405020304" pitchFamily="18" charset="0"/>
            </a:endParaRPr>
          </a:p>
        </p:txBody>
      </p:sp>
      <p:sp>
        <p:nvSpPr>
          <p:cNvPr id="21" name="Rounded Rectangle 11"/>
          <p:cNvSpPr/>
          <p:nvPr/>
        </p:nvSpPr>
        <p:spPr>
          <a:xfrm>
            <a:off x="3657600" y="3926789"/>
            <a:ext cx="2089785" cy="1531620"/>
          </a:xfrm>
          <a:prstGeom prst="roundRect">
            <a:avLst/>
          </a:prstGeom>
          <a:solidFill>
            <a:srgbClr val="FFC000"/>
          </a:solidFill>
          <a:ln w="12700">
            <a:no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Housing</a:t>
            </a:r>
            <a:endParaRPr lang="en-US" sz="1100" dirty="0">
              <a:effectLst/>
              <a:ea typeface="Calibri" panose="020F0502020204030204" pitchFamily="34" charset="0"/>
              <a:cs typeface="Times New Roman" panose="02020603050405020304" pitchFamily="18" charset="0"/>
            </a:endParaRPr>
          </a:p>
        </p:txBody>
      </p:sp>
      <p:sp>
        <p:nvSpPr>
          <p:cNvPr id="26" name="Up Arrow 2">
            <a:extLst>
              <a:ext uri="{FF2B5EF4-FFF2-40B4-BE49-F238E27FC236}">
                <a16:creationId xmlns:a16="http://schemas.microsoft.com/office/drawing/2014/main" id="{4C0D9BE6-F75B-440E-A468-5AB8F60B7AE7}"/>
              </a:ext>
            </a:extLst>
          </p:cNvPr>
          <p:cNvSpPr/>
          <p:nvPr/>
        </p:nvSpPr>
        <p:spPr>
          <a:xfrm>
            <a:off x="4525039" y="1686055"/>
            <a:ext cx="173990" cy="2819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5">
            <a:extLst>
              <a:ext uri="{FF2B5EF4-FFF2-40B4-BE49-F238E27FC236}">
                <a16:creationId xmlns:a16="http://schemas.microsoft.com/office/drawing/2014/main" id="{6C96E57C-0969-4138-8949-AE573DF61DC7}"/>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Up Arrow 2">
            <a:extLst>
              <a:ext uri="{FF2B5EF4-FFF2-40B4-BE49-F238E27FC236}">
                <a16:creationId xmlns:a16="http://schemas.microsoft.com/office/drawing/2014/main" id="{FE41157A-868A-4023-BAC5-B6071E69C5B4}"/>
              </a:ext>
            </a:extLst>
          </p:cNvPr>
          <p:cNvSpPr/>
          <p:nvPr/>
        </p:nvSpPr>
        <p:spPr>
          <a:xfrm>
            <a:off x="4525039" y="766701"/>
            <a:ext cx="173990" cy="2819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Rounded Rectangle 5">
            <a:extLst>
              <a:ext uri="{FF2B5EF4-FFF2-40B4-BE49-F238E27FC236}">
                <a16:creationId xmlns:a16="http://schemas.microsoft.com/office/drawing/2014/main" id="{C7751EEC-C096-4540-B4CC-BC089F3DDCF2}"/>
              </a:ext>
            </a:extLst>
          </p:cNvPr>
          <p:cNvSpPr/>
          <p:nvPr/>
        </p:nvSpPr>
        <p:spPr>
          <a:xfrm>
            <a:off x="1414418" y="1232540"/>
            <a:ext cx="6662264" cy="409622"/>
          </a:xfrm>
          <a:prstGeom prst="roundRect">
            <a:avLst/>
          </a:prstGeom>
          <a:solidFill>
            <a:srgbClr val="FFC000"/>
          </a:solidFill>
          <a:ln w="6350">
            <a:no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Council of Collaboratives</a:t>
            </a:r>
            <a:endParaRPr lang="en-US" sz="1100" dirty="0">
              <a:effectLst/>
              <a:ea typeface="Calibri" panose="020F0502020204030204" pitchFamily="34" charset="0"/>
              <a:cs typeface="Times New Roman" panose="02020603050405020304" pitchFamily="18" charset="0"/>
            </a:endParaRPr>
          </a:p>
        </p:txBody>
      </p:sp>
      <p:sp>
        <p:nvSpPr>
          <p:cNvPr id="36" name="Rounded Rectangle 5">
            <a:extLst>
              <a:ext uri="{FF2B5EF4-FFF2-40B4-BE49-F238E27FC236}">
                <a16:creationId xmlns:a16="http://schemas.microsoft.com/office/drawing/2014/main" id="{3B63F639-B4D8-421A-86E1-C796028A23FD}"/>
              </a:ext>
            </a:extLst>
          </p:cNvPr>
          <p:cNvSpPr/>
          <p:nvPr/>
        </p:nvSpPr>
        <p:spPr>
          <a:xfrm>
            <a:off x="1371122" y="216420"/>
            <a:ext cx="6662264" cy="419983"/>
          </a:xfrm>
          <a:prstGeom prst="roundRect">
            <a:avLst/>
          </a:prstGeom>
          <a:solidFill>
            <a:srgbClr val="FFC000"/>
          </a:solidFill>
          <a:ln w="6350">
            <a:no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Community Partnership of the Ozarks Board of Directors</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22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itle 29"/>
          <p:cNvSpPr>
            <a:spLocks noGrp="1"/>
          </p:cNvSpPr>
          <p:nvPr>
            <p:ph type="title"/>
          </p:nvPr>
        </p:nvSpPr>
        <p:spPr>
          <a:xfrm>
            <a:off x="657227" y="3740419"/>
            <a:ext cx="7829546" cy="1195387"/>
          </a:xfrm>
        </p:spPr>
        <p:txBody>
          <a:bodyPr anchor="ctr">
            <a:normAutofit/>
          </a:bodyPr>
          <a:lstStyle/>
          <a:p>
            <a:pPr marL="0" marR="0">
              <a:spcBef>
                <a:spcPts val="0"/>
              </a:spcBef>
              <a:spcAft>
                <a:spcPts val="1000"/>
              </a:spcAft>
            </a:pPr>
            <a:r>
              <a:rPr lang="en-US" sz="3200" dirty="0">
                <a:latin typeface="Gill Sans MT" panose="020B0502020104020203" pitchFamily="34" charset="0"/>
                <a:ea typeface="Calibri"/>
                <a:cs typeface="Times New Roman"/>
              </a:rPr>
              <a:t>Child Abuse &amp; Neglect Collaborative</a:t>
            </a:r>
            <a:endParaRPr lang="en-US" sz="3200" dirty="0">
              <a:effectLst/>
              <a:latin typeface="Gill Sans MT" panose="020B0502020104020203" pitchFamily="34" charset="0"/>
              <a:ea typeface="Calibri"/>
              <a:cs typeface="Times New Roman"/>
            </a:endParaRPr>
          </a:p>
        </p:txBody>
      </p:sp>
      <p:pic>
        <p:nvPicPr>
          <p:cNvPr id="6" name="Content Placeholder 4">
            <a:extLst>
              <a:ext uri="{FF2B5EF4-FFF2-40B4-BE49-F238E27FC236}">
                <a16:creationId xmlns:a16="http://schemas.microsoft.com/office/drawing/2014/main" id="{F191BF30-6AE7-411C-AEBD-3CDC91E4273D}"/>
              </a:ext>
            </a:extLst>
          </p:cNvPr>
          <p:cNvPicPr>
            <a:picLocks noChangeAspect="1"/>
          </p:cNvPicPr>
          <p:nvPr/>
        </p:nvPicPr>
        <p:blipFill rotWithShape="1">
          <a:blip r:embed="rId3">
            <a:extLst>
              <a:ext uri="{28A0092B-C50C-407E-A947-70E740481C1C}">
                <a14:useLocalDpi xmlns:a14="http://schemas.microsoft.com/office/drawing/2010/main" val="0"/>
              </a:ext>
            </a:extLst>
          </a:blip>
          <a:srcRect t="34098" b="5108"/>
          <a:stretch/>
        </p:blipFill>
        <p:spPr>
          <a:xfrm>
            <a:off x="20" y="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Content Placeholder 1"/>
          <p:cNvSpPr>
            <a:spLocks noGrp="1"/>
          </p:cNvSpPr>
          <p:nvPr>
            <p:ph idx="1"/>
          </p:nvPr>
        </p:nvSpPr>
        <p:spPr>
          <a:xfrm>
            <a:off x="304800" y="3630266"/>
            <a:ext cx="8477246" cy="3047990"/>
          </a:xfrm>
        </p:spPr>
        <p:txBody>
          <a:bodyPr vert="horz" lIns="91440" tIns="45720" rIns="91440" bIns="45720" rtlCol="0" anchor="ctr">
            <a:normAutofit/>
          </a:bodyPr>
          <a:lstStyle/>
          <a:p>
            <a:pPr marL="0" indent="0" algn="ctr">
              <a:lnSpc>
                <a:spcPct val="90000"/>
              </a:lnSpc>
              <a:buNone/>
            </a:pPr>
            <a:r>
              <a:rPr lang="en-US" sz="2000" dirty="0">
                <a:latin typeface="Gill Sans MT" panose="020B0502020104020203" pitchFamily="34" charset="0"/>
              </a:rPr>
              <a:t>Chair - Dan Patterson, Greene County Prosecuting Attorney</a:t>
            </a:r>
          </a:p>
          <a:p>
            <a:pPr marL="0" indent="0" algn="ctr">
              <a:lnSpc>
                <a:spcPct val="90000"/>
              </a:lnSpc>
              <a:buNone/>
            </a:pPr>
            <a:r>
              <a:rPr lang="en-US" sz="2000" dirty="0">
                <a:latin typeface="Gill Sans MT" panose="020B0502020104020203" pitchFamily="34" charset="0"/>
              </a:rPr>
              <a:t>Vice-Chair – Laura Farmer, CASA Executive Director</a:t>
            </a:r>
          </a:p>
          <a:p>
            <a:pPr>
              <a:lnSpc>
                <a:spcPct val="90000"/>
              </a:lnSpc>
              <a:buFontTx/>
              <a:buChar char="-"/>
            </a:pPr>
            <a:endParaRPr lang="en-US" sz="1100" dirty="0"/>
          </a:p>
        </p:txBody>
      </p:sp>
      <p:sp>
        <p:nvSpPr>
          <p:cNvPr id="3" name="Rectangle 2">
            <a:extLst>
              <a:ext uri="{FF2B5EF4-FFF2-40B4-BE49-F238E27FC236}">
                <a16:creationId xmlns:a16="http://schemas.microsoft.com/office/drawing/2014/main" id="{276AA253-130C-4492-BAE4-CE0584D1D737}"/>
              </a:ext>
            </a:extLst>
          </p:cNvPr>
          <p:cNvSpPr/>
          <p:nvPr/>
        </p:nvSpPr>
        <p:spPr>
          <a:xfrm>
            <a:off x="657227" y="5533110"/>
            <a:ext cx="8248646" cy="547842"/>
          </a:xfrm>
          <a:prstGeom prst="rect">
            <a:avLst/>
          </a:prstGeom>
        </p:spPr>
        <p:txBody>
          <a:bodyPr wrap="square">
            <a:spAutoFit/>
          </a:bodyPr>
          <a:lstStyle/>
          <a:p>
            <a:pPr>
              <a:lnSpc>
                <a:spcPct val="90000"/>
              </a:lnSpc>
            </a:pPr>
            <a:r>
              <a:rPr lang="en-US" sz="3200" dirty="0">
                <a:latin typeface="Monotype Corsiva" panose="03010101010201010101" pitchFamily="66" charset="0"/>
              </a:rPr>
              <a:t>Working together to prevent child abuse and neglect</a:t>
            </a:r>
            <a:endParaRPr lang="en-US" sz="3200" i="1" dirty="0">
              <a:latin typeface="Monotype Corsiva" panose="03010101010201010101" pitchFamily="66" charset="0"/>
            </a:endParaRPr>
          </a:p>
        </p:txBody>
      </p:sp>
    </p:spTree>
    <p:extLst>
      <p:ext uri="{BB962C8B-B14F-4D97-AF65-F5344CB8AC3E}">
        <p14:creationId xmlns:p14="http://schemas.microsoft.com/office/powerpoint/2010/main" val="360031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3"/>
          <p:cNvSpPr/>
          <p:nvPr/>
        </p:nvSpPr>
        <p:spPr>
          <a:xfrm rot="16200000">
            <a:off x="3868321" y="14780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0A94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rot="16200000">
            <a:off x="3874603" y="1590024"/>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95CA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29"/>
          <p:cNvSpPr>
            <a:spLocks noGrp="1"/>
          </p:cNvSpPr>
          <p:nvPr>
            <p:ph type="title"/>
          </p:nvPr>
        </p:nvSpPr>
        <p:spPr>
          <a:xfrm>
            <a:off x="457200" y="294766"/>
            <a:ext cx="8229600" cy="1143000"/>
          </a:xfrm>
        </p:spPr>
        <p:txBody>
          <a:bodyPr>
            <a:normAutofit fontScale="90000"/>
          </a:bodyPr>
          <a:lstStyle/>
          <a:p>
            <a:r>
              <a:rPr lang="en-US" dirty="0">
                <a:latin typeface="Gill Sans MT" panose="020B0502020104020203" pitchFamily="34" charset="0"/>
                <a:ea typeface="Calibri"/>
                <a:cs typeface="Times New Roman"/>
              </a:rPr>
              <a:t>Early Care and Education</a:t>
            </a:r>
            <a:r>
              <a:rPr lang="en-US" dirty="0">
                <a:latin typeface="Gill Sans MT" panose="020B0502020104020203" pitchFamily="34" charset="0"/>
              </a:rPr>
              <a:t> </a:t>
            </a:r>
            <a:r>
              <a:rPr lang="en-US" dirty="0">
                <a:latin typeface="Gill Sans MT" panose="020B0502020104020203" pitchFamily="34" charset="0"/>
                <a:ea typeface="Calibri"/>
                <a:cs typeface="Times New Roman"/>
              </a:rPr>
              <a:t>Collaborative</a:t>
            </a:r>
          </a:p>
        </p:txBody>
      </p:sp>
      <p:sp>
        <p:nvSpPr>
          <p:cNvPr id="7" name="Content Placeholder 1"/>
          <p:cNvSpPr txBox="1">
            <a:spLocks/>
          </p:cNvSpPr>
          <p:nvPr/>
        </p:nvSpPr>
        <p:spPr>
          <a:xfrm>
            <a:off x="457200" y="1437766"/>
            <a:ext cx="8229600"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latin typeface="Gill Sans MT" panose="020B0502020104020203" pitchFamily="34" charset="0"/>
              </a:rPr>
              <a:t>Co-Chairs – Anitera Jackson Springfield Public Schools</a:t>
            </a:r>
          </a:p>
          <a:p>
            <a:pPr marL="0" indent="0" algn="ctr">
              <a:buNone/>
            </a:pPr>
            <a:r>
              <a:rPr lang="en-US" sz="2000" dirty="0">
                <a:latin typeface="Gill Sans MT" panose="020B0502020104020203" pitchFamily="34" charset="0"/>
              </a:rPr>
              <a:t>Vice-Chair – Shirley Kerns, Small Wonders</a:t>
            </a:r>
            <a:endParaRPr lang="en-US" sz="1200" b="1" u="sng" dirty="0">
              <a:latin typeface="Gill Sans MT" panose="020B0502020104020203" pitchFamily="34" charset="0"/>
            </a:endParaRPr>
          </a:p>
          <a:p>
            <a:pPr marL="0" indent="0">
              <a:buNone/>
            </a:pPr>
            <a:r>
              <a:rPr lang="en-US" sz="2000" b="1" u="sng" dirty="0">
                <a:latin typeface="Gill Sans MT" panose="020B0502020104020203" pitchFamily="34" charset="0"/>
              </a:rPr>
              <a:t>Mission:</a:t>
            </a:r>
            <a:endParaRPr lang="en-US" sz="2400" dirty="0">
              <a:solidFill>
                <a:srgbClr val="000000"/>
              </a:solidFill>
              <a:latin typeface="Gill Sans MT" panose="020B0502020104020203" pitchFamily="34" charset="0"/>
            </a:endParaRPr>
          </a:p>
          <a:p>
            <a:pPr marL="0" indent="0" algn="ctr">
              <a:buNone/>
            </a:pPr>
            <a:r>
              <a:rPr lang="en-US" sz="1800" dirty="0">
                <a:solidFill>
                  <a:srgbClr val="000000"/>
                </a:solidFill>
                <a:latin typeface="Gill Sans MT" panose="020B0502020104020203" pitchFamily="34" charset="0"/>
              </a:rPr>
              <a:t>The Early Care and Education Collaborative advocates to identify, prioritize and develop strategies to address the quality, affordability and availability of early care and education.</a:t>
            </a:r>
          </a:p>
          <a:p>
            <a:pPr marL="0" indent="0">
              <a:buNone/>
            </a:pPr>
            <a:endParaRPr lang="en-US" sz="1800" b="1" u="sng" dirty="0">
              <a:solidFill>
                <a:srgbClr val="000000"/>
              </a:solidFill>
              <a:latin typeface="Gill Sans MT" panose="020B0502020104020203" pitchFamily="34" charset="0"/>
            </a:endParaRPr>
          </a:p>
          <a:p>
            <a:pPr marL="0" indent="0" algn="ctr">
              <a:buNone/>
            </a:pP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816527">
            <a:off x="1001927" y="4107911"/>
            <a:ext cx="2053140" cy="153985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467">
            <a:off x="6498845" y="3721234"/>
            <a:ext cx="1589724" cy="2119632"/>
          </a:xfrm>
          <a:prstGeom prst="rect">
            <a:avLst/>
          </a:prstGeom>
        </p:spPr>
      </p:pic>
      <p:pic>
        <p:nvPicPr>
          <p:cNvPr id="1026" name="Picture 2" descr="Image may contain: one or more people, people sitting, child and out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5081" y="3835123"/>
            <a:ext cx="1673694" cy="167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3"/>
          <p:cNvSpPr/>
          <p:nvPr/>
        </p:nvSpPr>
        <p:spPr>
          <a:xfrm rot="16200000">
            <a:off x="3868321" y="14780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0A94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rot="16200000">
            <a:off x="3874603" y="1590024"/>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95CA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793" y="5486398"/>
            <a:ext cx="1944414" cy="789432"/>
          </a:xfrm>
          <a:prstGeom prst="rect">
            <a:avLst/>
          </a:prstGeom>
        </p:spPr>
      </p:pic>
      <p:sp>
        <p:nvSpPr>
          <p:cNvPr id="30" name="Title 29"/>
          <p:cNvSpPr>
            <a:spLocks noGrp="1"/>
          </p:cNvSpPr>
          <p:nvPr>
            <p:ph type="title"/>
          </p:nvPr>
        </p:nvSpPr>
        <p:spPr>
          <a:xfrm>
            <a:off x="457200" y="294766"/>
            <a:ext cx="8229600" cy="1143000"/>
          </a:xfrm>
        </p:spPr>
        <p:txBody>
          <a:bodyPr>
            <a:normAutofit/>
          </a:bodyPr>
          <a:lstStyle/>
          <a:p>
            <a:r>
              <a:rPr lang="en-US" dirty="0">
                <a:latin typeface="Gill Sans MT" panose="020B0502020104020203" pitchFamily="34" charset="0"/>
                <a:ea typeface="Calibri"/>
                <a:cs typeface="Times New Roman"/>
              </a:rPr>
              <a:t>Environmental</a:t>
            </a:r>
            <a:r>
              <a:rPr lang="en-US" dirty="0">
                <a:latin typeface="Gill Sans MT" panose="020B0502020104020203" pitchFamily="34" charset="0"/>
              </a:rPr>
              <a:t> </a:t>
            </a:r>
            <a:r>
              <a:rPr lang="en-US" dirty="0">
                <a:latin typeface="Gill Sans MT" panose="020B0502020104020203" pitchFamily="34" charset="0"/>
                <a:ea typeface="Calibri"/>
                <a:cs typeface="Times New Roman"/>
              </a:rPr>
              <a:t>Collaborative</a:t>
            </a:r>
          </a:p>
        </p:txBody>
      </p:sp>
      <p:sp>
        <p:nvSpPr>
          <p:cNvPr id="7" name="Content Placeholder 1"/>
          <p:cNvSpPr txBox="1">
            <a:spLocks/>
          </p:cNvSpPr>
          <p:nvPr/>
        </p:nvSpPr>
        <p:spPr>
          <a:xfrm>
            <a:off x="457200" y="1437766"/>
            <a:ext cx="8229600"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latin typeface="Gill Sans MT" panose="020B0502020104020203" pitchFamily="34" charset="0"/>
              </a:rPr>
              <a:t>Chair – Doug Neidigh, MSU</a:t>
            </a:r>
          </a:p>
          <a:p>
            <a:pPr marL="0" indent="0" algn="ctr">
              <a:buNone/>
            </a:pPr>
            <a:r>
              <a:rPr lang="en-US" sz="2000" dirty="0">
                <a:latin typeface="Gill Sans MT" panose="020B0502020104020203" pitchFamily="34" charset="0"/>
              </a:rPr>
              <a:t>Vice-Chair – Angie Snyder, Ozarks Headwaters Recycling</a:t>
            </a:r>
            <a:endParaRPr lang="en-US" sz="1200" b="1" u="sng" dirty="0">
              <a:latin typeface="Gill Sans MT" panose="020B0502020104020203" pitchFamily="34" charset="0"/>
            </a:endParaRPr>
          </a:p>
          <a:p>
            <a:pPr marL="0" indent="0" algn="ctr">
              <a:buNone/>
            </a:pPr>
            <a:endParaRPr lang="en-US" sz="1200" b="1" u="sng" dirty="0">
              <a:latin typeface="Gill Sans MT" panose="020B0502020104020203" pitchFamily="34" charset="0"/>
            </a:endParaRPr>
          </a:p>
          <a:p>
            <a:pPr marL="0" indent="0">
              <a:buNone/>
            </a:pPr>
            <a:r>
              <a:rPr lang="en-US" sz="2400" b="1" u="sng" dirty="0">
                <a:latin typeface="Gill Sans MT" panose="020B0502020104020203" pitchFamily="34" charset="0"/>
              </a:rPr>
              <a:t>Mission:</a:t>
            </a:r>
            <a:endParaRPr lang="en-US" sz="2800" dirty="0">
              <a:solidFill>
                <a:srgbClr val="000000"/>
              </a:solidFill>
              <a:latin typeface="Gill Sans MT" panose="020B0502020104020203" pitchFamily="34" charset="0"/>
            </a:endParaRPr>
          </a:p>
          <a:p>
            <a:pPr marL="0" indent="0" algn="ctr">
              <a:buNone/>
            </a:pPr>
            <a:r>
              <a:rPr lang="en-US" sz="2000" dirty="0">
                <a:solidFill>
                  <a:srgbClr val="000000"/>
                </a:solidFill>
                <a:latin typeface="Gill Sans MT" panose="020B0502020104020203" pitchFamily="34" charset="0"/>
              </a:rPr>
              <a:t>To serve as a vehicle to bring together leadership of all various environmental and conservation groups for opportunity, to avoid overlaps in efforts, and identify gaps in services, as well as provide communication to keep all parties informed. </a:t>
            </a:r>
          </a:p>
          <a:p>
            <a:pPr marL="0" indent="0">
              <a:buNone/>
            </a:pPr>
            <a:endParaRPr lang="en-US" sz="1000" b="1" u="sng" dirty="0">
              <a:solidFill>
                <a:srgbClr val="000000"/>
              </a:solidFill>
              <a:latin typeface="Gill Sans MT" panose="020B0502020104020203" pitchFamily="34" charset="0"/>
            </a:endParaRPr>
          </a:p>
          <a:p>
            <a:pPr marL="0" indent="0">
              <a:buNone/>
            </a:pPr>
            <a:r>
              <a:rPr lang="en-US" sz="2000" b="1" u="sng" dirty="0">
                <a:solidFill>
                  <a:srgbClr val="000000"/>
                </a:solidFill>
                <a:latin typeface="Gill Sans MT" panose="020B0502020104020203" pitchFamily="34" charset="0"/>
              </a:rPr>
              <a:t>Priorities:</a:t>
            </a:r>
          </a:p>
          <a:p>
            <a:r>
              <a:rPr lang="en-US" sz="2000" dirty="0">
                <a:solidFill>
                  <a:srgbClr val="000000"/>
                </a:solidFill>
                <a:latin typeface="Gill Sans MT" panose="020B0502020104020203" pitchFamily="34" charset="0"/>
              </a:rPr>
              <a:t>Membership education</a:t>
            </a:r>
          </a:p>
          <a:p>
            <a:r>
              <a:rPr lang="en-US" sz="2000" dirty="0">
                <a:solidFill>
                  <a:srgbClr val="000000"/>
                </a:solidFill>
                <a:latin typeface="Gill Sans MT" panose="020B0502020104020203" pitchFamily="34" charset="0"/>
              </a:rPr>
              <a:t>Subcommittee Ozarks Clean Air Alliance</a:t>
            </a:r>
            <a:endParaRPr lang="en-US" sz="240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384385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876D508D-69CE-48B4-A867-3ACF0438B71F}"/>
              </a:ext>
            </a:extLst>
          </p:cNvPr>
          <p:cNvPicPr>
            <a:picLocks noChangeAspect="1"/>
          </p:cNvPicPr>
          <p:nvPr/>
        </p:nvPicPr>
        <p:blipFill rotWithShape="1">
          <a:blip r:embed="rId3">
            <a:extLst>
              <a:ext uri="{28A0092B-C50C-407E-A947-70E740481C1C}">
                <a14:useLocalDpi xmlns:a14="http://schemas.microsoft.com/office/drawing/2010/main" val="0"/>
              </a:ext>
            </a:extLst>
          </a:blip>
          <a:srcRect t="22946" b="22948"/>
          <a:stretch/>
        </p:blipFill>
        <p:spPr>
          <a:xfrm>
            <a:off x="20" y="11"/>
            <a:ext cx="9143980" cy="3428989"/>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9">
            <a:extLst>
              <a:ext uri="{FF2B5EF4-FFF2-40B4-BE49-F238E27FC236}">
                <a16:creationId xmlns:a16="http://schemas.microsoft.com/office/drawing/2014/main" id="{C198FCEE-B6C9-4F7E-A0B8-7172F9F258EC}"/>
              </a:ext>
            </a:extLst>
          </p:cNvPr>
          <p:cNvSpPr>
            <a:spLocks noGrp="1"/>
          </p:cNvSpPr>
          <p:nvPr>
            <p:ph idx="1"/>
          </p:nvPr>
        </p:nvSpPr>
        <p:spPr>
          <a:xfrm>
            <a:off x="3432416" y="3757069"/>
            <a:ext cx="5614060" cy="2452687"/>
          </a:xfrm>
        </p:spPr>
        <p:txBody>
          <a:bodyPr anchor="ctr">
            <a:normAutofit/>
          </a:bodyPr>
          <a:lstStyle/>
          <a:p>
            <a:r>
              <a:rPr lang="en-US" sz="2400" dirty="0">
                <a:latin typeface="Gill Sans MT" panose="020B0502020104020203" pitchFamily="34" charset="0"/>
              </a:rPr>
              <a:t>Increased use in greenspaces in the community</a:t>
            </a:r>
          </a:p>
          <a:p>
            <a:r>
              <a:rPr lang="en-US" sz="2400" dirty="0">
                <a:latin typeface="Gill Sans MT" panose="020B0502020104020203" pitchFamily="34" charset="0"/>
              </a:rPr>
              <a:t>Air quality improvements during stay home order</a:t>
            </a:r>
          </a:p>
        </p:txBody>
      </p:sp>
      <p:pic>
        <p:nvPicPr>
          <p:cNvPr id="6" name="Picture 5">
            <a:extLst>
              <a:ext uri="{FF2B5EF4-FFF2-40B4-BE49-F238E27FC236}">
                <a16:creationId xmlns:a16="http://schemas.microsoft.com/office/drawing/2014/main" id="{C6330977-13A5-4932-9DA9-094DCFF8B4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4" y="5343166"/>
            <a:ext cx="3070462" cy="696264"/>
          </a:xfrm>
          <a:prstGeom prst="rect">
            <a:avLst/>
          </a:prstGeom>
        </p:spPr>
      </p:pic>
      <p:sp>
        <p:nvSpPr>
          <p:cNvPr id="2" name="TextBox 1">
            <a:extLst>
              <a:ext uri="{FF2B5EF4-FFF2-40B4-BE49-F238E27FC236}">
                <a16:creationId xmlns:a16="http://schemas.microsoft.com/office/drawing/2014/main" id="{C8CBFB35-F576-493A-856C-879B9D533692}"/>
              </a:ext>
            </a:extLst>
          </p:cNvPr>
          <p:cNvSpPr txBox="1"/>
          <p:nvPr/>
        </p:nvSpPr>
        <p:spPr>
          <a:xfrm>
            <a:off x="304800" y="3810000"/>
            <a:ext cx="2863186" cy="1200329"/>
          </a:xfrm>
          <a:prstGeom prst="rect">
            <a:avLst/>
          </a:prstGeom>
          <a:noFill/>
        </p:spPr>
        <p:txBody>
          <a:bodyPr wrap="square" rtlCol="0">
            <a:spAutoFit/>
          </a:bodyPr>
          <a:lstStyle/>
          <a:p>
            <a:pPr algn="ctr"/>
            <a:r>
              <a:rPr lang="en-US" sz="2400" dirty="0">
                <a:solidFill>
                  <a:schemeClr val="tx2"/>
                </a:solidFill>
                <a:latin typeface="Gill Sans MT" panose="020B0502020104020203" pitchFamily="34" charset="0"/>
              </a:rPr>
              <a:t>Environmental Collaborative and OCAA</a:t>
            </a:r>
          </a:p>
        </p:txBody>
      </p:sp>
    </p:spTree>
    <p:extLst>
      <p:ext uri="{BB962C8B-B14F-4D97-AF65-F5344CB8AC3E}">
        <p14:creationId xmlns:p14="http://schemas.microsoft.com/office/powerpoint/2010/main" val="107424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377" y="3019664"/>
            <a:ext cx="8477246" cy="2872253"/>
          </a:xfrm>
        </p:spPr>
        <p:txBody>
          <a:bodyPr vert="horz" lIns="91440" tIns="45720" rIns="91440" bIns="45720" rtlCol="0" anchor="ctr">
            <a:normAutofit/>
          </a:bodyPr>
          <a:lstStyle/>
          <a:p>
            <a:pPr marL="0" indent="0" algn="ctr">
              <a:buNone/>
            </a:pPr>
            <a:r>
              <a:rPr lang="en-US" sz="4400" b="1" dirty="0">
                <a:solidFill>
                  <a:srgbClr val="095CA6"/>
                </a:solidFill>
                <a:latin typeface="Gill Sans MT" panose="020B0502020104020203" pitchFamily="34" charset="0"/>
                <a:ea typeface="Calibri"/>
                <a:cs typeface="Times New Roman"/>
              </a:rPr>
              <a:t>Food Collaborative</a:t>
            </a:r>
            <a:endParaRPr lang="en-US" sz="2000" dirty="0">
              <a:latin typeface="Gill Sans MT" panose="020B0502020104020203" pitchFamily="34" charset="0"/>
            </a:endParaRPr>
          </a:p>
          <a:p>
            <a:pPr marL="0" indent="0" algn="ctr">
              <a:buNone/>
            </a:pPr>
            <a:r>
              <a:rPr lang="en-US" sz="2000" dirty="0">
                <a:latin typeface="Gill Sans MT" panose="020B0502020104020203" pitchFamily="34" charset="0"/>
              </a:rPr>
              <a:t>Chair – Ashley Krug, City of Springfield</a:t>
            </a:r>
          </a:p>
          <a:p>
            <a:pPr marL="0" indent="0" algn="ctr">
              <a:buNone/>
            </a:pPr>
            <a:r>
              <a:rPr lang="en-US" sz="2000" dirty="0">
                <a:latin typeface="Gill Sans MT" panose="020B0502020104020203" pitchFamily="34" charset="0"/>
              </a:rPr>
              <a:t>Vice-Chair – Mary Ellison, Springfield-Greene County Health Department</a:t>
            </a:r>
          </a:p>
          <a:p>
            <a:pPr marL="0" indent="0">
              <a:buNone/>
            </a:pPr>
            <a:r>
              <a:rPr lang="en-US" sz="2000" b="1" u="sng" dirty="0">
                <a:latin typeface="Gill Sans MT" panose="020B0502020104020203" pitchFamily="34" charset="0"/>
              </a:rPr>
              <a:t>Mission: </a:t>
            </a:r>
          </a:p>
          <a:p>
            <a:pPr marL="0" indent="0" algn="ctr">
              <a:buNone/>
            </a:pPr>
            <a:r>
              <a:rPr lang="en-US" sz="2000" dirty="0">
                <a:latin typeface="Gill Sans MT" panose="020B0502020104020203" pitchFamily="34" charset="0"/>
              </a:rPr>
              <a:t>To support the development of a healthy, functioning local food system, bringing food groups together and representing all parts of the community, including those not at the table.</a:t>
            </a:r>
          </a:p>
          <a:p>
            <a:pPr marL="0" indent="0" algn="ctr">
              <a:buNone/>
            </a:pPr>
            <a:endParaRPr lang="en-US" sz="2000" dirty="0">
              <a:latin typeface="Gill Sans MT" panose="020B0502020104020203" pitchFamily="34" charset="0"/>
            </a:endParaRPr>
          </a:p>
          <a:p>
            <a:pPr>
              <a:lnSpc>
                <a:spcPct val="90000"/>
              </a:lnSpc>
              <a:buFontTx/>
              <a:buChar char="-"/>
            </a:pPr>
            <a:endParaRPr lang="en-US" sz="1100" dirty="0"/>
          </a:p>
        </p:txBody>
      </p:sp>
      <p:pic>
        <p:nvPicPr>
          <p:cNvPr id="9" name="Picture 8" descr="A group of people posing for the camera&#10;&#10;Description automatically generated">
            <a:extLst>
              <a:ext uri="{FF2B5EF4-FFF2-40B4-BE49-F238E27FC236}">
                <a16:creationId xmlns:a16="http://schemas.microsoft.com/office/drawing/2014/main" id="{841D59BF-4487-4ADB-983B-8BC2F4633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581400" cy="2686050"/>
          </a:xfrm>
          <a:prstGeom prst="rect">
            <a:avLst/>
          </a:prstGeom>
        </p:spPr>
      </p:pic>
      <p:pic>
        <p:nvPicPr>
          <p:cNvPr id="11" name="Picture 10" descr="A group of people standing in front of a crowd&#10;&#10;Description automatically generated">
            <a:extLst>
              <a:ext uri="{FF2B5EF4-FFF2-40B4-BE49-F238E27FC236}">
                <a16:creationId xmlns:a16="http://schemas.microsoft.com/office/drawing/2014/main" id="{73EC6513-B725-4C24-AAD9-53810A8753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598" y="0"/>
            <a:ext cx="3581401" cy="2686051"/>
          </a:xfrm>
          <a:prstGeom prst="rect">
            <a:avLst/>
          </a:prstGeom>
        </p:spPr>
      </p:pic>
      <p:sp>
        <p:nvSpPr>
          <p:cNvPr id="15" name="Moon 3">
            <a:extLst>
              <a:ext uri="{FF2B5EF4-FFF2-40B4-BE49-F238E27FC236}">
                <a16:creationId xmlns:a16="http://schemas.microsoft.com/office/drawing/2014/main" id="{B604BB4A-A783-4CC1-8F88-2F045A0A78E1}"/>
              </a:ext>
            </a:extLst>
          </p:cNvPr>
          <p:cNvSpPr/>
          <p:nvPr/>
        </p:nvSpPr>
        <p:spPr>
          <a:xfrm rot="16200000">
            <a:off x="3868321" y="14780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0A94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Moon 3">
            <a:extLst>
              <a:ext uri="{FF2B5EF4-FFF2-40B4-BE49-F238E27FC236}">
                <a16:creationId xmlns:a16="http://schemas.microsoft.com/office/drawing/2014/main" id="{3326832D-8020-43C9-A61A-D62E523CB974}"/>
              </a:ext>
            </a:extLst>
          </p:cNvPr>
          <p:cNvSpPr/>
          <p:nvPr/>
        </p:nvSpPr>
        <p:spPr>
          <a:xfrm rot="16200000">
            <a:off x="3868322" y="15542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95CA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13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3"/>
          <p:cNvSpPr/>
          <p:nvPr/>
        </p:nvSpPr>
        <p:spPr>
          <a:xfrm rot="16200000">
            <a:off x="3868321" y="1478067"/>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0A94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rot="16200000">
            <a:off x="3874603" y="1590024"/>
            <a:ext cx="1407358" cy="9200107"/>
          </a:xfrm>
          <a:custGeom>
            <a:avLst/>
            <a:gdLst>
              <a:gd name="connsiteX0" fmla="*/ 3848100 w 3848100"/>
              <a:gd name="connsiteY0" fmla="*/ 9144000 h 9144000"/>
              <a:gd name="connsiteX1" fmla="*/ 0 w 3848100"/>
              <a:gd name="connsiteY1" fmla="*/ 4572000 h 9144000"/>
              <a:gd name="connsiteX2" fmla="*/ 3848100 w 3848100"/>
              <a:gd name="connsiteY2" fmla="*/ 0 h 9144000"/>
              <a:gd name="connsiteX3" fmla="*/ 1924050 w 3848100"/>
              <a:gd name="connsiteY3" fmla="*/ 4572000 h 9144000"/>
              <a:gd name="connsiteX4" fmla="*/ 3848100 w 3848100"/>
              <a:gd name="connsiteY4" fmla="*/ 9144000 h 9144000"/>
              <a:gd name="connsiteX0" fmla="*/ 4311005 w 4311005"/>
              <a:gd name="connsiteY0" fmla="*/ 9144000 h 9643507"/>
              <a:gd name="connsiteX1" fmla="*/ 495562 w 4311005"/>
              <a:gd name="connsiteY1" fmla="*/ 9165773 h 9643507"/>
              <a:gd name="connsiteX2" fmla="*/ 462905 w 4311005"/>
              <a:gd name="connsiteY2" fmla="*/ 4572000 h 9643507"/>
              <a:gd name="connsiteX3" fmla="*/ 4311005 w 4311005"/>
              <a:gd name="connsiteY3" fmla="*/ 0 h 9643507"/>
              <a:gd name="connsiteX4" fmla="*/ 2386955 w 4311005"/>
              <a:gd name="connsiteY4" fmla="*/ 4572000 h 9643507"/>
              <a:gd name="connsiteX5" fmla="*/ 4311005 w 4311005"/>
              <a:gd name="connsiteY5" fmla="*/ 9144000 h 9643507"/>
              <a:gd name="connsiteX0" fmla="*/ 4109633 w 4109633"/>
              <a:gd name="connsiteY0" fmla="*/ 9604560 h 10104067"/>
              <a:gd name="connsiteX1" fmla="*/ 294190 w 4109633"/>
              <a:gd name="connsiteY1" fmla="*/ 9626333 h 10104067"/>
              <a:gd name="connsiteX2" fmla="*/ 261533 w 4109633"/>
              <a:gd name="connsiteY2" fmla="*/ 5032560 h 10104067"/>
              <a:gd name="connsiteX3" fmla="*/ 305076 w 4109633"/>
              <a:gd name="connsiteY3" fmla="*/ 482333 h 10104067"/>
              <a:gd name="connsiteX4" fmla="*/ 4109633 w 4109633"/>
              <a:gd name="connsiteY4" fmla="*/ 460560 h 10104067"/>
              <a:gd name="connsiteX5" fmla="*/ 2185583 w 4109633"/>
              <a:gd name="connsiteY5" fmla="*/ 5032560 h 10104067"/>
              <a:gd name="connsiteX6" fmla="*/ 4109633 w 4109633"/>
              <a:gd name="connsiteY6" fmla="*/ 9604560 h 10104067"/>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853299"/>
              <a:gd name="connsiteX1" fmla="*/ 294190 w 4109633"/>
              <a:gd name="connsiteY1" fmla="*/ 9375565 h 9853299"/>
              <a:gd name="connsiteX2" fmla="*/ 261533 w 4109633"/>
              <a:gd name="connsiteY2" fmla="*/ 4781792 h 9853299"/>
              <a:gd name="connsiteX3" fmla="*/ 305076 w 4109633"/>
              <a:gd name="connsiteY3" fmla="*/ 231565 h 9853299"/>
              <a:gd name="connsiteX4" fmla="*/ 4109633 w 4109633"/>
              <a:gd name="connsiteY4" fmla="*/ 209792 h 9853299"/>
              <a:gd name="connsiteX5" fmla="*/ 2185583 w 4109633"/>
              <a:gd name="connsiteY5" fmla="*/ 4781792 h 9853299"/>
              <a:gd name="connsiteX6" fmla="*/ 4109633 w 4109633"/>
              <a:gd name="connsiteY6" fmla="*/ 9353792 h 9853299"/>
              <a:gd name="connsiteX0" fmla="*/ 4109633 w 4109633"/>
              <a:gd name="connsiteY0" fmla="*/ 9353792 h 9599315"/>
              <a:gd name="connsiteX1" fmla="*/ 294190 w 4109633"/>
              <a:gd name="connsiteY1" fmla="*/ 9375565 h 9599315"/>
              <a:gd name="connsiteX2" fmla="*/ 261533 w 4109633"/>
              <a:gd name="connsiteY2" fmla="*/ 4781792 h 9599315"/>
              <a:gd name="connsiteX3" fmla="*/ 305076 w 4109633"/>
              <a:gd name="connsiteY3" fmla="*/ 231565 h 9599315"/>
              <a:gd name="connsiteX4" fmla="*/ 4109633 w 4109633"/>
              <a:gd name="connsiteY4" fmla="*/ 209792 h 9599315"/>
              <a:gd name="connsiteX5" fmla="*/ 2185583 w 4109633"/>
              <a:gd name="connsiteY5" fmla="*/ 4781792 h 9599315"/>
              <a:gd name="connsiteX6" fmla="*/ 4109633 w 4109633"/>
              <a:gd name="connsiteY6" fmla="*/ 9353792 h 9599315"/>
              <a:gd name="connsiteX0" fmla="*/ 4173362 w 4173362"/>
              <a:gd name="connsiteY0" fmla="*/ 9353792 h 9620233"/>
              <a:gd name="connsiteX1" fmla="*/ 276032 w 4173362"/>
              <a:gd name="connsiteY1" fmla="*/ 9443804 h 9620233"/>
              <a:gd name="connsiteX2" fmla="*/ 325262 w 4173362"/>
              <a:gd name="connsiteY2" fmla="*/ 4781792 h 9620233"/>
              <a:gd name="connsiteX3" fmla="*/ 368805 w 4173362"/>
              <a:gd name="connsiteY3" fmla="*/ 231565 h 9620233"/>
              <a:gd name="connsiteX4" fmla="*/ 4173362 w 4173362"/>
              <a:gd name="connsiteY4" fmla="*/ 209792 h 9620233"/>
              <a:gd name="connsiteX5" fmla="*/ 2249312 w 4173362"/>
              <a:gd name="connsiteY5" fmla="*/ 4781792 h 9620233"/>
              <a:gd name="connsiteX6" fmla="*/ 4173362 w 4173362"/>
              <a:gd name="connsiteY6" fmla="*/ 9353792 h 9620233"/>
              <a:gd name="connsiteX0" fmla="*/ 3897914 w 3897914"/>
              <a:gd name="connsiteY0" fmla="*/ 9353792 h 9620233"/>
              <a:gd name="connsiteX1" fmla="*/ 584 w 3897914"/>
              <a:gd name="connsiteY1" fmla="*/ 9443804 h 9620233"/>
              <a:gd name="connsiteX2" fmla="*/ 49814 w 3897914"/>
              <a:gd name="connsiteY2" fmla="*/ 4781792 h 9620233"/>
              <a:gd name="connsiteX3" fmla="*/ 93357 w 3897914"/>
              <a:gd name="connsiteY3" fmla="*/ 231565 h 9620233"/>
              <a:gd name="connsiteX4" fmla="*/ 3897914 w 3897914"/>
              <a:gd name="connsiteY4" fmla="*/ 209792 h 9620233"/>
              <a:gd name="connsiteX5" fmla="*/ 1973864 w 3897914"/>
              <a:gd name="connsiteY5" fmla="*/ 4781792 h 9620233"/>
              <a:gd name="connsiteX6" fmla="*/ 3897914 w 3897914"/>
              <a:gd name="connsiteY6" fmla="*/ 9353792 h 9620233"/>
              <a:gd name="connsiteX0" fmla="*/ 3897892 w 3897894"/>
              <a:gd name="connsiteY0" fmla="*/ 9353792 h 9446913"/>
              <a:gd name="connsiteX1" fmla="*/ 562 w 3897894"/>
              <a:gd name="connsiteY1" fmla="*/ 9443804 h 9446913"/>
              <a:gd name="connsiteX2" fmla="*/ 49792 w 3897894"/>
              <a:gd name="connsiteY2" fmla="*/ 4781792 h 9446913"/>
              <a:gd name="connsiteX3" fmla="*/ 93335 w 3897894"/>
              <a:gd name="connsiteY3" fmla="*/ 231565 h 9446913"/>
              <a:gd name="connsiteX4" fmla="*/ 3897892 w 3897894"/>
              <a:gd name="connsiteY4" fmla="*/ 209792 h 9446913"/>
              <a:gd name="connsiteX5" fmla="*/ 1973842 w 3897894"/>
              <a:gd name="connsiteY5" fmla="*/ 4781792 h 9446913"/>
              <a:gd name="connsiteX6" fmla="*/ 3897892 w 3897894"/>
              <a:gd name="connsiteY6" fmla="*/ 9353792 h 9446913"/>
              <a:gd name="connsiteX0" fmla="*/ 3897892 w 3897894"/>
              <a:gd name="connsiteY0" fmla="*/ 9144000 h 9237121"/>
              <a:gd name="connsiteX1" fmla="*/ 562 w 3897894"/>
              <a:gd name="connsiteY1" fmla="*/ 9234012 h 9237121"/>
              <a:gd name="connsiteX2" fmla="*/ 49792 w 3897894"/>
              <a:gd name="connsiteY2" fmla="*/ 4572000 h 9237121"/>
              <a:gd name="connsiteX3" fmla="*/ 93335 w 3897894"/>
              <a:gd name="connsiteY3" fmla="*/ 21773 h 9237121"/>
              <a:gd name="connsiteX4" fmla="*/ 3897892 w 3897894"/>
              <a:gd name="connsiteY4" fmla="*/ 0 h 9237121"/>
              <a:gd name="connsiteX5" fmla="*/ 1973842 w 3897894"/>
              <a:gd name="connsiteY5" fmla="*/ 4572000 h 9237121"/>
              <a:gd name="connsiteX6" fmla="*/ 3897892 w 3897894"/>
              <a:gd name="connsiteY6" fmla="*/ 9144000 h 9237121"/>
              <a:gd name="connsiteX0" fmla="*/ 3907415 w 3907417"/>
              <a:gd name="connsiteY0" fmla="*/ 9144000 h 9209279"/>
              <a:gd name="connsiteX1" fmla="*/ 560 w 3907417"/>
              <a:gd name="connsiteY1" fmla="*/ 9205440 h 9209279"/>
              <a:gd name="connsiteX2" fmla="*/ 59315 w 3907417"/>
              <a:gd name="connsiteY2" fmla="*/ 4572000 h 9209279"/>
              <a:gd name="connsiteX3" fmla="*/ 102858 w 3907417"/>
              <a:gd name="connsiteY3" fmla="*/ 21773 h 9209279"/>
              <a:gd name="connsiteX4" fmla="*/ 3907415 w 3907417"/>
              <a:gd name="connsiteY4" fmla="*/ 0 h 9209279"/>
              <a:gd name="connsiteX5" fmla="*/ 1983365 w 3907417"/>
              <a:gd name="connsiteY5" fmla="*/ 4572000 h 9209279"/>
              <a:gd name="connsiteX6" fmla="*/ 3907415 w 3907417"/>
              <a:gd name="connsiteY6" fmla="*/ 9144000 h 9209279"/>
              <a:gd name="connsiteX0" fmla="*/ 3907415 w 3907417"/>
              <a:gd name="connsiteY0" fmla="*/ 9182100 h 9211038"/>
              <a:gd name="connsiteX1" fmla="*/ 560 w 3907417"/>
              <a:gd name="connsiteY1" fmla="*/ 9205440 h 9211038"/>
              <a:gd name="connsiteX2" fmla="*/ 59315 w 3907417"/>
              <a:gd name="connsiteY2" fmla="*/ 4572000 h 9211038"/>
              <a:gd name="connsiteX3" fmla="*/ 102858 w 3907417"/>
              <a:gd name="connsiteY3" fmla="*/ 21773 h 9211038"/>
              <a:gd name="connsiteX4" fmla="*/ 3907415 w 3907417"/>
              <a:gd name="connsiteY4" fmla="*/ 0 h 9211038"/>
              <a:gd name="connsiteX5" fmla="*/ 1983365 w 3907417"/>
              <a:gd name="connsiteY5" fmla="*/ 4572000 h 9211038"/>
              <a:gd name="connsiteX6" fmla="*/ 3907415 w 3907417"/>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28382 w 3928384"/>
              <a:gd name="connsiteY0" fmla="*/ 9182100 h 9211038"/>
              <a:gd name="connsiteX1" fmla="*/ 21527 w 3928384"/>
              <a:gd name="connsiteY1" fmla="*/ 9205440 h 9211038"/>
              <a:gd name="connsiteX2" fmla="*/ 80282 w 3928384"/>
              <a:gd name="connsiteY2" fmla="*/ 4572000 h 9211038"/>
              <a:gd name="connsiteX3" fmla="*/ 0 w 3928384"/>
              <a:gd name="connsiteY3" fmla="*/ 31300 h 9211038"/>
              <a:gd name="connsiteX4" fmla="*/ 3928382 w 3928384"/>
              <a:gd name="connsiteY4" fmla="*/ 0 h 9211038"/>
              <a:gd name="connsiteX5" fmla="*/ 2004332 w 3928384"/>
              <a:gd name="connsiteY5" fmla="*/ 4572000 h 9211038"/>
              <a:gd name="connsiteX6" fmla="*/ 3928382 w 3928384"/>
              <a:gd name="connsiteY6" fmla="*/ 9182100 h 9211038"/>
              <a:gd name="connsiteX0" fmla="*/ 3943385 w 3943387"/>
              <a:gd name="connsiteY0" fmla="*/ 9182100 h 9211038"/>
              <a:gd name="connsiteX1" fmla="*/ 36530 w 3943387"/>
              <a:gd name="connsiteY1" fmla="*/ 9205440 h 9211038"/>
              <a:gd name="connsiteX2" fmla="*/ 282 w 3943387"/>
              <a:gd name="connsiteY2" fmla="*/ 4572000 h 9211038"/>
              <a:gd name="connsiteX3" fmla="*/ 15003 w 3943387"/>
              <a:gd name="connsiteY3" fmla="*/ 31300 h 9211038"/>
              <a:gd name="connsiteX4" fmla="*/ 3943385 w 3943387"/>
              <a:gd name="connsiteY4" fmla="*/ 0 h 9211038"/>
              <a:gd name="connsiteX5" fmla="*/ 2019335 w 3943387"/>
              <a:gd name="connsiteY5" fmla="*/ 4572000 h 9211038"/>
              <a:gd name="connsiteX6" fmla="*/ 3943385 w 3943387"/>
              <a:gd name="connsiteY6" fmla="*/ 9182100 h 9211038"/>
              <a:gd name="connsiteX0" fmla="*/ 3943105 w 3943107"/>
              <a:gd name="connsiteY0" fmla="*/ 9182100 h 9200107"/>
              <a:gd name="connsiteX1" fmla="*/ 12499 w 3943107"/>
              <a:gd name="connsiteY1" fmla="*/ 9193568 h 9200107"/>
              <a:gd name="connsiteX2" fmla="*/ 2 w 3943107"/>
              <a:gd name="connsiteY2" fmla="*/ 4572000 h 9200107"/>
              <a:gd name="connsiteX3" fmla="*/ 14723 w 3943107"/>
              <a:gd name="connsiteY3" fmla="*/ 31300 h 9200107"/>
              <a:gd name="connsiteX4" fmla="*/ 3943105 w 3943107"/>
              <a:gd name="connsiteY4" fmla="*/ 0 h 9200107"/>
              <a:gd name="connsiteX5" fmla="*/ 2019055 w 3943107"/>
              <a:gd name="connsiteY5" fmla="*/ 4572000 h 9200107"/>
              <a:gd name="connsiteX6" fmla="*/ 3943105 w 394310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2019125 w 3943177"/>
              <a:gd name="connsiteY5" fmla="*/ 4572000 h 9200107"/>
              <a:gd name="connsiteX6" fmla="*/ 3943175 w 3943177"/>
              <a:gd name="connsiteY6" fmla="*/ 9182100 h 9200107"/>
              <a:gd name="connsiteX0" fmla="*/ 3943175 w 3943177"/>
              <a:gd name="connsiteY0" fmla="*/ 9182100 h 9200107"/>
              <a:gd name="connsiteX1" fmla="*/ 12569 w 3943177"/>
              <a:gd name="connsiteY1" fmla="*/ 9193568 h 9200107"/>
              <a:gd name="connsiteX2" fmla="*/ 72 w 3943177"/>
              <a:gd name="connsiteY2" fmla="*/ 4572000 h 9200107"/>
              <a:gd name="connsiteX3" fmla="*/ 26668 w 3943177"/>
              <a:gd name="connsiteY3" fmla="*/ 7549 h 9200107"/>
              <a:gd name="connsiteX4" fmla="*/ 3943175 w 3943177"/>
              <a:gd name="connsiteY4" fmla="*/ 0 h 9200107"/>
              <a:gd name="connsiteX5" fmla="*/ 1287125 w 3943177"/>
              <a:gd name="connsiteY5" fmla="*/ 4572003 h 9200107"/>
              <a:gd name="connsiteX6" fmla="*/ 3943175 w 3943177"/>
              <a:gd name="connsiteY6" fmla="*/ 9182100 h 92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177" h="9200107">
                <a:moveTo>
                  <a:pt x="3943175" y="9182100"/>
                </a:moveTo>
                <a:cubicBezTo>
                  <a:pt x="3946797" y="9162335"/>
                  <a:pt x="-42116" y="9218589"/>
                  <a:pt x="12569" y="9193568"/>
                </a:cubicBezTo>
                <a:cubicBezTo>
                  <a:pt x="53608" y="9236789"/>
                  <a:pt x="-2278" y="6103003"/>
                  <a:pt x="72" y="4572000"/>
                </a:cubicBezTo>
                <a:cubicBezTo>
                  <a:pt x="2422" y="3040997"/>
                  <a:pt x="40411" y="5274"/>
                  <a:pt x="26668" y="7549"/>
                </a:cubicBezTo>
                <a:lnTo>
                  <a:pt x="3943175" y="0"/>
                </a:lnTo>
                <a:cubicBezTo>
                  <a:pt x="2731957" y="1079303"/>
                  <a:pt x="1287125" y="3041653"/>
                  <a:pt x="1287125" y="4572003"/>
                </a:cubicBezTo>
                <a:cubicBezTo>
                  <a:pt x="1287125" y="6102353"/>
                  <a:pt x="2731957" y="8102797"/>
                  <a:pt x="3943175" y="9182100"/>
                </a:cubicBezTo>
                <a:close/>
              </a:path>
            </a:pathLst>
          </a:custGeom>
          <a:solidFill>
            <a:srgbClr val="095CA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793" y="5486398"/>
            <a:ext cx="1944414" cy="789432"/>
          </a:xfrm>
          <a:prstGeom prst="rect">
            <a:avLst/>
          </a:prstGeom>
        </p:spPr>
      </p:pic>
      <p:sp>
        <p:nvSpPr>
          <p:cNvPr id="30" name="Title 29"/>
          <p:cNvSpPr>
            <a:spLocks noGrp="1"/>
          </p:cNvSpPr>
          <p:nvPr>
            <p:ph type="title"/>
          </p:nvPr>
        </p:nvSpPr>
        <p:spPr>
          <a:xfrm>
            <a:off x="457200" y="274638"/>
            <a:ext cx="8229600" cy="1143000"/>
          </a:xfrm>
        </p:spPr>
        <p:txBody>
          <a:bodyPr>
            <a:normAutofit/>
          </a:bodyPr>
          <a:lstStyle/>
          <a:p>
            <a:r>
              <a:rPr lang="en-US" dirty="0">
                <a:latin typeface="Gill Sans MT" panose="020B0502020104020203" pitchFamily="34" charset="0"/>
                <a:ea typeface="Calibri"/>
                <a:cs typeface="Times New Roman"/>
              </a:rPr>
              <a:t>Housing</a:t>
            </a:r>
            <a:r>
              <a:rPr lang="en-US" dirty="0">
                <a:latin typeface="Gill Sans MT" panose="020B0502020104020203" pitchFamily="34" charset="0"/>
              </a:rPr>
              <a:t> </a:t>
            </a:r>
            <a:r>
              <a:rPr lang="en-US" dirty="0">
                <a:latin typeface="Gill Sans MT" panose="020B0502020104020203" pitchFamily="34" charset="0"/>
                <a:ea typeface="Calibri"/>
                <a:cs typeface="Times New Roman"/>
              </a:rPr>
              <a:t>Collaborative</a:t>
            </a:r>
          </a:p>
        </p:txBody>
      </p:sp>
      <p:sp>
        <p:nvSpPr>
          <p:cNvPr id="7" name="Content Placeholder 1"/>
          <p:cNvSpPr txBox="1">
            <a:spLocks/>
          </p:cNvSpPr>
          <p:nvPr/>
        </p:nvSpPr>
        <p:spPr>
          <a:xfrm>
            <a:off x="457200" y="1097632"/>
            <a:ext cx="8229600" cy="482072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latin typeface="Gill Sans MT" panose="020B0502020104020203" pitchFamily="34" charset="0"/>
            </a:endParaRPr>
          </a:p>
          <a:p>
            <a:pPr marL="0" indent="0" algn="ctr">
              <a:buNone/>
            </a:pPr>
            <a:r>
              <a:rPr lang="en-US" sz="2000" dirty="0">
                <a:latin typeface="Gill Sans MT" panose="020B0502020104020203" pitchFamily="34" charset="0"/>
              </a:rPr>
              <a:t>Chair – Shelby Butler, empower: abilities</a:t>
            </a:r>
          </a:p>
          <a:p>
            <a:pPr marL="0" indent="0" algn="ctr">
              <a:buNone/>
            </a:pPr>
            <a:r>
              <a:rPr lang="en-US" sz="2000" dirty="0">
                <a:latin typeface="Gill Sans MT" panose="020B0502020104020203" pitchFamily="34" charset="0"/>
              </a:rPr>
              <a:t>Vice-Chair – Isabelle Walker, Eagle Management</a:t>
            </a:r>
            <a:endParaRPr lang="en-US" sz="1200" b="1" u="sng" dirty="0">
              <a:latin typeface="Gill Sans MT" panose="020B0502020104020203" pitchFamily="34" charset="0"/>
            </a:endParaRPr>
          </a:p>
          <a:p>
            <a:pPr marL="0" indent="0" algn="ctr">
              <a:buNone/>
            </a:pPr>
            <a:endParaRPr lang="en-US" sz="1100" b="1" u="sng" dirty="0">
              <a:latin typeface="Gill Sans MT" panose="020B0502020104020203" pitchFamily="34" charset="0"/>
            </a:endParaRPr>
          </a:p>
          <a:p>
            <a:pPr marL="0" indent="0" algn="ctr">
              <a:buNone/>
            </a:pPr>
            <a:endParaRPr lang="en-US" sz="1100" b="1" u="sng" dirty="0">
              <a:latin typeface="Gill Sans MT" panose="020B0502020104020203" pitchFamily="34" charset="0"/>
            </a:endParaRPr>
          </a:p>
          <a:p>
            <a:pPr marL="0" indent="0">
              <a:buNone/>
            </a:pPr>
            <a:r>
              <a:rPr lang="en-US" sz="2400" b="1" u="sng" dirty="0">
                <a:latin typeface="Gill Sans MT" panose="020B0502020104020203" pitchFamily="34" charset="0"/>
              </a:rPr>
              <a:t>Mission:</a:t>
            </a:r>
            <a:endParaRPr lang="en-US" sz="2800" dirty="0">
              <a:solidFill>
                <a:srgbClr val="000000"/>
              </a:solidFill>
              <a:latin typeface="Gill Sans MT" panose="020B0502020104020203" pitchFamily="34" charset="0"/>
            </a:endParaRPr>
          </a:p>
          <a:p>
            <a:pPr marL="0" indent="0" algn="ctr">
              <a:buNone/>
            </a:pPr>
            <a:r>
              <a:rPr lang="en-US" sz="2000" dirty="0">
                <a:solidFill>
                  <a:srgbClr val="000000"/>
                </a:solidFill>
                <a:latin typeface="Gill Sans MT" panose="020B0502020104020203" pitchFamily="34" charset="0"/>
              </a:rPr>
              <a:t>To advance knowledge on issues related to affordable housing by creating forum for community-wide problem solving that targets all populations at every stage of assistance, ensuring safe, decent, affordable housing for elderly to youth and homeless to home owner. </a:t>
            </a:r>
          </a:p>
        </p:txBody>
      </p:sp>
    </p:spTree>
    <p:extLst>
      <p:ext uri="{BB962C8B-B14F-4D97-AF65-F5344CB8AC3E}">
        <p14:creationId xmlns:p14="http://schemas.microsoft.com/office/powerpoint/2010/main" val="4238554491"/>
      </p:ext>
    </p:extLst>
  </p:cSld>
  <p:clrMapOvr>
    <a:masterClrMapping/>
  </p:clrMapOvr>
</p:sld>
</file>

<file path=ppt/theme/theme1.xml><?xml version="1.0" encoding="utf-8"?>
<a:theme xmlns:a="http://schemas.openxmlformats.org/drawingml/2006/main" name="Community Partnership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2AD4B74B876E43A9F51392340A19B6" ma:contentTypeVersion="13" ma:contentTypeDescription="Create a new document." ma:contentTypeScope="" ma:versionID="227ba147190a1eb87b75cded1d2087c9">
  <xsd:schema xmlns:xsd="http://www.w3.org/2001/XMLSchema" xmlns:xs="http://www.w3.org/2001/XMLSchema" xmlns:p="http://schemas.microsoft.com/office/2006/metadata/properties" xmlns:ns3="d5eea2a8-1191-40ad-abd8-9e5cb8a795ec" xmlns:ns4="1970e3d6-58e3-4960-bab3-a93d9f38c7da" targetNamespace="http://schemas.microsoft.com/office/2006/metadata/properties" ma:root="true" ma:fieldsID="74aa7a3205456559d3feb8f6dc0ee10a" ns3:_="" ns4:_="">
    <xsd:import namespace="d5eea2a8-1191-40ad-abd8-9e5cb8a795ec"/>
    <xsd:import namespace="1970e3d6-58e3-4960-bab3-a93d9f38c7d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ea2a8-1191-40ad-abd8-9e5cb8a795e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70e3d6-58e3-4960-bab3-a93d9f38c7da"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2CEC44-E824-4847-9EB9-8210BAA27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ea2a8-1191-40ad-abd8-9e5cb8a795ec"/>
    <ds:schemaRef ds:uri="1970e3d6-58e3-4960-bab3-a93d9f38c7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379D87-9580-4094-9C75-6E706D91BF64}">
  <ds:schemaRefs>
    <ds:schemaRef ds:uri="1970e3d6-58e3-4960-bab3-a93d9f38c7da"/>
    <ds:schemaRef ds:uri="http://schemas.openxmlformats.org/package/2006/metadata/core-properties"/>
    <ds:schemaRef ds:uri="http://purl.org/dc/terms/"/>
    <ds:schemaRef ds:uri="d5eea2a8-1191-40ad-abd8-9e5cb8a795ec"/>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FF89ABA-2A8B-44D3-A4C5-9423D15842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4845</TotalTime>
  <Words>1695</Words>
  <Application>Microsoft Office PowerPoint</Application>
  <PresentationFormat>On-screen Show (4:3)</PresentationFormat>
  <Paragraphs>186</Paragraphs>
  <Slides>17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Gill Sans MT</vt:lpstr>
      <vt:lpstr>Monotype Corsiva</vt:lpstr>
      <vt:lpstr>Myriad Pro</vt:lpstr>
      <vt:lpstr>Symbol</vt:lpstr>
      <vt:lpstr>Times New Roman</vt:lpstr>
      <vt:lpstr>Community Partnership PowerPoint Template</vt:lpstr>
      <vt:lpstr>PowerPoint Presentation</vt:lpstr>
      <vt:lpstr>Collaboratives History</vt:lpstr>
      <vt:lpstr>PowerPoint Presentation</vt:lpstr>
      <vt:lpstr>Child Abuse &amp; Neglect Collaborative</vt:lpstr>
      <vt:lpstr>Early Care and Education Collaborative</vt:lpstr>
      <vt:lpstr>Environmental Collaborative</vt:lpstr>
      <vt:lpstr>PowerPoint Presentation</vt:lpstr>
      <vt:lpstr>PowerPoint Presentation</vt:lpstr>
      <vt:lpstr>Housing Collaborative</vt:lpstr>
      <vt:lpstr>Let’s Go Smart: Transportation Collaborative</vt:lpstr>
      <vt:lpstr>The Collaborative Model</vt:lpstr>
      <vt:lpstr>The role of a CIL </vt:lpstr>
      <vt:lpstr>How can you engage</vt:lpstr>
      <vt:lpstr>Tips and Best Practices</vt:lpstr>
      <vt:lpstr>Ideas for Collaboration</vt:lpstr>
      <vt:lpstr>Other ways to connect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Lockhart</dc:creator>
  <cp:lastModifiedBy>Shelby Butler</cp:lastModifiedBy>
  <cp:revision>18</cp:revision>
  <cp:lastPrinted>2019-08-21T16:51:46Z</cp:lastPrinted>
  <dcterms:created xsi:type="dcterms:W3CDTF">2019-08-19T16:03:19Z</dcterms:created>
  <dcterms:modified xsi:type="dcterms:W3CDTF">2022-05-13T21:18:14Z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0x0101007D2AD4B74B876E43A9F51392340A19B6</vt:lpwstr>
  </property>
</Properties>
</file>