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4" r:id="rId3"/>
    <p:sldId id="264" r:id="rId4"/>
    <p:sldId id="265" r:id="rId5"/>
    <p:sldId id="277" r:id="rId6"/>
    <p:sldId id="258" r:id="rId7"/>
    <p:sldId id="260" r:id="rId8"/>
    <p:sldId id="281" r:id="rId9"/>
    <p:sldId id="275" r:id="rId10"/>
    <p:sldId id="270" r:id="rId11"/>
    <p:sldId id="271" r:id="rId12"/>
    <p:sldId id="280" r:id="rId13"/>
    <p:sldId id="276" r:id="rId14"/>
    <p:sldId id="266" r:id="rId15"/>
    <p:sldId id="261" r:id="rId16"/>
    <p:sldId id="278" r:id="rId17"/>
    <p:sldId id="267" r:id="rId18"/>
    <p:sldId id="262" r:id="rId19"/>
    <p:sldId id="282" r:id="rId20"/>
    <p:sldId id="257"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076" autoAdjust="0"/>
  </p:normalViewPr>
  <p:slideViewPr>
    <p:cSldViewPr snapToGrid="0">
      <p:cViewPr varScale="1">
        <p:scale>
          <a:sx n="95" d="100"/>
          <a:sy n="95" d="100"/>
        </p:scale>
        <p:origin x="11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F08FD2-A844-4D8D-AACB-90B921A3E948}"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9D1D108B-03C4-4672-B1C6-AAE5C384BEA4}">
      <dgm:prSet/>
      <dgm:spPr/>
      <dgm:t>
        <a:bodyPr/>
        <a:lstStyle/>
        <a:p>
          <a:r>
            <a:rPr lang="en-US" dirty="0"/>
            <a:t>In 2019, 47.5% of people with a disability aged 16-64 who were not employed reported at least one barrier to employment. -U.S. Bureau of Labor Statistics</a:t>
          </a:r>
        </a:p>
      </dgm:t>
    </dgm:pt>
    <dgm:pt modelId="{8E5D5335-9202-4D40-A156-68AE853514E0}" type="parTrans" cxnId="{4482BB67-BEB8-4C64-B39B-59CDAFF6FA14}">
      <dgm:prSet/>
      <dgm:spPr/>
      <dgm:t>
        <a:bodyPr/>
        <a:lstStyle/>
        <a:p>
          <a:endParaRPr lang="en-US"/>
        </a:p>
      </dgm:t>
    </dgm:pt>
    <dgm:pt modelId="{BB2A6363-39A6-435D-9070-14FC20BB0ADE}" type="sibTrans" cxnId="{4482BB67-BEB8-4C64-B39B-59CDAFF6FA14}">
      <dgm:prSet/>
      <dgm:spPr/>
      <dgm:t>
        <a:bodyPr/>
        <a:lstStyle/>
        <a:p>
          <a:endParaRPr lang="en-US"/>
        </a:p>
      </dgm:t>
    </dgm:pt>
    <dgm:pt modelId="{534B7EF7-274F-4BF3-B90E-CF565DDFEBC7}">
      <dgm:prSet/>
      <dgm:spPr/>
      <dgm:t>
        <a:bodyPr/>
        <a:lstStyle/>
        <a:p>
          <a:r>
            <a:rPr lang="en-US" dirty="0"/>
            <a:t>Own disability as a barrier- 79.0%</a:t>
          </a:r>
        </a:p>
      </dgm:t>
    </dgm:pt>
    <dgm:pt modelId="{DF66216B-2847-4E0E-B5C2-6341797590DC}" type="parTrans" cxnId="{3BC89045-7BDD-48E3-9E5D-DA63EC110043}">
      <dgm:prSet/>
      <dgm:spPr/>
      <dgm:t>
        <a:bodyPr/>
        <a:lstStyle/>
        <a:p>
          <a:endParaRPr lang="en-US"/>
        </a:p>
      </dgm:t>
    </dgm:pt>
    <dgm:pt modelId="{80C9DA64-C523-405A-96CB-C0A094F36A4B}" type="sibTrans" cxnId="{3BC89045-7BDD-48E3-9E5D-DA63EC110043}">
      <dgm:prSet/>
      <dgm:spPr/>
      <dgm:t>
        <a:bodyPr/>
        <a:lstStyle/>
        <a:p>
          <a:endParaRPr lang="en-US"/>
        </a:p>
      </dgm:t>
    </dgm:pt>
    <dgm:pt modelId="{DB80E9FD-D278-4B2F-8B7B-010B57147CD8}">
      <dgm:prSet/>
      <dgm:spPr/>
      <dgm:t>
        <a:bodyPr/>
        <a:lstStyle/>
        <a:p>
          <a:r>
            <a:rPr lang="en-US" dirty="0"/>
            <a:t>Lack of education and training- 14.3%</a:t>
          </a:r>
        </a:p>
      </dgm:t>
    </dgm:pt>
    <dgm:pt modelId="{57AC8C3F-F159-4162-8125-1FE1992F0DBB}" type="parTrans" cxnId="{B1EACBF0-34EA-476A-842C-BCB418555BC5}">
      <dgm:prSet/>
      <dgm:spPr/>
      <dgm:t>
        <a:bodyPr/>
        <a:lstStyle/>
        <a:p>
          <a:endParaRPr lang="en-US"/>
        </a:p>
      </dgm:t>
    </dgm:pt>
    <dgm:pt modelId="{312A3322-9B07-4C6E-833E-5D963692AF04}" type="sibTrans" cxnId="{B1EACBF0-34EA-476A-842C-BCB418555BC5}">
      <dgm:prSet/>
      <dgm:spPr/>
      <dgm:t>
        <a:bodyPr/>
        <a:lstStyle/>
        <a:p>
          <a:endParaRPr lang="en-US"/>
        </a:p>
      </dgm:t>
    </dgm:pt>
    <dgm:pt modelId="{E40DD0C0-AEEF-409C-A201-812816A9AA20}">
      <dgm:prSet/>
      <dgm:spPr/>
      <dgm:t>
        <a:bodyPr/>
        <a:lstStyle/>
        <a:p>
          <a:r>
            <a:rPr lang="en-US" dirty="0"/>
            <a:t>Lack of transportation- 12.1% </a:t>
          </a:r>
        </a:p>
      </dgm:t>
    </dgm:pt>
    <dgm:pt modelId="{368C9516-3A6F-4C6A-83CE-768ABE764A5B}" type="parTrans" cxnId="{3BE0E305-E307-48DE-A8D6-AD7498021E56}">
      <dgm:prSet/>
      <dgm:spPr/>
      <dgm:t>
        <a:bodyPr/>
        <a:lstStyle/>
        <a:p>
          <a:endParaRPr lang="en-US"/>
        </a:p>
      </dgm:t>
    </dgm:pt>
    <dgm:pt modelId="{0B6BA8EF-AB32-4332-85C9-317AF5F7C5EB}" type="sibTrans" cxnId="{3BE0E305-E307-48DE-A8D6-AD7498021E56}">
      <dgm:prSet/>
      <dgm:spPr/>
      <dgm:t>
        <a:bodyPr/>
        <a:lstStyle/>
        <a:p>
          <a:endParaRPr lang="en-US"/>
        </a:p>
      </dgm:t>
    </dgm:pt>
    <dgm:pt modelId="{7E0AA3FA-433B-4F10-BDCC-3098539FF8CB}">
      <dgm:prSet/>
      <dgm:spPr/>
      <dgm:t>
        <a:bodyPr/>
        <a:lstStyle/>
        <a:p>
          <a:r>
            <a:rPr lang="en-US" dirty="0"/>
            <a:t>Need for accommodations at the job- 12.5%  </a:t>
          </a:r>
        </a:p>
      </dgm:t>
    </dgm:pt>
    <dgm:pt modelId="{D9774CF9-CA08-41DC-9DD3-2BCDCC2A34D8}" type="parTrans" cxnId="{027D93B5-1BB1-4718-BB5E-565AE6A01EBF}">
      <dgm:prSet/>
      <dgm:spPr/>
      <dgm:t>
        <a:bodyPr/>
        <a:lstStyle/>
        <a:p>
          <a:endParaRPr lang="en-US"/>
        </a:p>
      </dgm:t>
    </dgm:pt>
    <dgm:pt modelId="{CAEEC39F-A452-4067-9A85-0BF100C1C080}" type="sibTrans" cxnId="{027D93B5-1BB1-4718-BB5E-565AE6A01EBF}">
      <dgm:prSet/>
      <dgm:spPr/>
      <dgm:t>
        <a:bodyPr/>
        <a:lstStyle/>
        <a:p>
          <a:endParaRPr lang="en-US"/>
        </a:p>
      </dgm:t>
    </dgm:pt>
    <dgm:pt modelId="{CAA9F972-3748-44CC-9C9B-89BF58804A07}">
      <dgm:prSet/>
      <dgm:spPr/>
      <dgm:t>
        <a:bodyPr/>
        <a:lstStyle/>
        <a:p>
          <a:r>
            <a:rPr lang="en-US" dirty="0"/>
            <a:t>Employer or Coworker attitudes- 9.1%</a:t>
          </a:r>
        </a:p>
      </dgm:t>
    </dgm:pt>
    <dgm:pt modelId="{F7077D15-B03D-4D96-A69F-5E0231F92A3E}" type="parTrans" cxnId="{FFD5FD09-E636-4674-998E-918CFAEEAEAD}">
      <dgm:prSet/>
      <dgm:spPr/>
      <dgm:t>
        <a:bodyPr/>
        <a:lstStyle/>
        <a:p>
          <a:endParaRPr lang="en-US"/>
        </a:p>
      </dgm:t>
    </dgm:pt>
    <dgm:pt modelId="{93E45F35-BA81-4CF1-8444-95A72B90AB08}" type="sibTrans" cxnId="{FFD5FD09-E636-4674-998E-918CFAEEAEAD}">
      <dgm:prSet/>
      <dgm:spPr/>
      <dgm:t>
        <a:bodyPr/>
        <a:lstStyle/>
        <a:p>
          <a:endParaRPr lang="en-US"/>
        </a:p>
      </dgm:t>
    </dgm:pt>
    <dgm:pt modelId="{58FE172C-E798-4992-8CC0-F2C75719A4B0}">
      <dgm:prSet/>
      <dgm:spPr/>
      <dgm:t>
        <a:bodyPr/>
        <a:lstStyle/>
        <a:p>
          <a:r>
            <a:rPr lang="en-US" dirty="0"/>
            <a:t>Lack of job counseling- 6.4%</a:t>
          </a:r>
        </a:p>
      </dgm:t>
    </dgm:pt>
    <dgm:pt modelId="{2B5650E1-08C0-492E-A5AC-0FAC7E0F7ED4}" type="parTrans" cxnId="{C5B15496-CFA4-401A-A236-63F222D4005A}">
      <dgm:prSet/>
      <dgm:spPr/>
      <dgm:t>
        <a:bodyPr/>
        <a:lstStyle/>
        <a:p>
          <a:endParaRPr lang="en-US"/>
        </a:p>
      </dgm:t>
    </dgm:pt>
    <dgm:pt modelId="{3BA3E6C5-A3CB-407D-9D82-C756E4C50FE4}" type="sibTrans" cxnId="{C5B15496-CFA4-401A-A236-63F222D4005A}">
      <dgm:prSet/>
      <dgm:spPr/>
      <dgm:t>
        <a:bodyPr/>
        <a:lstStyle/>
        <a:p>
          <a:endParaRPr lang="en-US"/>
        </a:p>
      </dgm:t>
    </dgm:pt>
    <dgm:pt modelId="{A3883C59-ADE9-4066-83E8-759BE06A1C0D}">
      <dgm:prSet/>
      <dgm:spPr/>
      <dgm:t>
        <a:bodyPr/>
        <a:lstStyle/>
        <a:p>
          <a:r>
            <a:rPr lang="en-US" dirty="0"/>
            <a:t>Loss of government assistance- 5.3%</a:t>
          </a:r>
        </a:p>
      </dgm:t>
    </dgm:pt>
    <dgm:pt modelId="{0F6390A1-A860-458E-8B4C-B6451FA9DDBC}" type="parTrans" cxnId="{0D0D9B95-A031-4092-9FBF-62A73B194571}">
      <dgm:prSet/>
      <dgm:spPr/>
      <dgm:t>
        <a:bodyPr/>
        <a:lstStyle/>
        <a:p>
          <a:endParaRPr lang="en-US"/>
        </a:p>
      </dgm:t>
    </dgm:pt>
    <dgm:pt modelId="{EF037D9E-1DD0-4C7F-902C-F3C81D031D8E}" type="sibTrans" cxnId="{0D0D9B95-A031-4092-9FBF-62A73B194571}">
      <dgm:prSet/>
      <dgm:spPr/>
      <dgm:t>
        <a:bodyPr/>
        <a:lstStyle/>
        <a:p>
          <a:endParaRPr lang="en-US"/>
        </a:p>
      </dgm:t>
    </dgm:pt>
    <dgm:pt modelId="{838532B7-3586-4E06-8088-0288200C4C2C}">
      <dgm:prSet/>
      <dgm:spPr/>
      <dgm:t>
        <a:bodyPr/>
        <a:lstStyle/>
        <a:p>
          <a:r>
            <a:rPr lang="en-US" dirty="0"/>
            <a:t>Other (Not Specified)- 13.5%</a:t>
          </a:r>
        </a:p>
      </dgm:t>
    </dgm:pt>
    <dgm:pt modelId="{CE321057-12ED-4141-8BB5-4AC9FDD8030C}" type="parTrans" cxnId="{AA5A549B-E9EA-46B0-8B75-E949F3B354BB}">
      <dgm:prSet/>
      <dgm:spPr/>
      <dgm:t>
        <a:bodyPr/>
        <a:lstStyle/>
        <a:p>
          <a:endParaRPr lang="en-US"/>
        </a:p>
      </dgm:t>
    </dgm:pt>
    <dgm:pt modelId="{780C377D-B7DC-4425-BFA2-7DACF241EDCB}" type="sibTrans" cxnId="{AA5A549B-E9EA-46B0-8B75-E949F3B354BB}">
      <dgm:prSet/>
      <dgm:spPr/>
      <dgm:t>
        <a:bodyPr/>
        <a:lstStyle/>
        <a:p>
          <a:endParaRPr lang="en-US"/>
        </a:p>
      </dgm:t>
    </dgm:pt>
    <dgm:pt modelId="{43A37A16-EB76-4758-81A7-3F53711B7E03}">
      <dgm:prSet/>
      <dgm:spPr/>
      <dgm:t>
        <a:bodyPr/>
        <a:lstStyle/>
        <a:p>
          <a:endParaRPr lang="en-US" dirty="0"/>
        </a:p>
      </dgm:t>
    </dgm:pt>
    <dgm:pt modelId="{B3AAC424-AC6A-44F7-AF06-3FFB8626A72D}" type="parTrans" cxnId="{FF07D1EA-3A33-476F-A5CA-5DE375677EB1}">
      <dgm:prSet/>
      <dgm:spPr/>
      <dgm:t>
        <a:bodyPr/>
        <a:lstStyle/>
        <a:p>
          <a:endParaRPr lang="en-US"/>
        </a:p>
      </dgm:t>
    </dgm:pt>
    <dgm:pt modelId="{6D069E73-17A4-4DA7-BA4F-06359090F1CE}" type="sibTrans" cxnId="{FF07D1EA-3A33-476F-A5CA-5DE375677EB1}">
      <dgm:prSet/>
      <dgm:spPr/>
      <dgm:t>
        <a:bodyPr/>
        <a:lstStyle/>
        <a:p>
          <a:endParaRPr lang="en-US"/>
        </a:p>
      </dgm:t>
    </dgm:pt>
    <dgm:pt modelId="{DAB8D28C-C82E-40FC-B790-38BF71CB25C6}" type="pres">
      <dgm:prSet presAssocID="{3DF08FD2-A844-4D8D-AACB-90B921A3E948}" presName="linear" presStyleCnt="0">
        <dgm:presLayoutVars>
          <dgm:animLvl val="lvl"/>
          <dgm:resizeHandles val="exact"/>
        </dgm:presLayoutVars>
      </dgm:prSet>
      <dgm:spPr/>
    </dgm:pt>
    <dgm:pt modelId="{A894E324-D17D-46BB-A298-9D9423FA9CD8}" type="pres">
      <dgm:prSet presAssocID="{9D1D108B-03C4-4672-B1C6-AAE5C384BEA4}" presName="parentText" presStyleLbl="node1" presStyleIdx="0" presStyleCnt="1">
        <dgm:presLayoutVars>
          <dgm:chMax val="0"/>
          <dgm:bulletEnabled val="1"/>
        </dgm:presLayoutVars>
      </dgm:prSet>
      <dgm:spPr/>
    </dgm:pt>
    <dgm:pt modelId="{50E3777C-6836-450C-B0B7-099421C082F1}" type="pres">
      <dgm:prSet presAssocID="{9D1D108B-03C4-4672-B1C6-AAE5C384BEA4}" presName="childText" presStyleLbl="revTx" presStyleIdx="0" presStyleCnt="1">
        <dgm:presLayoutVars>
          <dgm:bulletEnabled val="1"/>
        </dgm:presLayoutVars>
      </dgm:prSet>
      <dgm:spPr/>
    </dgm:pt>
  </dgm:ptLst>
  <dgm:cxnLst>
    <dgm:cxn modelId="{6FCF1600-03C0-4643-BB7A-207882D86DCC}" type="presOf" srcId="{CAA9F972-3748-44CC-9C9B-89BF58804A07}" destId="{50E3777C-6836-450C-B0B7-099421C082F1}" srcOrd="0" destOrd="4" presId="urn:microsoft.com/office/officeart/2005/8/layout/vList2"/>
    <dgm:cxn modelId="{3BE0E305-E307-48DE-A8D6-AD7498021E56}" srcId="{9D1D108B-03C4-4672-B1C6-AAE5C384BEA4}" destId="{E40DD0C0-AEEF-409C-A201-812816A9AA20}" srcOrd="2" destOrd="0" parTransId="{368C9516-3A6F-4C6A-83CE-768ABE764A5B}" sibTransId="{0B6BA8EF-AB32-4332-85C9-317AF5F7C5EB}"/>
    <dgm:cxn modelId="{FFD5FD09-E636-4674-998E-918CFAEEAEAD}" srcId="{9D1D108B-03C4-4672-B1C6-AAE5C384BEA4}" destId="{CAA9F972-3748-44CC-9C9B-89BF58804A07}" srcOrd="4" destOrd="0" parTransId="{F7077D15-B03D-4D96-A69F-5E0231F92A3E}" sibTransId="{93E45F35-BA81-4CF1-8444-95A72B90AB08}"/>
    <dgm:cxn modelId="{4CADDE0A-3EB4-4615-8E9C-29674045CAEF}" type="presOf" srcId="{838532B7-3586-4E06-8088-0288200C4C2C}" destId="{50E3777C-6836-450C-B0B7-099421C082F1}" srcOrd="0" destOrd="7" presId="urn:microsoft.com/office/officeart/2005/8/layout/vList2"/>
    <dgm:cxn modelId="{DE65EE13-AEA6-47C9-A6FC-A0EE921A2198}" type="presOf" srcId="{E40DD0C0-AEEF-409C-A201-812816A9AA20}" destId="{50E3777C-6836-450C-B0B7-099421C082F1}" srcOrd="0" destOrd="2" presId="urn:microsoft.com/office/officeart/2005/8/layout/vList2"/>
    <dgm:cxn modelId="{1A44D11B-1F58-401A-AC73-B84BA7E6CCF1}" type="presOf" srcId="{A3883C59-ADE9-4066-83E8-759BE06A1C0D}" destId="{50E3777C-6836-450C-B0B7-099421C082F1}" srcOrd="0" destOrd="6" presId="urn:microsoft.com/office/officeart/2005/8/layout/vList2"/>
    <dgm:cxn modelId="{0E4FB835-C04E-4F37-873B-101D5E4ABE87}" type="presOf" srcId="{3DF08FD2-A844-4D8D-AACB-90B921A3E948}" destId="{DAB8D28C-C82E-40FC-B790-38BF71CB25C6}" srcOrd="0" destOrd="0" presId="urn:microsoft.com/office/officeart/2005/8/layout/vList2"/>
    <dgm:cxn modelId="{79F0F139-18D7-46DE-AD21-50A4CDAA96D4}" type="presOf" srcId="{7E0AA3FA-433B-4F10-BDCC-3098539FF8CB}" destId="{50E3777C-6836-450C-B0B7-099421C082F1}" srcOrd="0" destOrd="3" presId="urn:microsoft.com/office/officeart/2005/8/layout/vList2"/>
    <dgm:cxn modelId="{3BC89045-7BDD-48E3-9E5D-DA63EC110043}" srcId="{9D1D108B-03C4-4672-B1C6-AAE5C384BEA4}" destId="{534B7EF7-274F-4BF3-B90E-CF565DDFEBC7}" srcOrd="0" destOrd="0" parTransId="{DF66216B-2847-4E0E-B5C2-6341797590DC}" sibTransId="{80C9DA64-C523-405A-96CB-C0A094F36A4B}"/>
    <dgm:cxn modelId="{4482BB67-BEB8-4C64-B39B-59CDAFF6FA14}" srcId="{3DF08FD2-A844-4D8D-AACB-90B921A3E948}" destId="{9D1D108B-03C4-4672-B1C6-AAE5C384BEA4}" srcOrd="0" destOrd="0" parTransId="{8E5D5335-9202-4D40-A156-68AE853514E0}" sibTransId="{BB2A6363-39A6-435D-9070-14FC20BB0ADE}"/>
    <dgm:cxn modelId="{752AE577-99B4-4240-BC8B-AA42B1241EA0}" type="presOf" srcId="{534B7EF7-274F-4BF3-B90E-CF565DDFEBC7}" destId="{50E3777C-6836-450C-B0B7-099421C082F1}" srcOrd="0" destOrd="0" presId="urn:microsoft.com/office/officeart/2005/8/layout/vList2"/>
    <dgm:cxn modelId="{0D0D9B95-A031-4092-9FBF-62A73B194571}" srcId="{9D1D108B-03C4-4672-B1C6-AAE5C384BEA4}" destId="{A3883C59-ADE9-4066-83E8-759BE06A1C0D}" srcOrd="6" destOrd="0" parTransId="{0F6390A1-A860-458E-8B4C-B6451FA9DDBC}" sibTransId="{EF037D9E-1DD0-4C7F-902C-F3C81D031D8E}"/>
    <dgm:cxn modelId="{C5B15496-CFA4-401A-A236-63F222D4005A}" srcId="{9D1D108B-03C4-4672-B1C6-AAE5C384BEA4}" destId="{58FE172C-E798-4992-8CC0-F2C75719A4B0}" srcOrd="5" destOrd="0" parTransId="{2B5650E1-08C0-492E-A5AC-0FAC7E0F7ED4}" sibTransId="{3BA3E6C5-A3CB-407D-9D82-C756E4C50FE4}"/>
    <dgm:cxn modelId="{96336D99-8DC5-4523-8BDB-311973F8DA56}" type="presOf" srcId="{9D1D108B-03C4-4672-B1C6-AAE5C384BEA4}" destId="{A894E324-D17D-46BB-A298-9D9423FA9CD8}" srcOrd="0" destOrd="0" presId="urn:microsoft.com/office/officeart/2005/8/layout/vList2"/>
    <dgm:cxn modelId="{AA5A549B-E9EA-46B0-8B75-E949F3B354BB}" srcId="{9D1D108B-03C4-4672-B1C6-AAE5C384BEA4}" destId="{838532B7-3586-4E06-8088-0288200C4C2C}" srcOrd="7" destOrd="0" parTransId="{CE321057-12ED-4141-8BB5-4AC9FDD8030C}" sibTransId="{780C377D-B7DC-4425-BFA2-7DACF241EDCB}"/>
    <dgm:cxn modelId="{027D93B5-1BB1-4718-BB5E-565AE6A01EBF}" srcId="{9D1D108B-03C4-4672-B1C6-AAE5C384BEA4}" destId="{7E0AA3FA-433B-4F10-BDCC-3098539FF8CB}" srcOrd="3" destOrd="0" parTransId="{D9774CF9-CA08-41DC-9DD3-2BCDCC2A34D8}" sibTransId="{CAEEC39F-A452-4067-9A85-0BF100C1C080}"/>
    <dgm:cxn modelId="{024FEFC4-A41C-4C70-8D69-7249F33F6CB3}" type="presOf" srcId="{43A37A16-EB76-4758-81A7-3F53711B7E03}" destId="{50E3777C-6836-450C-B0B7-099421C082F1}" srcOrd="0" destOrd="8" presId="urn:microsoft.com/office/officeart/2005/8/layout/vList2"/>
    <dgm:cxn modelId="{FF07D1EA-3A33-476F-A5CA-5DE375677EB1}" srcId="{9D1D108B-03C4-4672-B1C6-AAE5C384BEA4}" destId="{43A37A16-EB76-4758-81A7-3F53711B7E03}" srcOrd="8" destOrd="0" parTransId="{B3AAC424-AC6A-44F7-AF06-3FFB8626A72D}" sibTransId="{6D069E73-17A4-4DA7-BA4F-06359090F1CE}"/>
    <dgm:cxn modelId="{B1EACBF0-34EA-476A-842C-BCB418555BC5}" srcId="{9D1D108B-03C4-4672-B1C6-AAE5C384BEA4}" destId="{DB80E9FD-D278-4B2F-8B7B-010B57147CD8}" srcOrd="1" destOrd="0" parTransId="{57AC8C3F-F159-4162-8125-1FE1992F0DBB}" sibTransId="{312A3322-9B07-4C6E-833E-5D963692AF04}"/>
    <dgm:cxn modelId="{9B9B23FA-4CE4-4EC1-AE63-5436DEC75A9F}" type="presOf" srcId="{DB80E9FD-D278-4B2F-8B7B-010B57147CD8}" destId="{50E3777C-6836-450C-B0B7-099421C082F1}" srcOrd="0" destOrd="1" presId="urn:microsoft.com/office/officeart/2005/8/layout/vList2"/>
    <dgm:cxn modelId="{495E07FE-88A5-420E-9084-E7EC2BC82B73}" type="presOf" srcId="{58FE172C-E798-4992-8CC0-F2C75719A4B0}" destId="{50E3777C-6836-450C-B0B7-099421C082F1}" srcOrd="0" destOrd="5" presId="urn:microsoft.com/office/officeart/2005/8/layout/vList2"/>
    <dgm:cxn modelId="{DC5607A2-D779-44BB-ABC5-FF1F7FA78C1E}" type="presParOf" srcId="{DAB8D28C-C82E-40FC-B790-38BF71CB25C6}" destId="{A894E324-D17D-46BB-A298-9D9423FA9CD8}" srcOrd="0" destOrd="0" presId="urn:microsoft.com/office/officeart/2005/8/layout/vList2"/>
    <dgm:cxn modelId="{589EBBA9-1A60-42DB-B5CE-7F09413BCB16}" type="presParOf" srcId="{DAB8D28C-C82E-40FC-B790-38BF71CB25C6}" destId="{50E3777C-6836-450C-B0B7-099421C082F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84717A-3282-4FC8-BE5B-4340B81AD6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C19F41-2AD4-4CFF-99FC-87EF277C17A2}">
      <dgm:prSet custT="1"/>
      <dgm:spPr/>
      <dgm:t>
        <a:bodyPr/>
        <a:lstStyle/>
        <a:p>
          <a:r>
            <a:rPr lang="en-US" sz="1400" dirty="0"/>
            <a:t>2008 High 12.3% December        Low 9.3% June	      					            2015 High 11.9% January         Low 9.3% June </a:t>
          </a:r>
        </a:p>
      </dgm:t>
    </dgm:pt>
    <dgm:pt modelId="{78D28224-886D-41AC-A3AE-E48483294D24}" type="parTrans" cxnId="{E5E47465-68BE-40BA-8327-2F2BA568243C}">
      <dgm:prSet/>
      <dgm:spPr/>
      <dgm:t>
        <a:bodyPr/>
        <a:lstStyle/>
        <a:p>
          <a:endParaRPr lang="en-US"/>
        </a:p>
      </dgm:t>
    </dgm:pt>
    <dgm:pt modelId="{DBE7B0BF-0466-40C4-A19A-332216126194}" type="sibTrans" cxnId="{E5E47465-68BE-40BA-8327-2F2BA568243C}">
      <dgm:prSet/>
      <dgm:spPr/>
      <dgm:t>
        <a:bodyPr/>
        <a:lstStyle/>
        <a:p>
          <a:endParaRPr lang="en-US"/>
        </a:p>
      </dgm:t>
    </dgm:pt>
    <dgm:pt modelId="{19AFE7FA-134A-4C8F-86C6-997CAB00A97F}">
      <dgm:prSet/>
      <dgm:spPr/>
      <dgm:t>
        <a:bodyPr/>
        <a:lstStyle/>
        <a:p>
          <a:r>
            <a:rPr lang="en-US" dirty="0"/>
            <a:t>2009 High 16.9% August          Low 12.9% April 	      	       				2016 High 11.3% August       Low 8.7% September </a:t>
          </a:r>
        </a:p>
      </dgm:t>
    </dgm:pt>
    <dgm:pt modelId="{D6579256-38E8-4F7E-BDA1-558B5F013443}" type="parTrans" cxnId="{F70DBB17-DE98-4CDF-8B5A-BEA63DF55FA4}">
      <dgm:prSet/>
      <dgm:spPr/>
      <dgm:t>
        <a:bodyPr/>
        <a:lstStyle/>
        <a:p>
          <a:endParaRPr lang="en-US"/>
        </a:p>
      </dgm:t>
    </dgm:pt>
    <dgm:pt modelId="{5F4C3EC9-6635-40B5-BD6D-4AE75FEDD849}" type="sibTrans" cxnId="{F70DBB17-DE98-4CDF-8B5A-BEA63DF55FA4}">
      <dgm:prSet/>
      <dgm:spPr/>
      <dgm:t>
        <a:bodyPr/>
        <a:lstStyle/>
        <a:p>
          <a:endParaRPr lang="en-US"/>
        </a:p>
      </dgm:t>
    </dgm:pt>
    <dgm:pt modelId="{CA3DBAB6-B2EA-4586-8B68-33A8A46F1B5E}">
      <dgm:prSet/>
      <dgm:spPr/>
      <dgm:t>
        <a:bodyPr/>
        <a:lstStyle/>
        <a:p>
          <a:r>
            <a:rPr lang="en-US" dirty="0"/>
            <a:t>2010 High 16.4% July 	       Low 13.8% February 	                      				2017 High 11.0 January        Low 7.5% September  </a:t>
          </a:r>
        </a:p>
      </dgm:t>
    </dgm:pt>
    <dgm:pt modelId="{ACD375A5-1E51-47D5-B593-327E436AA28B}" type="parTrans" cxnId="{873D9FBE-3A72-4DE7-9EEC-8B34A01CF3A3}">
      <dgm:prSet/>
      <dgm:spPr/>
      <dgm:t>
        <a:bodyPr/>
        <a:lstStyle/>
        <a:p>
          <a:endParaRPr lang="en-US"/>
        </a:p>
      </dgm:t>
    </dgm:pt>
    <dgm:pt modelId="{E83C991F-CE8D-4A54-80DE-5A59E949A28A}" type="sibTrans" cxnId="{873D9FBE-3A72-4DE7-9EEC-8B34A01CF3A3}">
      <dgm:prSet/>
      <dgm:spPr/>
      <dgm:t>
        <a:bodyPr/>
        <a:lstStyle/>
        <a:p>
          <a:endParaRPr lang="en-US"/>
        </a:p>
      </dgm:t>
    </dgm:pt>
    <dgm:pt modelId="{39BE99F2-DF98-4749-B26D-1FA2CFA68EC3}">
      <dgm:prSet/>
      <dgm:spPr/>
      <dgm:t>
        <a:bodyPr/>
        <a:lstStyle/>
        <a:p>
          <a:r>
            <a:rPr lang="en-US" dirty="0"/>
            <a:t>2011 High 16.9% June 	       Low 13.0% November 	     			 	2018 High 8.8% January       Low 7.0% May </a:t>
          </a:r>
        </a:p>
      </dgm:t>
    </dgm:pt>
    <dgm:pt modelId="{5390BEE8-4A8E-437B-AE2E-B4CFEA00FEE9}" type="parTrans" cxnId="{248440CB-95BD-4F1D-9A82-36CD15CEC97F}">
      <dgm:prSet/>
      <dgm:spPr/>
      <dgm:t>
        <a:bodyPr/>
        <a:lstStyle/>
        <a:p>
          <a:endParaRPr lang="en-US"/>
        </a:p>
      </dgm:t>
    </dgm:pt>
    <dgm:pt modelId="{EEAC6EB2-4FB5-42A2-BC04-DB7C4FC73929}" type="sibTrans" cxnId="{248440CB-95BD-4F1D-9A82-36CD15CEC97F}">
      <dgm:prSet/>
      <dgm:spPr/>
      <dgm:t>
        <a:bodyPr/>
        <a:lstStyle/>
        <a:p>
          <a:endParaRPr lang="en-US"/>
        </a:p>
      </dgm:t>
    </dgm:pt>
    <dgm:pt modelId="{D055F660-8EE1-414B-87FE-AE73118AA473}">
      <dgm:prSet/>
      <dgm:spPr/>
      <dgm:t>
        <a:bodyPr/>
        <a:lstStyle/>
        <a:p>
          <a:r>
            <a:rPr lang="en-US" dirty="0"/>
            <a:t>2012 High 15.8% December    Low 11.7% December 	      				2019 High 9.1% February     </a:t>
          </a:r>
          <a:r>
            <a:rPr lang="en-US" b="1" dirty="0">
              <a:solidFill>
                <a:schemeClr val="tx1"/>
              </a:solidFill>
              <a:highlight>
                <a:srgbClr val="FFFF00"/>
              </a:highlight>
            </a:rPr>
            <a:t>Low 6.1% September </a:t>
          </a:r>
        </a:p>
      </dgm:t>
    </dgm:pt>
    <dgm:pt modelId="{29BD73DA-F740-4C00-827A-5EF78BE80EF8}" type="parTrans" cxnId="{0FBCE3B1-4F67-4117-9A89-18DEB40FC570}">
      <dgm:prSet/>
      <dgm:spPr/>
      <dgm:t>
        <a:bodyPr/>
        <a:lstStyle/>
        <a:p>
          <a:endParaRPr lang="en-US"/>
        </a:p>
      </dgm:t>
    </dgm:pt>
    <dgm:pt modelId="{E533B994-9DF7-453D-8B63-4AFFD85F047A}" type="sibTrans" cxnId="{0FBCE3B1-4F67-4117-9A89-18DEB40FC570}">
      <dgm:prSet/>
      <dgm:spPr/>
      <dgm:t>
        <a:bodyPr/>
        <a:lstStyle/>
        <a:p>
          <a:endParaRPr lang="en-US"/>
        </a:p>
      </dgm:t>
    </dgm:pt>
    <dgm:pt modelId="{FC46D810-7A45-4EF0-A647-4C990844A3BB}">
      <dgm:prSet/>
      <dgm:spPr/>
      <dgm:t>
        <a:bodyPr/>
        <a:lstStyle/>
        <a:p>
          <a:r>
            <a:rPr lang="en-US" dirty="0"/>
            <a:t>2013 High 14.7% July 	       Low 11.9% December 	      			</a:t>
          </a:r>
          <a:r>
            <a:rPr lang="en-US" b="1" dirty="0"/>
            <a:t>	</a:t>
          </a:r>
          <a:r>
            <a:rPr lang="en-US" b="1" dirty="0">
              <a:solidFill>
                <a:schemeClr val="tx1"/>
              </a:solidFill>
              <a:highlight>
                <a:srgbClr val="FFFF00"/>
              </a:highlight>
            </a:rPr>
            <a:t>2020 High 18.9% April          </a:t>
          </a:r>
          <a:r>
            <a:rPr lang="en-US" dirty="0"/>
            <a:t>Low 7.8% January </a:t>
          </a:r>
        </a:p>
      </dgm:t>
    </dgm:pt>
    <dgm:pt modelId="{1659B0D2-670C-432C-B89E-C328FEB12970}" type="parTrans" cxnId="{C4011C3C-664C-49F8-B921-D68133045C90}">
      <dgm:prSet/>
      <dgm:spPr/>
      <dgm:t>
        <a:bodyPr/>
        <a:lstStyle/>
        <a:p>
          <a:endParaRPr lang="en-US"/>
        </a:p>
      </dgm:t>
    </dgm:pt>
    <dgm:pt modelId="{B0C7EFBF-634A-40D9-B230-E07100517CF3}" type="sibTrans" cxnId="{C4011C3C-664C-49F8-B921-D68133045C90}">
      <dgm:prSet/>
      <dgm:spPr/>
      <dgm:t>
        <a:bodyPr/>
        <a:lstStyle/>
        <a:p>
          <a:endParaRPr lang="en-US"/>
        </a:p>
      </dgm:t>
    </dgm:pt>
    <dgm:pt modelId="{6EDCADA1-5B3B-4DB8-B67B-6E81E03BF868}">
      <dgm:prSet custT="1"/>
      <dgm:spPr/>
      <dgm:t>
        <a:bodyPr/>
        <a:lstStyle/>
        <a:p>
          <a:r>
            <a:rPr lang="en-US" sz="1400" dirty="0"/>
            <a:t>2014 High 14.3% February          Low 10.8% November 	              				             2021 High 12.6% February      Low 9.6% April </a:t>
          </a:r>
        </a:p>
      </dgm:t>
    </dgm:pt>
    <dgm:pt modelId="{0FF0F2FC-E7B2-43BC-80D1-5892D8852A94}" type="parTrans" cxnId="{58D66A4D-2D7F-4FC7-BFC0-C04CC50A01BB}">
      <dgm:prSet/>
      <dgm:spPr/>
      <dgm:t>
        <a:bodyPr/>
        <a:lstStyle/>
        <a:p>
          <a:endParaRPr lang="en-US"/>
        </a:p>
      </dgm:t>
    </dgm:pt>
    <dgm:pt modelId="{BCF8A698-D334-4942-BCFD-13A00E9874A6}" type="sibTrans" cxnId="{58D66A4D-2D7F-4FC7-BFC0-C04CC50A01BB}">
      <dgm:prSet/>
      <dgm:spPr/>
      <dgm:t>
        <a:bodyPr/>
        <a:lstStyle/>
        <a:p>
          <a:endParaRPr lang="en-US"/>
        </a:p>
      </dgm:t>
    </dgm:pt>
    <dgm:pt modelId="{82743E1C-F1B8-4F5F-B9E3-045AAF23A7BE}">
      <dgm:prSet custT="1"/>
      <dgm:spPr/>
      <dgm:t>
        <a:bodyPr/>
        <a:lstStyle/>
        <a:p>
          <a:r>
            <a:rPr lang="en-US" sz="1200" dirty="0"/>
            <a:t>							</a:t>
          </a:r>
          <a:r>
            <a:rPr lang="en-US" sz="1800" dirty="0"/>
            <a:t>Current: August 2021 10.9%</a:t>
          </a:r>
          <a:endParaRPr lang="en-US" sz="1200" dirty="0"/>
        </a:p>
      </dgm:t>
    </dgm:pt>
    <dgm:pt modelId="{7818231E-A4E9-4E4D-9E95-178188CE3642}" type="parTrans" cxnId="{033F2F4F-009F-45B1-B903-C1E9802686AA}">
      <dgm:prSet/>
      <dgm:spPr/>
      <dgm:t>
        <a:bodyPr/>
        <a:lstStyle/>
        <a:p>
          <a:endParaRPr lang="en-US"/>
        </a:p>
      </dgm:t>
    </dgm:pt>
    <dgm:pt modelId="{54763FDB-1C87-4DFE-8ECB-ED00772CDA2A}" type="sibTrans" cxnId="{033F2F4F-009F-45B1-B903-C1E9802686AA}">
      <dgm:prSet/>
      <dgm:spPr/>
      <dgm:t>
        <a:bodyPr/>
        <a:lstStyle/>
        <a:p>
          <a:endParaRPr lang="en-US"/>
        </a:p>
      </dgm:t>
    </dgm:pt>
    <dgm:pt modelId="{E3B33689-FF51-46F9-88C3-457D0A31DC2D}" type="pres">
      <dgm:prSet presAssocID="{4384717A-3282-4FC8-BE5B-4340B81AD67B}" presName="linear" presStyleCnt="0">
        <dgm:presLayoutVars>
          <dgm:animLvl val="lvl"/>
          <dgm:resizeHandles val="exact"/>
        </dgm:presLayoutVars>
      </dgm:prSet>
      <dgm:spPr/>
    </dgm:pt>
    <dgm:pt modelId="{00EAC3C2-978E-44D5-AF67-0AEC79A95E7A}" type="pres">
      <dgm:prSet presAssocID="{71C19F41-2AD4-4CFF-99FC-87EF277C17A2}" presName="parentText" presStyleLbl="node1" presStyleIdx="0" presStyleCnt="7">
        <dgm:presLayoutVars>
          <dgm:chMax val="0"/>
          <dgm:bulletEnabled val="1"/>
        </dgm:presLayoutVars>
      </dgm:prSet>
      <dgm:spPr/>
    </dgm:pt>
    <dgm:pt modelId="{959F6062-F465-488E-81F9-11B75AF82224}" type="pres">
      <dgm:prSet presAssocID="{DBE7B0BF-0466-40C4-A19A-332216126194}" presName="spacer" presStyleCnt="0"/>
      <dgm:spPr/>
    </dgm:pt>
    <dgm:pt modelId="{8A29F8A9-7757-4909-AEAC-7C2CEED4ABED}" type="pres">
      <dgm:prSet presAssocID="{19AFE7FA-134A-4C8F-86C6-997CAB00A97F}" presName="parentText" presStyleLbl="node1" presStyleIdx="1" presStyleCnt="7">
        <dgm:presLayoutVars>
          <dgm:chMax val="0"/>
          <dgm:bulletEnabled val="1"/>
        </dgm:presLayoutVars>
      </dgm:prSet>
      <dgm:spPr/>
    </dgm:pt>
    <dgm:pt modelId="{8E22A696-2C5E-4C3B-B076-6A27EDECDFA5}" type="pres">
      <dgm:prSet presAssocID="{5F4C3EC9-6635-40B5-BD6D-4AE75FEDD849}" presName="spacer" presStyleCnt="0"/>
      <dgm:spPr/>
    </dgm:pt>
    <dgm:pt modelId="{A9B4031A-840F-4557-8D09-3534492425C4}" type="pres">
      <dgm:prSet presAssocID="{CA3DBAB6-B2EA-4586-8B68-33A8A46F1B5E}" presName="parentText" presStyleLbl="node1" presStyleIdx="2" presStyleCnt="7">
        <dgm:presLayoutVars>
          <dgm:chMax val="0"/>
          <dgm:bulletEnabled val="1"/>
        </dgm:presLayoutVars>
      </dgm:prSet>
      <dgm:spPr/>
    </dgm:pt>
    <dgm:pt modelId="{0A7BD7A5-E297-4410-BE35-CF0DFD0355F1}" type="pres">
      <dgm:prSet presAssocID="{E83C991F-CE8D-4A54-80DE-5A59E949A28A}" presName="spacer" presStyleCnt="0"/>
      <dgm:spPr/>
    </dgm:pt>
    <dgm:pt modelId="{DF792665-F106-4E2F-9DE0-E718C74D5C11}" type="pres">
      <dgm:prSet presAssocID="{39BE99F2-DF98-4749-B26D-1FA2CFA68EC3}" presName="parentText" presStyleLbl="node1" presStyleIdx="3" presStyleCnt="7">
        <dgm:presLayoutVars>
          <dgm:chMax val="0"/>
          <dgm:bulletEnabled val="1"/>
        </dgm:presLayoutVars>
      </dgm:prSet>
      <dgm:spPr/>
    </dgm:pt>
    <dgm:pt modelId="{6816B6D1-6CD3-4DE6-804F-D46A99CE4F86}" type="pres">
      <dgm:prSet presAssocID="{EEAC6EB2-4FB5-42A2-BC04-DB7C4FC73929}" presName="spacer" presStyleCnt="0"/>
      <dgm:spPr/>
    </dgm:pt>
    <dgm:pt modelId="{5F39AD4F-AD31-4D0C-A409-DDF0CB93EF9F}" type="pres">
      <dgm:prSet presAssocID="{D055F660-8EE1-414B-87FE-AE73118AA473}" presName="parentText" presStyleLbl="node1" presStyleIdx="4" presStyleCnt="7">
        <dgm:presLayoutVars>
          <dgm:chMax val="0"/>
          <dgm:bulletEnabled val="1"/>
        </dgm:presLayoutVars>
      </dgm:prSet>
      <dgm:spPr/>
    </dgm:pt>
    <dgm:pt modelId="{249D59E7-5CC2-48E0-B756-562F896A4E25}" type="pres">
      <dgm:prSet presAssocID="{E533B994-9DF7-453D-8B63-4AFFD85F047A}" presName="spacer" presStyleCnt="0"/>
      <dgm:spPr/>
    </dgm:pt>
    <dgm:pt modelId="{47F31330-262A-41AC-AA82-8C52790A1832}" type="pres">
      <dgm:prSet presAssocID="{FC46D810-7A45-4EF0-A647-4C990844A3BB}" presName="parentText" presStyleLbl="node1" presStyleIdx="5" presStyleCnt="7">
        <dgm:presLayoutVars>
          <dgm:chMax val="0"/>
          <dgm:bulletEnabled val="1"/>
        </dgm:presLayoutVars>
      </dgm:prSet>
      <dgm:spPr/>
    </dgm:pt>
    <dgm:pt modelId="{427DA41D-4F9B-4F87-B219-856413329382}" type="pres">
      <dgm:prSet presAssocID="{B0C7EFBF-634A-40D9-B230-E07100517CF3}" presName="spacer" presStyleCnt="0"/>
      <dgm:spPr/>
    </dgm:pt>
    <dgm:pt modelId="{7F3039E3-E8A3-401C-BF4B-1D08E5E2D0CF}" type="pres">
      <dgm:prSet presAssocID="{6EDCADA1-5B3B-4DB8-B67B-6E81E03BF868}" presName="parentText" presStyleLbl="node1" presStyleIdx="6" presStyleCnt="7">
        <dgm:presLayoutVars>
          <dgm:chMax val="0"/>
          <dgm:bulletEnabled val="1"/>
        </dgm:presLayoutVars>
      </dgm:prSet>
      <dgm:spPr/>
    </dgm:pt>
    <dgm:pt modelId="{E7C89E0F-C28B-46D9-A57F-2EB6272B4A3D}" type="pres">
      <dgm:prSet presAssocID="{6EDCADA1-5B3B-4DB8-B67B-6E81E03BF868}" presName="childText" presStyleLbl="revTx" presStyleIdx="0" presStyleCnt="1">
        <dgm:presLayoutVars>
          <dgm:bulletEnabled val="1"/>
        </dgm:presLayoutVars>
      </dgm:prSet>
      <dgm:spPr/>
    </dgm:pt>
  </dgm:ptLst>
  <dgm:cxnLst>
    <dgm:cxn modelId="{F70DBB17-DE98-4CDF-8B5A-BEA63DF55FA4}" srcId="{4384717A-3282-4FC8-BE5B-4340B81AD67B}" destId="{19AFE7FA-134A-4C8F-86C6-997CAB00A97F}" srcOrd="1" destOrd="0" parTransId="{D6579256-38E8-4F7E-BDA1-558B5F013443}" sibTransId="{5F4C3EC9-6635-40B5-BD6D-4AE75FEDD849}"/>
    <dgm:cxn modelId="{9BF0311E-F555-45FA-8519-5BE85257093F}" type="presOf" srcId="{82743E1C-F1B8-4F5F-B9E3-045AAF23A7BE}" destId="{E7C89E0F-C28B-46D9-A57F-2EB6272B4A3D}" srcOrd="0" destOrd="0" presId="urn:microsoft.com/office/officeart/2005/8/layout/vList2"/>
    <dgm:cxn modelId="{C4011C3C-664C-49F8-B921-D68133045C90}" srcId="{4384717A-3282-4FC8-BE5B-4340B81AD67B}" destId="{FC46D810-7A45-4EF0-A647-4C990844A3BB}" srcOrd="5" destOrd="0" parTransId="{1659B0D2-670C-432C-B89E-C328FEB12970}" sibTransId="{B0C7EFBF-634A-40D9-B230-E07100517CF3}"/>
    <dgm:cxn modelId="{35E91E5C-414A-430A-B61D-0973DEA90FE1}" type="presOf" srcId="{6EDCADA1-5B3B-4DB8-B67B-6E81E03BF868}" destId="{7F3039E3-E8A3-401C-BF4B-1D08E5E2D0CF}" srcOrd="0" destOrd="0" presId="urn:microsoft.com/office/officeart/2005/8/layout/vList2"/>
    <dgm:cxn modelId="{E5E47465-68BE-40BA-8327-2F2BA568243C}" srcId="{4384717A-3282-4FC8-BE5B-4340B81AD67B}" destId="{71C19F41-2AD4-4CFF-99FC-87EF277C17A2}" srcOrd="0" destOrd="0" parTransId="{78D28224-886D-41AC-A3AE-E48483294D24}" sibTransId="{DBE7B0BF-0466-40C4-A19A-332216126194}"/>
    <dgm:cxn modelId="{BA605F6B-F9DC-4F10-890F-F06F3DE5BB4C}" type="presOf" srcId="{4384717A-3282-4FC8-BE5B-4340B81AD67B}" destId="{E3B33689-FF51-46F9-88C3-457D0A31DC2D}" srcOrd="0" destOrd="0" presId="urn:microsoft.com/office/officeart/2005/8/layout/vList2"/>
    <dgm:cxn modelId="{58D66A4D-2D7F-4FC7-BFC0-C04CC50A01BB}" srcId="{4384717A-3282-4FC8-BE5B-4340B81AD67B}" destId="{6EDCADA1-5B3B-4DB8-B67B-6E81E03BF868}" srcOrd="6" destOrd="0" parTransId="{0FF0F2FC-E7B2-43BC-80D1-5892D8852A94}" sibTransId="{BCF8A698-D334-4942-BCFD-13A00E9874A6}"/>
    <dgm:cxn modelId="{033F2F4F-009F-45B1-B903-C1E9802686AA}" srcId="{6EDCADA1-5B3B-4DB8-B67B-6E81E03BF868}" destId="{82743E1C-F1B8-4F5F-B9E3-045AAF23A7BE}" srcOrd="0" destOrd="0" parTransId="{7818231E-A4E9-4E4D-9E95-178188CE3642}" sibTransId="{54763FDB-1C87-4DFE-8ECB-ED00772CDA2A}"/>
    <dgm:cxn modelId="{9413EF9F-7727-4822-BC5D-E83D79B5ECB3}" type="presOf" srcId="{D055F660-8EE1-414B-87FE-AE73118AA473}" destId="{5F39AD4F-AD31-4D0C-A409-DDF0CB93EF9F}" srcOrd="0" destOrd="0" presId="urn:microsoft.com/office/officeart/2005/8/layout/vList2"/>
    <dgm:cxn modelId="{0FBCE3B1-4F67-4117-9A89-18DEB40FC570}" srcId="{4384717A-3282-4FC8-BE5B-4340B81AD67B}" destId="{D055F660-8EE1-414B-87FE-AE73118AA473}" srcOrd="4" destOrd="0" parTransId="{29BD73DA-F740-4C00-827A-5EF78BE80EF8}" sibTransId="{E533B994-9DF7-453D-8B63-4AFFD85F047A}"/>
    <dgm:cxn modelId="{873D9FBE-3A72-4DE7-9EEC-8B34A01CF3A3}" srcId="{4384717A-3282-4FC8-BE5B-4340B81AD67B}" destId="{CA3DBAB6-B2EA-4586-8B68-33A8A46F1B5E}" srcOrd="2" destOrd="0" parTransId="{ACD375A5-1E51-47D5-B593-327E436AA28B}" sibTransId="{E83C991F-CE8D-4A54-80DE-5A59E949A28A}"/>
    <dgm:cxn modelId="{D25729C3-6524-4A4B-AECD-EA56FBE8CF7B}" type="presOf" srcId="{71C19F41-2AD4-4CFF-99FC-87EF277C17A2}" destId="{00EAC3C2-978E-44D5-AF67-0AEC79A95E7A}" srcOrd="0" destOrd="0" presId="urn:microsoft.com/office/officeart/2005/8/layout/vList2"/>
    <dgm:cxn modelId="{248440CB-95BD-4F1D-9A82-36CD15CEC97F}" srcId="{4384717A-3282-4FC8-BE5B-4340B81AD67B}" destId="{39BE99F2-DF98-4749-B26D-1FA2CFA68EC3}" srcOrd="3" destOrd="0" parTransId="{5390BEE8-4A8E-437B-AE2E-B4CFEA00FEE9}" sibTransId="{EEAC6EB2-4FB5-42A2-BC04-DB7C4FC73929}"/>
    <dgm:cxn modelId="{B3192BD9-01ED-4E78-A891-48F442E8E03C}" type="presOf" srcId="{19AFE7FA-134A-4C8F-86C6-997CAB00A97F}" destId="{8A29F8A9-7757-4909-AEAC-7C2CEED4ABED}" srcOrd="0" destOrd="0" presId="urn:microsoft.com/office/officeart/2005/8/layout/vList2"/>
    <dgm:cxn modelId="{7ED39BDA-63EF-4BB2-A8B0-A55ADE9E26B9}" type="presOf" srcId="{39BE99F2-DF98-4749-B26D-1FA2CFA68EC3}" destId="{DF792665-F106-4E2F-9DE0-E718C74D5C11}" srcOrd="0" destOrd="0" presId="urn:microsoft.com/office/officeart/2005/8/layout/vList2"/>
    <dgm:cxn modelId="{7068BEDA-B340-4FC8-A770-41CEDA00126F}" type="presOf" srcId="{CA3DBAB6-B2EA-4586-8B68-33A8A46F1B5E}" destId="{A9B4031A-840F-4557-8D09-3534492425C4}" srcOrd="0" destOrd="0" presId="urn:microsoft.com/office/officeart/2005/8/layout/vList2"/>
    <dgm:cxn modelId="{615830E1-6FE2-46C2-9652-45D0442B2D0F}" type="presOf" srcId="{FC46D810-7A45-4EF0-A647-4C990844A3BB}" destId="{47F31330-262A-41AC-AA82-8C52790A1832}" srcOrd="0" destOrd="0" presId="urn:microsoft.com/office/officeart/2005/8/layout/vList2"/>
    <dgm:cxn modelId="{46406EDA-252B-4A63-869C-574D6E0449F7}" type="presParOf" srcId="{E3B33689-FF51-46F9-88C3-457D0A31DC2D}" destId="{00EAC3C2-978E-44D5-AF67-0AEC79A95E7A}" srcOrd="0" destOrd="0" presId="urn:microsoft.com/office/officeart/2005/8/layout/vList2"/>
    <dgm:cxn modelId="{A802BB89-46DD-44B6-A7BC-C40EE232CFFE}" type="presParOf" srcId="{E3B33689-FF51-46F9-88C3-457D0A31DC2D}" destId="{959F6062-F465-488E-81F9-11B75AF82224}" srcOrd="1" destOrd="0" presId="urn:microsoft.com/office/officeart/2005/8/layout/vList2"/>
    <dgm:cxn modelId="{882A72A1-0467-439C-964C-794078BA88F5}" type="presParOf" srcId="{E3B33689-FF51-46F9-88C3-457D0A31DC2D}" destId="{8A29F8A9-7757-4909-AEAC-7C2CEED4ABED}" srcOrd="2" destOrd="0" presId="urn:microsoft.com/office/officeart/2005/8/layout/vList2"/>
    <dgm:cxn modelId="{69815FD4-371C-4A76-85BC-E174C6C39144}" type="presParOf" srcId="{E3B33689-FF51-46F9-88C3-457D0A31DC2D}" destId="{8E22A696-2C5E-4C3B-B076-6A27EDECDFA5}" srcOrd="3" destOrd="0" presId="urn:microsoft.com/office/officeart/2005/8/layout/vList2"/>
    <dgm:cxn modelId="{47F4D6EA-98A2-40B2-8E0B-C90BEDC9DBD9}" type="presParOf" srcId="{E3B33689-FF51-46F9-88C3-457D0A31DC2D}" destId="{A9B4031A-840F-4557-8D09-3534492425C4}" srcOrd="4" destOrd="0" presId="urn:microsoft.com/office/officeart/2005/8/layout/vList2"/>
    <dgm:cxn modelId="{2F57F3AA-2824-4429-902A-52997BE31AAD}" type="presParOf" srcId="{E3B33689-FF51-46F9-88C3-457D0A31DC2D}" destId="{0A7BD7A5-E297-4410-BE35-CF0DFD0355F1}" srcOrd="5" destOrd="0" presId="urn:microsoft.com/office/officeart/2005/8/layout/vList2"/>
    <dgm:cxn modelId="{63FA3628-9C4B-413B-BF3D-5C4FF4E1BFD1}" type="presParOf" srcId="{E3B33689-FF51-46F9-88C3-457D0A31DC2D}" destId="{DF792665-F106-4E2F-9DE0-E718C74D5C11}" srcOrd="6" destOrd="0" presId="urn:microsoft.com/office/officeart/2005/8/layout/vList2"/>
    <dgm:cxn modelId="{7B413E79-21A7-401A-8FD7-95C821D88AA3}" type="presParOf" srcId="{E3B33689-FF51-46F9-88C3-457D0A31DC2D}" destId="{6816B6D1-6CD3-4DE6-804F-D46A99CE4F86}" srcOrd="7" destOrd="0" presId="urn:microsoft.com/office/officeart/2005/8/layout/vList2"/>
    <dgm:cxn modelId="{83101945-2A66-40D7-BEDB-2BC34F0C7E4D}" type="presParOf" srcId="{E3B33689-FF51-46F9-88C3-457D0A31DC2D}" destId="{5F39AD4F-AD31-4D0C-A409-DDF0CB93EF9F}" srcOrd="8" destOrd="0" presId="urn:microsoft.com/office/officeart/2005/8/layout/vList2"/>
    <dgm:cxn modelId="{D9550338-A7CE-4B75-AAD9-C1CC360A8EE0}" type="presParOf" srcId="{E3B33689-FF51-46F9-88C3-457D0A31DC2D}" destId="{249D59E7-5CC2-48E0-B756-562F896A4E25}" srcOrd="9" destOrd="0" presId="urn:microsoft.com/office/officeart/2005/8/layout/vList2"/>
    <dgm:cxn modelId="{36CF61BE-4F08-4F92-B8AA-C8A124C00FAE}" type="presParOf" srcId="{E3B33689-FF51-46F9-88C3-457D0A31DC2D}" destId="{47F31330-262A-41AC-AA82-8C52790A1832}" srcOrd="10" destOrd="0" presId="urn:microsoft.com/office/officeart/2005/8/layout/vList2"/>
    <dgm:cxn modelId="{3F78B1E7-C304-4F3F-8EBA-E41C50AC838C}" type="presParOf" srcId="{E3B33689-FF51-46F9-88C3-457D0A31DC2D}" destId="{427DA41D-4F9B-4F87-B219-856413329382}" srcOrd="11" destOrd="0" presId="urn:microsoft.com/office/officeart/2005/8/layout/vList2"/>
    <dgm:cxn modelId="{157D5282-9AF3-4485-A2BC-FC4F026B0CBE}" type="presParOf" srcId="{E3B33689-FF51-46F9-88C3-457D0A31DC2D}" destId="{7F3039E3-E8A3-401C-BF4B-1D08E5E2D0CF}" srcOrd="12" destOrd="0" presId="urn:microsoft.com/office/officeart/2005/8/layout/vList2"/>
    <dgm:cxn modelId="{C3BFA5B9-01C1-4A0D-A233-177D6ECACC08}" type="presParOf" srcId="{E3B33689-FF51-46F9-88C3-457D0A31DC2D}" destId="{E7C89E0F-C28B-46D9-A57F-2EB6272B4A3D}" srcOrd="1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F8737-0C53-480F-A704-32BC36C5A9C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4170ED02-1157-4133-A03E-C38161122A2F}">
      <dgm:prSet/>
      <dgm:spPr/>
      <dgm:t>
        <a:bodyPr/>
        <a:lstStyle/>
        <a:p>
          <a:r>
            <a:rPr lang="en-US" dirty="0"/>
            <a:t>With an aging workforce and projected shortfall in the overall workforce, we must look at the untapped group of people with disabilities that are ready and able to work. </a:t>
          </a:r>
        </a:p>
      </dgm:t>
    </dgm:pt>
    <dgm:pt modelId="{3E285BC8-84E3-4065-A9A7-53AFF2689CBB}" type="parTrans" cxnId="{C0D76707-2442-4A63-BCFB-E384EF38B632}">
      <dgm:prSet/>
      <dgm:spPr/>
      <dgm:t>
        <a:bodyPr/>
        <a:lstStyle/>
        <a:p>
          <a:endParaRPr lang="en-US"/>
        </a:p>
      </dgm:t>
    </dgm:pt>
    <dgm:pt modelId="{877BB8AC-65E1-42C5-9F14-DAD794983206}" type="sibTrans" cxnId="{C0D76707-2442-4A63-BCFB-E384EF38B632}">
      <dgm:prSet/>
      <dgm:spPr/>
      <dgm:t>
        <a:bodyPr/>
        <a:lstStyle/>
        <a:p>
          <a:endParaRPr lang="en-US"/>
        </a:p>
      </dgm:t>
    </dgm:pt>
    <dgm:pt modelId="{4E251F0C-BF5E-4EC7-AEFF-F45C8CDCFD78}">
      <dgm:prSet/>
      <dgm:spPr/>
      <dgm:t>
        <a:bodyPr/>
        <a:lstStyle/>
        <a:p>
          <a:r>
            <a:rPr lang="en-US"/>
            <a:t>These candidates are keenly dedicated, hard working and have a great appreciation for the opportunity to work. </a:t>
          </a:r>
        </a:p>
      </dgm:t>
    </dgm:pt>
    <dgm:pt modelId="{E5B5E3A2-ECD3-4CDA-B6B6-5E66F8DB15DC}" type="parTrans" cxnId="{F4AA6D2E-24F7-4546-B8FB-F929D0BBDDC0}">
      <dgm:prSet/>
      <dgm:spPr/>
      <dgm:t>
        <a:bodyPr/>
        <a:lstStyle/>
        <a:p>
          <a:endParaRPr lang="en-US"/>
        </a:p>
      </dgm:t>
    </dgm:pt>
    <dgm:pt modelId="{792591C5-44FD-42F5-8570-B6AAF729A3C1}" type="sibTrans" cxnId="{F4AA6D2E-24F7-4546-B8FB-F929D0BBDDC0}">
      <dgm:prSet/>
      <dgm:spPr/>
      <dgm:t>
        <a:bodyPr/>
        <a:lstStyle/>
        <a:p>
          <a:endParaRPr lang="en-US"/>
        </a:p>
      </dgm:t>
    </dgm:pt>
    <dgm:pt modelId="{D5B133C1-52A6-4847-86C6-77AF356D2854}">
      <dgm:prSet/>
      <dgm:spPr/>
      <dgm:t>
        <a:bodyPr/>
        <a:lstStyle/>
        <a:p>
          <a:r>
            <a:rPr lang="en-US"/>
            <a:t>Research proves that employees with disabilities meet or exceed productivity, quality and attendance standards. </a:t>
          </a:r>
        </a:p>
      </dgm:t>
    </dgm:pt>
    <dgm:pt modelId="{E3D687DC-5E41-48C8-995D-82E82084ACE8}" type="parTrans" cxnId="{D9672ECD-3E35-4943-8386-4D98CED1CC4C}">
      <dgm:prSet/>
      <dgm:spPr/>
      <dgm:t>
        <a:bodyPr/>
        <a:lstStyle/>
        <a:p>
          <a:endParaRPr lang="en-US"/>
        </a:p>
      </dgm:t>
    </dgm:pt>
    <dgm:pt modelId="{D2C9BF93-664C-43A2-A832-CFB036226D72}" type="sibTrans" cxnId="{D9672ECD-3E35-4943-8386-4D98CED1CC4C}">
      <dgm:prSet/>
      <dgm:spPr/>
      <dgm:t>
        <a:bodyPr/>
        <a:lstStyle/>
        <a:p>
          <a:endParaRPr lang="en-US"/>
        </a:p>
      </dgm:t>
    </dgm:pt>
    <dgm:pt modelId="{50245D9E-6BA5-4D8B-8D94-07FC6D7745CC}">
      <dgm:prSet/>
      <dgm:spPr/>
      <dgm:t>
        <a:bodyPr/>
        <a:lstStyle/>
        <a:p>
          <a:r>
            <a:rPr lang="en-US"/>
            <a:t>Hiring people with disabilities leads to diversity. Diversity leads to business and organizational innovation. Innovation adds value and can create wealth or savings for businesses. </a:t>
          </a:r>
        </a:p>
      </dgm:t>
    </dgm:pt>
    <dgm:pt modelId="{C5E10DA7-23A9-4102-BE54-D733E7FC5C5D}" type="parTrans" cxnId="{B5D473A7-F7FB-42B7-B918-4AA881582817}">
      <dgm:prSet/>
      <dgm:spPr/>
      <dgm:t>
        <a:bodyPr/>
        <a:lstStyle/>
        <a:p>
          <a:endParaRPr lang="en-US"/>
        </a:p>
      </dgm:t>
    </dgm:pt>
    <dgm:pt modelId="{E4129F6C-F81D-4E16-85AC-48918982D1FE}" type="sibTrans" cxnId="{B5D473A7-F7FB-42B7-B918-4AA881582817}">
      <dgm:prSet/>
      <dgm:spPr/>
      <dgm:t>
        <a:bodyPr/>
        <a:lstStyle/>
        <a:p>
          <a:endParaRPr lang="en-US"/>
        </a:p>
      </dgm:t>
    </dgm:pt>
    <dgm:pt modelId="{9009DB97-C165-4763-B902-AE0BC39BFC88}">
      <dgm:prSet/>
      <dgm:spPr/>
      <dgm:t>
        <a:bodyPr/>
        <a:lstStyle/>
        <a:p>
          <a:r>
            <a:rPr lang="en-US"/>
            <a:t>Hiring people with disabilities gives businesses access to tax incentives and deductions. </a:t>
          </a:r>
        </a:p>
      </dgm:t>
    </dgm:pt>
    <dgm:pt modelId="{4414AEBB-8588-4671-AE89-FE5029C075F6}" type="parTrans" cxnId="{BB61AC71-E354-48F8-9A35-48B15ED132AD}">
      <dgm:prSet/>
      <dgm:spPr/>
      <dgm:t>
        <a:bodyPr/>
        <a:lstStyle/>
        <a:p>
          <a:endParaRPr lang="en-US"/>
        </a:p>
      </dgm:t>
    </dgm:pt>
    <dgm:pt modelId="{CAD2518B-B843-44B0-A7C6-4026209DAED7}" type="sibTrans" cxnId="{BB61AC71-E354-48F8-9A35-48B15ED132AD}">
      <dgm:prSet/>
      <dgm:spPr/>
      <dgm:t>
        <a:bodyPr/>
        <a:lstStyle/>
        <a:p>
          <a:endParaRPr lang="en-US"/>
        </a:p>
      </dgm:t>
    </dgm:pt>
    <dgm:pt modelId="{EB7C74F4-07DF-41E9-A033-EC55F59FDF7B}">
      <dgm:prSet/>
      <dgm:spPr/>
      <dgm:t>
        <a:bodyPr/>
        <a:lstStyle/>
        <a:p>
          <a:r>
            <a:rPr lang="en-US" dirty="0"/>
            <a:t>Businesses can receive no-cost technical assistance &amp; training from area employment providers on how to best support and work with people with disabilities. </a:t>
          </a:r>
        </a:p>
      </dgm:t>
    </dgm:pt>
    <dgm:pt modelId="{12CC5333-8A9A-46F2-A8C5-7CDC504E964E}" type="parTrans" cxnId="{504E0E4B-497B-4026-969D-CD25D8BCB720}">
      <dgm:prSet/>
      <dgm:spPr/>
      <dgm:t>
        <a:bodyPr/>
        <a:lstStyle/>
        <a:p>
          <a:endParaRPr lang="en-US"/>
        </a:p>
      </dgm:t>
    </dgm:pt>
    <dgm:pt modelId="{DC6E7071-5064-4D12-A2AE-EF4BA26A14E4}" type="sibTrans" cxnId="{504E0E4B-497B-4026-969D-CD25D8BCB720}">
      <dgm:prSet/>
      <dgm:spPr/>
      <dgm:t>
        <a:bodyPr/>
        <a:lstStyle/>
        <a:p>
          <a:endParaRPr lang="en-US"/>
        </a:p>
      </dgm:t>
    </dgm:pt>
    <dgm:pt modelId="{71CC0D0F-9CD3-498D-AB6B-C17DB69811BE}" type="pres">
      <dgm:prSet presAssocID="{230F8737-0C53-480F-A704-32BC36C5A9C2}" presName="vert0" presStyleCnt="0">
        <dgm:presLayoutVars>
          <dgm:dir/>
          <dgm:animOne val="branch"/>
          <dgm:animLvl val="lvl"/>
        </dgm:presLayoutVars>
      </dgm:prSet>
      <dgm:spPr/>
    </dgm:pt>
    <dgm:pt modelId="{3B68D645-12F4-4C0B-8B60-F81D7A7F60C3}" type="pres">
      <dgm:prSet presAssocID="{4170ED02-1157-4133-A03E-C38161122A2F}" presName="thickLine" presStyleLbl="alignNode1" presStyleIdx="0" presStyleCnt="6"/>
      <dgm:spPr/>
    </dgm:pt>
    <dgm:pt modelId="{BFDA4B10-6E76-4E00-8664-FD5F4A63D100}" type="pres">
      <dgm:prSet presAssocID="{4170ED02-1157-4133-A03E-C38161122A2F}" presName="horz1" presStyleCnt="0"/>
      <dgm:spPr/>
    </dgm:pt>
    <dgm:pt modelId="{D527A059-B986-4A74-8BC8-749EB021AEA2}" type="pres">
      <dgm:prSet presAssocID="{4170ED02-1157-4133-A03E-C38161122A2F}" presName="tx1" presStyleLbl="revTx" presStyleIdx="0" presStyleCnt="6"/>
      <dgm:spPr/>
    </dgm:pt>
    <dgm:pt modelId="{1EC9B240-3149-4475-A1C2-40C390F2CEBD}" type="pres">
      <dgm:prSet presAssocID="{4170ED02-1157-4133-A03E-C38161122A2F}" presName="vert1" presStyleCnt="0"/>
      <dgm:spPr/>
    </dgm:pt>
    <dgm:pt modelId="{C4EC5892-2B2A-48E8-A971-715B8E3340B4}" type="pres">
      <dgm:prSet presAssocID="{4E251F0C-BF5E-4EC7-AEFF-F45C8CDCFD78}" presName="thickLine" presStyleLbl="alignNode1" presStyleIdx="1" presStyleCnt="6"/>
      <dgm:spPr/>
    </dgm:pt>
    <dgm:pt modelId="{0A3BA096-6A5A-4540-9003-B21EE1B02B1C}" type="pres">
      <dgm:prSet presAssocID="{4E251F0C-BF5E-4EC7-AEFF-F45C8CDCFD78}" presName="horz1" presStyleCnt="0"/>
      <dgm:spPr/>
    </dgm:pt>
    <dgm:pt modelId="{AD45BB6B-8CE9-4DB9-89EE-D14C5F94086F}" type="pres">
      <dgm:prSet presAssocID="{4E251F0C-BF5E-4EC7-AEFF-F45C8CDCFD78}" presName="tx1" presStyleLbl="revTx" presStyleIdx="1" presStyleCnt="6"/>
      <dgm:spPr/>
    </dgm:pt>
    <dgm:pt modelId="{DD391C6B-D03F-412E-8B0C-4C013D782125}" type="pres">
      <dgm:prSet presAssocID="{4E251F0C-BF5E-4EC7-AEFF-F45C8CDCFD78}" presName="vert1" presStyleCnt="0"/>
      <dgm:spPr/>
    </dgm:pt>
    <dgm:pt modelId="{844A01DA-9DDE-466E-80DA-1DE62791897C}" type="pres">
      <dgm:prSet presAssocID="{D5B133C1-52A6-4847-86C6-77AF356D2854}" presName="thickLine" presStyleLbl="alignNode1" presStyleIdx="2" presStyleCnt="6"/>
      <dgm:spPr/>
    </dgm:pt>
    <dgm:pt modelId="{FB3480ED-7D25-4DE4-9237-69F025FDC2A8}" type="pres">
      <dgm:prSet presAssocID="{D5B133C1-52A6-4847-86C6-77AF356D2854}" presName="horz1" presStyleCnt="0"/>
      <dgm:spPr/>
    </dgm:pt>
    <dgm:pt modelId="{2A29527E-42A2-4708-88E0-8307320AD436}" type="pres">
      <dgm:prSet presAssocID="{D5B133C1-52A6-4847-86C6-77AF356D2854}" presName="tx1" presStyleLbl="revTx" presStyleIdx="2" presStyleCnt="6"/>
      <dgm:spPr/>
    </dgm:pt>
    <dgm:pt modelId="{7A9E21A6-FF22-4335-B945-5DD57EEA15E9}" type="pres">
      <dgm:prSet presAssocID="{D5B133C1-52A6-4847-86C6-77AF356D2854}" presName="vert1" presStyleCnt="0"/>
      <dgm:spPr/>
    </dgm:pt>
    <dgm:pt modelId="{240656FD-9CA0-429B-A65A-5F857BF798A8}" type="pres">
      <dgm:prSet presAssocID="{50245D9E-6BA5-4D8B-8D94-07FC6D7745CC}" presName="thickLine" presStyleLbl="alignNode1" presStyleIdx="3" presStyleCnt="6"/>
      <dgm:spPr/>
    </dgm:pt>
    <dgm:pt modelId="{96A419EE-E465-4532-AC61-A255C353A8D2}" type="pres">
      <dgm:prSet presAssocID="{50245D9E-6BA5-4D8B-8D94-07FC6D7745CC}" presName="horz1" presStyleCnt="0"/>
      <dgm:spPr/>
    </dgm:pt>
    <dgm:pt modelId="{06B254FF-7522-47F4-ACF9-D93003F0E4B1}" type="pres">
      <dgm:prSet presAssocID="{50245D9E-6BA5-4D8B-8D94-07FC6D7745CC}" presName="tx1" presStyleLbl="revTx" presStyleIdx="3" presStyleCnt="6"/>
      <dgm:spPr/>
    </dgm:pt>
    <dgm:pt modelId="{25B03599-3BD6-4B85-9C15-B0F364D7D3F0}" type="pres">
      <dgm:prSet presAssocID="{50245D9E-6BA5-4D8B-8D94-07FC6D7745CC}" presName="vert1" presStyleCnt="0"/>
      <dgm:spPr/>
    </dgm:pt>
    <dgm:pt modelId="{F6006E6A-7B8D-44CB-B9BB-9C779DA614FB}" type="pres">
      <dgm:prSet presAssocID="{9009DB97-C165-4763-B902-AE0BC39BFC88}" presName="thickLine" presStyleLbl="alignNode1" presStyleIdx="4" presStyleCnt="6"/>
      <dgm:spPr/>
    </dgm:pt>
    <dgm:pt modelId="{E6111D3B-2780-42A4-A863-95826B80F1A6}" type="pres">
      <dgm:prSet presAssocID="{9009DB97-C165-4763-B902-AE0BC39BFC88}" presName="horz1" presStyleCnt="0"/>
      <dgm:spPr/>
    </dgm:pt>
    <dgm:pt modelId="{5A8E2D9F-D089-4DED-A040-2C6E91CCB45A}" type="pres">
      <dgm:prSet presAssocID="{9009DB97-C165-4763-B902-AE0BC39BFC88}" presName="tx1" presStyleLbl="revTx" presStyleIdx="4" presStyleCnt="6"/>
      <dgm:spPr/>
    </dgm:pt>
    <dgm:pt modelId="{C289D00B-DA88-4034-9CE4-C3D2A901954E}" type="pres">
      <dgm:prSet presAssocID="{9009DB97-C165-4763-B902-AE0BC39BFC88}" presName="vert1" presStyleCnt="0"/>
      <dgm:spPr/>
    </dgm:pt>
    <dgm:pt modelId="{A50A242C-B1A9-4084-AA4F-7138E054A4C7}" type="pres">
      <dgm:prSet presAssocID="{EB7C74F4-07DF-41E9-A033-EC55F59FDF7B}" presName="thickLine" presStyleLbl="alignNode1" presStyleIdx="5" presStyleCnt="6"/>
      <dgm:spPr/>
    </dgm:pt>
    <dgm:pt modelId="{652EFCC4-63F6-4D7E-A536-A3BF15590930}" type="pres">
      <dgm:prSet presAssocID="{EB7C74F4-07DF-41E9-A033-EC55F59FDF7B}" presName="horz1" presStyleCnt="0"/>
      <dgm:spPr/>
    </dgm:pt>
    <dgm:pt modelId="{FE3C8B6C-60AD-4CBA-A5E8-2124F9AABC7C}" type="pres">
      <dgm:prSet presAssocID="{EB7C74F4-07DF-41E9-A033-EC55F59FDF7B}" presName="tx1" presStyleLbl="revTx" presStyleIdx="5" presStyleCnt="6"/>
      <dgm:spPr/>
    </dgm:pt>
    <dgm:pt modelId="{AC515B74-EFFE-410D-821A-090290776363}" type="pres">
      <dgm:prSet presAssocID="{EB7C74F4-07DF-41E9-A033-EC55F59FDF7B}" presName="vert1" presStyleCnt="0"/>
      <dgm:spPr/>
    </dgm:pt>
  </dgm:ptLst>
  <dgm:cxnLst>
    <dgm:cxn modelId="{C0D76707-2442-4A63-BCFB-E384EF38B632}" srcId="{230F8737-0C53-480F-A704-32BC36C5A9C2}" destId="{4170ED02-1157-4133-A03E-C38161122A2F}" srcOrd="0" destOrd="0" parTransId="{3E285BC8-84E3-4065-A9A7-53AFF2689CBB}" sibTransId="{877BB8AC-65E1-42C5-9F14-DAD794983206}"/>
    <dgm:cxn modelId="{F4AA6D2E-24F7-4546-B8FB-F929D0BBDDC0}" srcId="{230F8737-0C53-480F-A704-32BC36C5A9C2}" destId="{4E251F0C-BF5E-4EC7-AEFF-F45C8CDCFD78}" srcOrd="1" destOrd="0" parTransId="{E5B5E3A2-ECD3-4CDA-B6B6-5E66F8DB15DC}" sibTransId="{792591C5-44FD-42F5-8570-B6AAF729A3C1}"/>
    <dgm:cxn modelId="{504E0E4B-497B-4026-969D-CD25D8BCB720}" srcId="{230F8737-0C53-480F-A704-32BC36C5A9C2}" destId="{EB7C74F4-07DF-41E9-A033-EC55F59FDF7B}" srcOrd="5" destOrd="0" parTransId="{12CC5333-8A9A-46F2-A8C5-7CDC504E964E}" sibTransId="{DC6E7071-5064-4D12-A2AE-EF4BA26A14E4}"/>
    <dgm:cxn modelId="{7AFD3E70-FBBE-484D-AEE4-0F7CB7463D46}" type="presOf" srcId="{9009DB97-C165-4763-B902-AE0BC39BFC88}" destId="{5A8E2D9F-D089-4DED-A040-2C6E91CCB45A}" srcOrd="0" destOrd="0" presId="urn:microsoft.com/office/officeart/2008/layout/LinedList"/>
    <dgm:cxn modelId="{BB61AC71-E354-48F8-9A35-48B15ED132AD}" srcId="{230F8737-0C53-480F-A704-32BC36C5A9C2}" destId="{9009DB97-C165-4763-B902-AE0BC39BFC88}" srcOrd="4" destOrd="0" parTransId="{4414AEBB-8588-4671-AE89-FE5029C075F6}" sibTransId="{CAD2518B-B843-44B0-A7C6-4026209DAED7}"/>
    <dgm:cxn modelId="{2448F656-7F86-467F-B87E-BEB65A015F31}" type="presOf" srcId="{D5B133C1-52A6-4847-86C6-77AF356D2854}" destId="{2A29527E-42A2-4708-88E0-8307320AD436}" srcOrd="0" destOrd="0" presId="urn:microsoft.com/office/officeart/2008/layout/LinedList"/>
    <dgm:cxn modelId="{87D0AE88-A702-49F2-B5B8-22DCFB935F9C}" type="presOf" srcId="{4E251F0C-BF5E-4EC7-AEFF-F45C8CDCFD78}" destId="{AD45BB6B-8CE9-4DB9-89EE-D14C5F94086F}" srcOrd="0" destOrd="0" presId="urn:microsoft.com/office/officeart/2008/layout/LinedList"/>
    <dgm:cxn modelId="{38FE8B9A-ED63-4295-922F-C5FD9174D759}" type="presOf" srcId="{50245D9E-6BA5-4D8B-8D94-07FC6D7745CC}" destId="{06B254FF-7522-47F4-ACF9-D93003F0E4B1}" srcOrd="0" destOrd="0" presId="urn:microsoft.com/office/officeart/2008/layout/LinedList"/>
    <dgm:cxn modelId="{B5D473A7-F7FB-42B7-B918-4AA881582817}" srcId="{230F8737-0C53-480F-A704-32BC36C5A9C2}" destId="{50245D9E-6BA5-4D8B-8D94-07FC6D7745CC}" srcOrd="3" destOrd="0" parTransId="{C5E10DA7-23A9-4102-BE54-D733E7FC5C5D}" sibTransId="{E4129F6C-F81D-4E16-85AC-48918982D1FE}"/>
    <dgm:cxn modelId="{005A18BA-825C-49EC-9D00-507CA3817413}" type="presOf" srcId="{EB7C74F4-07DF-41E9-A033-EC55F59FDF7B}" destId="{FE3C8B6C-60AD-4CBA-A5E8-2124F9AABC7C}" srcOrd="0" destOrd="0" presId="urn:microsoft.com/office/officeart/2008/layout/LinedList"/>
    <dgm:cxn modelId="{2A556AC4-49A3-4F14-ABBB-98EA73EB9E19}" type="presOf" srcId="{4170ED02-1157-4133-A03E-C38161122A2F}" destId="{D527A059-B986-4A74-8BC8-749EB021AEA2}" srcOrd="0" destOrd="0" presId="urn:microsoft.com/office/officeart/2008/layout/LinedList"/>
    <dgm:cxn modelId="{D9672ECD-3E35-4943-8386-4D98CED1CC4C}" srcId="{230F8737-0C53-480F-A704-32BC36C5A9C2}" destId="{D5B133C1-52A6-4847-86C6-77AF356D2854}" srcOrd="2" destOrd="0" parTransId="{E3D687DC-5E41-48C8-995D-82E82084ACE8}" sibTransId="{D2C9BF93-664C-43A2-A832-CFB036226D72}"/>
    <dgm:cxn modelId="{67E469F4-3F04-4241-B892-767D8507DD5A}" type="presOf" srcId="{230F8737-0C53-480F-A704-32BC36C5A9C2}" destId="{71CC0D0F-9CD3-498D-AB6B-C17DB69811BE}" srcOrd="0" destOrd="0" presId="urn:microsoft.com/office/officeart/2008/layout/LinedList"/>
    <dgm:cxn modelId="{2BACFC75-140C-467B-B8D8-511C166BD760}" type="presParOf" srcId="{71CC0D0F-9CD3-498D-AB6B-C17DB69811BE}" destId="{3B68D645-12F4-4C0B-8B60-F81D7A7F60C3}" srcOrd="0" destOrd="0" presId="urn:microsoft.com/office/officeart/2008/layout/LinedList"/>
    <dgm:cxn modelId="{B3E01665-F189-4F8F-8F54-2D379525B3C4}" type="presParOf" srcId="{71CC0D0F-9CD3-498D-AB6B-C17DB69811BE}" destId="{BFDA4B10-6E76-4E00-8664-FD5F4A63D100}" srcOrd="1" destOrd="0" presId="urn:microsoft.com/office/officeart/2008/layout/LinedList"/>
    <dgm:cxn modelId="{9169541A-7F72-4894-B28F-650CFA0BE6A2}" type="presParOf" srcId="{BFDA4B10-6E76-4E00-8664-FD5F4A63D100}" destId="{D527A059-B986-4A74-8BC8-749EB021AEA2}" srcOrd="0" destOrd="0" presId="urn:microsoft.com/office/officeart/2008/layout/LinedList"/>
    <dgm:cxn modelId="{7788319C-8BE0-4CF8-AF40-8EBF0FC32979}" type="presParOf" srcId="{BFDA4B10-6E76-4E00-8664-FD5F4A63D100}" destId="{1EC9B240-3149-4475-A1C2-40C390F2CEBD}" srcOrd="1" destOrd="0" presId="urn:microsoft.com/office/officeart/2008/layout/LinedList"/>
    <dgm:cxn modelId="{1C73527D-79D0-47D3-8E78-6139170D9E1E}" type="presParOf" srcId="{71CC0D0F-9CD3-498D-AB6B-C17DB69811BE}" destId="{C4EC5892-2B2A-48E8-A971-715B8E3340B4}" srcOrd="2" destOrd="0" presId="urn:microsoft.com/office/officeart/2008/layout/LinedList"/>
    <dgm:cxn modelId="{391EB635-43E2-4CFE-9EEC-06C268C608DD}" type="presParOf" srcId="{71CC0D0F-9CD3-498D-AB6B-C17DB69811BE}" destId="{0A3BA096-6A5A-4540-9003-B21EE1B02B1C}" srcOrd="3" destOrd="0" presId="urn:microsoft.com/office/officeart/2008/layout/LinedList"/>
    <dgm:cxn modelId="{319A963D-2403-4D41-B309-F4372C696028}" type="presParOf" srcId="{0A3BA096-6A5A-4540-9003-B21EE1B02B1C}" destId="{AD45BB6B-8CE9-4DB9-89EE-D14C5F94086F}" srcOrd="0" destOrd="0" presId="urn:microsoft.com/office/officeart/2008/layout/LinedList"/>
    <dgm:cxn modelId="{27745ACB-1087-47DF-B1E1-50A2BF66A0FB}" type="presParOf" srcId="{0A3BA096-6A5A-4540-9003-B21EE1B02B1C}" destId="{DD391C6B-D03F-412E-8B0C-4C013D782125}" srcOrd="1" destOrd="0" presId="urn:microsoft.com/office/officeart/2008/layout/LinedList"/>
    <dgm:cxn modelId="{C32A831F-B59F-4E03-9961-293D04992A67}" type="presParOf" srcId="{71CC0D0F-9CD3-498D-AB6B-C17DB69811BE}" destId="{844A01DA-9DDE-466E-80DA-1DE62791897C}" srcOrd="4" destOrd="0" presId="urn:microsoft.com/office/officeart/2008/layout/LinedList"/>
    <dgm:cxn modelId="{3666CD29-4036-437F-9DFE-C51CE1DB2810}" type="presParOf" srcId="{71CC0D0F-9CD3-498D-AB6B-C17DB69811BE}" destId="{FB3480ED-7D25-4DE4-9237-69F025FDC2A8}" srcOrd="5" destOrd="0" presId="urn:microsoft.com/office/officeart/2008/layout/LinedList"/>
    <dgm:cxn modelId="{EC51739F-3857-4F46-827E-82741B381A7A}" type="presParOf" srcId="{FB3480ED-7D25-4DE4-9237-69F025FDC2A8}" destId="{2A29527E-42A2-4708-88E0-8307320AD436}" srcOrd="0" destOrd="0" presId="urn:microsoft.com/office/officeart/2008/layout/LinedList"/>
    <dgm:cxn modelId="{A9A5F9D7-31B7-42B1-A29B-D32AB0476573}" type="presParOf" srcId="{FB3480ED-7D25-4DE4-9237-69F025FDC2A8}" destId="{7A9E21A6-FF22-4335-B945-5DD57EEA15E9}" srcOrd="1" destOrd="0" presId="urn:microsoft.com/office/officeart/2008/layout/LinedList"/>
    <dgm:cxn modelId="{7B87E1C5-118A-455A-B211-4517E1E8DEEE}" type="presParOf" srcId="{71CC0D0F-9CD3-498D-AB6B-C17DB69811BE}" destId="{240656FD-9CA0-429B-A65A-5F857BF798A8}" srcOrd="6" destOrd="0" presId="urn:microsoft.com/office/officeart/2008/layout/LinedList"/>
    <dgm:cxn modelId="{63687BC6-9165-4B8B-B5D3-6B0A4C0649FC}" type="presParOf" srcId="{71CC0D0F-9CD3-498D-AB6B-C17DB69811BE}" destId="{96A419EE-E465-4532-AC61-A255C353A8D2}" srcOrd="7" destOrd="0" presId="urn:microsoft.com/office/officeart/2008/layout/LinedList"/>
    <dgm:cxn modelId="{8E417A0D-60D1-49FF-93BC-C3C9EAC740F9}" type="presParOf" srcId="{96A419EE-E465-4532-AC61-A255C353A8D2}" destId="{06B254FF-7522-47F4-ACF9-D93003F0E4B1}" srcOrd="0" destOrd="0" presId="urn:microsoft.com/office/officeart/2008/layout/LinedList"/>
    <dgm:cxn modelId="{0D127405-982B-40BA-AD1E-16AB5172A987}" type="presParOf" srcId="{96A419EE-E465-4532-AC61-A255C353A8D2}" destId="{25B03599-3BD6-4B85-9C15-B0F364D7D3F0}" srcOrd="1" destOrd="0" presId="urn:microsoft.com/office/officeart/2008/layout/LinedList"/>
    <dgm:cxn modelId="{AF452503-E367-43FC-85BC-DBC15FE03BE4}" type="presParOf" srcId="{71CC0D0F-9CD3-498D-AB6B-C17DB69811BE}" destId="{F6006E6A-7B8D-44CB-B9BB-9C779DA614FB}" srcOrd="8" destOrd="0" presId="urn:microsoft.com/office/officeart/2008/layout/LinedList"/>
    <dgm:cxn modelId="{9042FE7A-C368-4E2D-8DC9-1309FB96AD39}" type="presParOf" srcId="{71CC0D0F-9CD3-498D-AB6B-C17DB69811BE}" destId="{E6111D3B-2780-42A4-A863-95826B80F1A6}" srcOrd="9" destOrd="0" presId="urn:microsoft.com/office/officeart/2008/layout/LinedList"/>
    <dgm:cxn modelId="{B0590EF0-F9BC-4D41-86EC-54ED9FF895B9}" type="presParOf" srcId="{E6111D3B-2780-42A4-A863-95826B80F1A6}" destId="{5A8E2D9F-D089-4DED-A040-2C6E91CCB45A}" srcOrd="0" destOrd="0" presId="urn:microsoft.com/office/officeart/2008/layout/LinedList"/>
    <dgm:cxn modelId="{CF2D9167-7BFD-4ABE-8902-0FD5FFBA3986}" type="presParOf" srcId="{E6111D3B-2780-42A4-A863-95826B80F1A6}" destId="{C289D00B-DA88-4034-9CE4-C3D2A901954E}" srcOrd="1" destOrd="0" presId="urn:microsoft.com/office/officeart/2008/layout/LinedList"/>
    <dgm:cxn modelId="{13EFAA36-70B8-49A4-B7DA-0DC1D6A8FB90}" type="presParOf" srcId="{71CC0D0F-9CD3-498D-AB6B-C17DB69811BE}" destId="{A50A242C-B1A9-4084-AA4F-7138E054A4C7}" srcOrd="10" destOrd="0" presId="urn:microsoft.com/office/officeart/2008/layout/LinedList"/>
    <dgm:cxn modelId="{198AD777-FBE4-4FC0-9430-EE12AD8BCC2D}" type="presParOf" srcId="{71CC0D0F-9CD3-498D-AB6B-C17DB69811BE}" destId="{652EFCC4-63F6-4D7E-A536-A3BF15590930}" srcOrd="11" destOrd="0" presId="urn:microsoft.com/office/officeart/2008/layout/LinedList"/>
    <dgm:cxn modelId="{B352CBB4-A363-4DE4-9275-3E0D4B5BDF41}" type="presParOf" srcId="{652EFCC4-63F6-4D7E-A536-A3BF15590930}" destId="{FE3C8B6C-60AD-4CBA-A5E8-2124F9AABC7C}" srcOrd="0" destOrd="0" presId="urn:microsoft.com/office/officeart/2008/layout/LinedList"/>
    <dgm:cxn modelId="{3FA18940-B930-4B55-8A1E-86C49A8454C2}" type="presParOf" srcId="{652EFCC4-63F6-4D7E-A536-A3BF15590930}" destId="{AC515B74-EFFE-410D-821A-09029077636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4E324-D17D-46BB-A298-9D9423FA9CD8}">
      <dsp:nvSpPr>
        <dsp:cNvPr id="0" name=""/>
        <dsp:cNvSpPr/>
      </dsp:nvSpPr>
      <dsp:spPr>
        <a:xfrm>
          <a:off x="0" y="83193"/>
          <a:ext cx="11519298" cy="10740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In 2019, 47.5% of people with a disability aged 16-64 who were not employed reported at least one barrier to employment. -U.S. Bureau of Labor Statistics</a:t>
          </a:r>
        </a:p>
      </dsp:txBody>
      <dsp:txXfrm>
        <a:off x="52431" y="135624"/>
        <a:ext cx="11414436" cy="969198"/>
      </dsp:txXfrm>
    </dsp:sp>
    <dsp:sp modelId="{50E3777C-6836-450C-B0B7-099421C082F1}">
      <dsp:nvSpPr>
        <dsp:cNvPr id="0" name=""/>
        <dsp:cNvSpPr/>
      </dsp:nvSpPr>
      <dsp:spPr>
        <a:xfrm>
          <a:off x="0" y="1157253"/>
          <a:ext cx="11519298" cy="3241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573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Own disability as a barrier- 79.0%</a:t>
          </a:r>
        </a:p>
        <a:p>
          <a:pPr marL="228600" lvl="1" indent="-228600" algn="l" defTabSz="933450">
            <a:lnSpc>
              <a:spcPct val="90000"/>
            </a:lnSpc>
            <a:spcBef>
              <a:spcPct val="0"/>
            </a:spcBef>
            <a:spcAft>
              <a:spcPct val="20000"/>
            </a:spcAft>
            <a:buChar char="•"/>
          </a:pPr>
          <a:r>
            <a:rPr lang="en-US" sz="2100" kern="1200" dirty="0"/>
            <a:t>Lack of education and training- 14.3%</a:t>
          </a:r>
        </a:p>
        <a:p>
          <a:pPr marL="228600" lvl="1" indent="-228600" algn="l" defTabSz="933450">
            <a:lnSpc>
              <a:spcPct val="90000"/>
            </a:lnSpc>
            <a:spcBef>
              <a:spcPct val="0"/>
            </a:spcBef>
            <a:spcAft>
              <a:spcPct val="20000"/>
            </a:spcAft>
            <a:buChar char="•"/>
          </a:pPr>
          <a:r>
            <a:rPr lang="en-US" sz="2100" kern="1200" dirty="0"/>
            <a:t>Lack of transportation- 12.1% </a:t>
          </a:r>
        </a:p>
        <a:p>
          <a:pPr marL="228600" lvl="1" indent="-228600" algn="l" defTabSz="933450">
            <a:lnSpc>
              <a:spcPct val="90000"/>
            </a:lnSpc>
            <a:spcBef>
              <a:spcPct val="0"/>
            </a:spcBef>
            <a:spcAft>
              <a:spcPct val="20000"/>
            </a:spcAft>
            <a:buChar char="•"/>
          </a:pPr>
          <a:r>
            <a:rPr lang="en-US" sz="2100" kern="1200" dirty="0"/>
            <a:t>Need for accommodations at the job- 12.5%  </a:t>
          </a:r>
        </a:p>
        <a:p>
          <a:pPr marL="228600" lvl="1" indent="-228600" algn="l" defTabSz="933450">
            <a:lnSpc>
              <a:spcPct val="90000"/>
            </a:lnSpc>
            <a:spcBef>
              <a:spcPct val="0"/>
            </a:spcBef>
            <a:spcAft>
              <a:spcPct val="20000"/>
            </a:spcAft>
            <a:buChar char="•"/>
          </a:pPr>
          <a:r>
            <a:rPr lang="en-US" sz="2100" kern="1200" dirty="0"/>
            <a:t>Employer or Coworker attitudes- 9.1%</a:t>
          </a:r>
        </a:p>
        <a:p>
          <a:pPr marL="228600" lvl="1" indent="-228600" algn="l" defTabSz="933450">
            <a:lnSpc>
              <a:spcPct val="90000"/>
            </a:lnSpc>
            <a:spcBef>
              <a:spcPct val="0"/>
            </a:spcBef>
            <a:spcAft>
              <a:spcPct val="20000"/>
            </a:spcAft>
            <a:buChar char="•"/>
          </a:pPr>
          <a:r>
            <a:rPr lang="en-US" sz="2100" kern="1200" dirty="0"/>
            <a:t>Lack of job counseling- 6.4%</a:t>
          </a:r>
        </a:p>
        <a:p>
          <a:pPr marL="228600" lvl="1" indent="-228600" algn="l" defTabSz="933450">
            <a:lnSpc>
              <a:spcPct val="90000"/>
            </a:lnSpc>
            <a:spcBef>
              <a:spcPct val="0"/>
            </a:spcBef>
            <a:spcAft>
              <a:spcPct val="20000"/>
            </a:spcAft>
            <a:buChar char="•"/>
          </a:pPr>
          <a:r>
            <a:rPr lang="en-US" sz="2100" kern="1200" dirty="0"/>
            <a:t>Loss of government assistance- 5.3%</a:t>
          </a:r>
        </a:p>
        <a:p>
          <a:pPr marL="228600" lvl="1" indent="-228600" algn="l" defTabSz="933450">
            <a:lnSpc>
              <a:spcPct val="90000"/>
            </a:lnSpc>
            <a:spcBef>
              <a:spcPct val="0"/>
            </a:spcBef>
            <a:spcAft>
              <a:spcPct val="20000"/>
            </a:spcAft>
            <a:buChar char="•"/>
          </a:pPr>
          <a:r>
            <a:rPr lang="en-US" sz="2100" kern="1200" dirty="0"/>
            <a:t>Other (Not Specified)- 13.5%</a:t>
          </a:r>
        </a:p>
        <a:p>
          <a:pPr marL="228600" lvl="1" indent="-228600" algn="l" defTabSz="933450">
            <a:lnSpc>
              <a:spcPct val="90000"/>
            </a:lnSpc>
            <a:spcBef>
              <a:spcPct val="0"/>
            </a:spcBef>
            <a:spcAft>
              <a:spcPct val="20000"/>
            </a:spcAft>
            <a:buChar char="•"/>
          </a:pPr>
          <a:endParaRPr lang="en-US" sz="2100" kern="1200" dirty="0"/>
        </a:p>
      </dsp:txBody>
      <dsp:txXfrm>
        <a:off x="0" y="1157253"/>
        <a:ext cx="11519298" cy="3241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AC3C2-978E-44D5-AF67-0AEC79A95E7A}">
      <dsp:nvSpPr>
        <dsp:cNvPr id="0" name=""/>
        <dsp:cNvSpPr/>
      </dsp:nvSpPr>
      <dsp:spPr>
        <a:xfrm>
          <a:off x="0" y="80374"/>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2008 High 12.3% December        Low 9.3% June	      					            2015 High 11.9% January         Low 9.3% June </a:t>
          </a:r>
        </a:p>
      </dsp:txBody>
      <dsp:txXfrm>
        <a:off x="17750" y="98124"/>
        <a:ext cx="11936760" cy="328114"/>
      </dsp:txXfrm>
    </dsp:sp>
    <dsp:sp modelId="{8A29F8A9-7757-4909-AEAC-7C2CEED4ABED}">
      <dsp:nvSpPr>
        <dsp:cNvPr id="0" name=""/>
        <dsp:cNvSpPr/>
      </dsp:nvSpPr>
      <dsp:spPr>
        <a:xfrm>
          <a:off x="0" y="487188"/>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2009 High 16.9% August          Low 12.9% April 	      	       				2016 High 11.3% August       Low 8.7% September </a:t>
          </a:r>
        </a:p>
      </dsp:txBody>
      <dsp:txXfrm>
        <a:off x="17750" y="504938"/>
        <a:ext cx="11936760" cy="328114"/>
      </dsp:txXfrm>
    </dsp:sp>
    <dsp:sp modelId="{A9B4031A-840F-4557-8D09-3534492425C4}">
      <dsp:nvSpPr>
        <dsp:cNvPr id="0" name=""/>
        <dsp:cNvSpPr/>
      </dsp:nvSpPr>
      <dsp:spPr>
        <a:xfrm>
          <a:off x="0" y="894002"/>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2010 High 16.4% July 	       Low 13.8% February 	                      				2017 High 11.0 January        Low 7.5% September  </a:t>
          </a:r>
        </a:p>
      </dsp:txBody>
      <dsp:txXfrm>
        <a:off x="17750" y="911752"/>
        <a:ext cx="11936760" cy="328114"/>
      </dsp:txXfrm>
    </dsp:sp>
    <dsp:sp modelId="{DF792665-F106-4E2F-9DE0-E718C74D5C11}">
      <dsp:nvSpPr>
        <dsp:cNvPr id="0" name=""/>
        <dsp:cNvSpPr/>
      </dsp:nvSpPr>
      <dsp:spPr>
        <a:xfrm>
          <a:off x="0" y="1300816"/>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2011 High 16.9% June 	       Low 13.0% November 	     			 	2018 High 8.8% January       Low 7.0% May </a:t>
          </a:r>
        </a:p>
      </dsp:txBody>
      <dsp:txXfrm>
        <a:off x="17750" y="1318566"/>
        <a:ext cx="11936760" cy="328114"/>
      </dsp:txXfrm>
    </dsp:sp>
    <dsp:sp modelId="{5F39AD4F-AD31-4D0C-A409-DDF0CB93EF9F}">
      <dsp:nvSpPr>
        <dsp:cNvPr id="0" name=""/>
        <dsp:cNvSpPr/>
      </dsp:nvSpPr>
      <dsp:spPr>
        <a:xfrm>
          <a:off x="0" y="1707630"/>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2012 High 15.8% December    Low 11.7% December 	      				2019 High 9.1% February     </a:t>
          </a:r>
          <a:r>
            <a:rPr lang="en-US" sz="1500" b="1" kern="1200" dirty="0">
              <a:solidFill>
                <a:schemeClr val="tx1"/>
              </a:solidFill>
              <a:highlight>
                <a:srgbClr val="FFFF00"/>
              </a:highlight>
            </a:rPr>
            <a:t>Low 6.1% September </a:t>
          </a:r>
        </a:p>
      </dsp:txBody>
      <dsp:txXfrm>
        <a:off x="17750" y="1725380"/>
        <a:ext cx="11936760" cy="328114"/>
      </dsp:txXfrm>
    </dsp:sp>
    <dsp:sp modelId="{47F31330-262A-41AC-AA82-8C52790A1832}">
      <dsp:nvSpPr>
        <dsp:cNvPr id="0" name=""/>
        <dsp:cNvSpPr/>
      </dsp:nvSpPr>
      <dsp:spPr>
        <a:xfrm>
          <a:off x="0" y="2114444"/>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2013 High 14.7% July 	       Low 11.9% December 	      			</a:t>
          </a:r>
          <a:r>
            <a:rPr lang="en-US" sz="1500" b="1" kern="1200" dirty="0"/>
            <a:t>	</a:t>
          </a:r>
          <a:r>
            <a:rPr lang="en-US" sz="1500" b="1" kern="1200" dirty="0">
              <a:solidFill>
                <a:schemeClr val="tx1"/>
              </a:solidFill>
              <a:highlight>
                <a:srgbClr val="FFFF00"/>
              </a:highlight>
            </a:rPr>
            <a:t>2020 High 18.9% April          </a:t>
          </a:r>
          <a:r>
            <a:rPr lang="en-US" sz="1500" kern="1200" dirty="0"/>
            <a:t>Low 7.8% January </a:t>
          </a:r>
        </a:p>
      </dsp:txBody>
      <dsp:txXfrm>
        <a:off x="17750" y="2132194"/>
        <a:ext cx="11936760" cy="328114"/>
      </dsp:txXfrm>
    </dsp:sp>
    <dsp:sp modelId="{7F3039E3-E8A3-401C-BF4B-1D08E5E2D0CF}">
      <dsp:nvSpPr>
        <dsp:cNvPr id="0" name=""/>
        <dsp:cNvSpPr/>
      </dsp:nvSpPr>
      <dsp:spPr>
        <a:xfrm>
          <a:off x="0" y="2521258"/>
          <a:ext cx="11972260" cy="3636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2014 High 14.3% February          Low 10.8% November 	              				             2021 High 12.6% February      Low 9.6% April </a:t>
          </a:r>
        </a:p>
      </dsp:txBody>
      <dsp:txXfrm>
        <a:off x="17750" y="2539008"/>
        <a:ext cx="11936760" cy="328114"/>
      </dsp:txXfrm>
    </dsp:sp>
    <dsp:sp modelId="{E7C89E0F-C28B-46D9-A57F-2EB6272B4A3D}">
      <dsp:nvSpPr>
        <dsp:cNvPr id="0" name=""/>
        <dsp:cNvSpPr/>
      </dsp:nvSpPr>
      <dsp:spPr>
        <a:xfrm>
          <a:off x="0" y="2884872"/>
          <a:ext cx="11972260" cy="287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0119"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							</a:t>
          </a:r>
          <a:r>
            <a:rPr lang="en-US" sz="1800" kern="1200" dirty="0"/>
            <a:t>Current: August 2021 10.9%</a:t>
          </a:r>
          <a:endParaRPr lang="en-US" sz="1200" kern="1200" dirty="0"/>
        </a:p>
      </dsp:txBody>
      <dsp:txXfrm>
        <a:off x="0" y="2884872"/>
        <a:ext cx="11972260" cy="287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8D645-12F4-4C0B-8B60-F81D7A7F60C3}">
      <dsp:nvSpPr>
        <dsp:cNvPr id="0" name=""/>
        <dsp:cNvSpPr/>
      </dsp:nvSpPr>
      <dsp:spPr>
        <a:xfrm>
          <a:off x="0" y="2714"/>
          <a:ext cx="1173647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27A059-B986-4A74-8BC8-749EB021AEA2}">
      <dsp:nvSpPr>
        <dsp:cNvPr id="0" name=""/>
        <dsp:cNvSpPr/>
      </dsp:nvSpPr>
      <dsp:spPr>
        <a:xfrm>
          <a:off x="0" y="2714"/>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With an aging workforce and projected shortfall in the overall workforce, we must look at the untapped group of people with disabilities that are ready and able to work. </a:t>
          </a:r>
        </a:p>
      </dsp:txBody>
      <dsp:txXfrm>
        <a:off x="0" y="2714"/>
        <a:ext cx="11736474" cy="925491"/>
      </dsp:txXfrm>
    </dsp:sp>
    <dsp:sp modelId="{C4EC5892-2B2A-48E8-A971-715B8E3340B4}">
      <dsp:nvSpPr>
        <dsp:cNvPr id="0" name=""/>
        <dsp:cNvSpPr/>
      </dsp:nvSpPr>
      <dsp:spPr>
        <a:xfrm>
          <a:off x="0" y="928205"/>
          <a:ext cx="1173647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45BB6B-8CE9-4DB9-89EE-D14C5F94086F}">
      <dsp:nvSpPr>
        <dsp:cNvPr id="0" name=""/>
        <dsp:cNvSpPr/>
      </dsp:nvSpPr>
      <dsp:spPr>
        <a:xfrm>
          <a:off x="0" y="928205"/>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These candidates are keenly dedicated, hard working and have a great appreciation for the opportunity to work. </a:t>
          </a:r>
        </a:p>
      </dsp:txBody>
      <dsp:txXfrm>
        <a:off x="0" y="928205"/>
        <a:ext cx="11736474" cy="925491"/>
      </dsp:txXfrm>
    </dsp:sp>
    <dsp:sp modelId="{844A01DA-9DDE-466E-80DA-1DE62791897C}">
      <dsp:nvSpPr>
        <dsp:cNvPr id="0" name=""/>
        <dsp:cNvSpPr/>
      </dsp:nvSpPr>
      <dsp:spPr>
        <a:xfrm>
          <a:off x="0" y="1853697"/>
          <a:ext cx="1173647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29527E-42A2-4708-88E0-8307320AD436}">
      <dsp:nvSpPr>
        <dsp:cNvPr id="0" name=""/>
        <dsp:cNvSpPr/>
      </dsp:nvSpPr>
      <dsp:spPr>
        <a:xfrm>
          <a:off x="0" y="1853697"/>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Research proves that employees with disabilities meet or exceed productivity, quality and attendance standards. </a:t>
          </a:r>
        </a:p>
      </dsp:txBody>
      <dsp:txXfrm>
        <a:off x="0" y="1853697"/>
        <a:ext cx="11736474" cy="925491"/>
      </dsp:txXfrm>
    </dsp:sp>
    <dsp:sp modelId="{240656FD-9CA0-429B-A65A-5F857BF798A8}">
      <dsp:nvSpPr>
        <dsp:cNvPr id="0" name=""/>
        <dsp:cNvSpPr/>
      </dsp:nvSpPr>
      <dsp:spPr>
        <a:xfrm>
          <a:off x="0" y="2779189"/>
          <a:ext cx="1173647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B254FF-7522-47F4-ACF9-D93003F0E4B1}">
      <dsp:nvSpPr>
        <dsp:cNvPr id="0" name=""/>
        <dsp:cNvSpPr/>
      </dsp:nvSpPr>
      <dsp:spPr>
        <a:xfrm>
          <a:off x="0" y="2779189"/>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Hiring people with disabilities leads to diversity. Diversity leads to business and organizational innovation. Innovation adds value and can create wealth or savings for businesses. </a:t>
          </a:r>
        </a:p>
      </dsp:txBody>
      <dsp:txXfrm>
        <a:off x="0" y="2779189"/>
        <a:ext cx="11736474" cy="925491"/>
      </dsp:txXfrm>
    </dsp:sp>
    <dsp:sp modelId="{F6006E6A-7B8D-44CB-B9BB-9C779DA614FB}">
      <dsp:nvSpPr>
        <dsp:cNvPr id="0" name=""/>
        <dsp:cNvSpPr/>
      </dsp:nvSpPr>
      <dsp:spPr>
        <a:xfrm>
          <a:off x="0" y="3704680"/>
          <a:ext cx="1173647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8E2D9F-D089-4DED-A040-2C6E91CCB45A}">
      <dsp:nvSpPr>
        <dsp:cNvPr id="0" name=""/>
        <dsp:cNvSpPr/>
      </dsp:nvSpPr>
      <dsp:spPr>
        <a:xfrm>
          <a:off x="0" y="3704680"/>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Hiring people with disabilities gives businesses access to tax incentives and deductions. </a:t>
          </a:r>
        </a:p>
      </dsp:txBody>
      <dsp:txXfrm>
        <a:off x="0" y="3704680"/>
        <a:ext cx="11736474" cy="925491"/>
      </dsp:txXfrm>
    </dsp:sp>
    <dsp:sp modelId="{A50A242C-B1A9-4084-AA4F-7138E054A4C7}">
      <dsp:nvSpPr>
        <dsp:cNvPr id="0" name=""/>
        <dsp:cNvSpPr/>
      </dsp:nvSpPr>
      <dsp:spPr>
        <a:xfrm>
          <a:off x="0" y="4630172"/>
          <a:ext cx="1173647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8B6C-60AD-4CBA-A5E8-2124F9AABC7C}">
      <dsp:nvSpPr>
        <dsp:cNvPr id="0" name=""/>
        <dsp:cNvSpPr/>
      </dsp:nvSpPr>
      <dsp:spPr>
        <a:xfrm>
          <a:off x="0" y="4630172"/>
          <a:ext cx="11736474" cy="925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Businesses can receive no-cost technical assistance &amp; training from area employment providers on how to best support and work with people with disabilities. </a:t>
          </a:r>
        </a:p>
      </dsp:txBody>
      <dsp:txXfrm>
        <a:off x="0" y="4630172"/>
        <a:ext cx="11736474" cy="9254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13B461-56BD-4AC2-A9A8-25BBC21A4663}" type="datetimeFigureOut">
              <a:rPr lang="en-US" smtClean="0"/>
              <a:t>4/4/2022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DDFAFA-5C08-40AB-9080-E76D13A197CE}" type="slidenum">
              <a:rPr lang="en-US" smtClean="0"/>
              <a:t>‹#›</a:t>
            </a:fld>
            <a:endParaRPr lang="en-US"/>
          </a:p>
        </p:txBody>
      </p:sp>
    </p:spTree>
    <p:extLst>
      <p:ext uri="{BB962C8B-B14F-4D97-AF65-F5344CB8AC3E}">
        <p14:creationId xmlns:p14="http://schemas.microsoft.com/office/powerpoint/2010/main" val="2789156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ese.mo.gov/adult-learning-rehabilitation-services/vocational-rehabilitation/transition-services"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dese.mo.gov/adult-learning-rehabilitation-services/vocational-rehabilitation/ticket-work" TargetMode="External"/><Relationship Id="rId5" Type="http://schemas.openxmlformats.org/officeDocument/2006/relationships/hyperlink" Target="https://dese.mo.gov/adult-learning-rehabilitation-services/vocational-rehabilitation/rehabilitation-technology" TargetMode="External"/><Relationship Id="rId4" Type="http://schemas.openxmlformats.org/officeDocument/2006/relationships/hyperlink" Target="https://dese.mo.gov/adult-learning-rehabilitation-services/vocational-rehabilitation/supported-employmen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2011-State economy grew just 0.04%. Slower than the national average of 1.5%. We were 43</a:t>
            </a:r>
            <a:r>
              <a:rPr lang="en-US" baseline="30000" dirty="0"/>
              <a:t>rd</a:t>
            </a:r>
            <a:r>
              <a:rPr lang="en-US" dirty="0"/>
              <a:t> in the nation. Illinois grew at 1.3%. </a:t>
            </a:r>
          </a:p>
          <a:p>
            <a:endParaRPr lang="en-US" dirty="0"/>
          </a:p>
        </p:txBody>
      </p:sp>
      <p:sp>
        <p:nvSpPr>
          <p:cNvPr id="4" name="Slide Number Placeholder 3"/>
          <p:cNvSpPr>
            <a:spLocks noGrp="1"/>
          </p:cNvSpPr>
          <p:nvPr>
            <p:ph type="sldNum" sz="quarter" idx="5"/>
          </p:nvPr>
        </p:nvSpPr>
        <p:spPr/>
        <p:txBody>
          <a:bodyPr/>
          <a:lstStyle/>
          <a:p>
            <a:fld id="{9EF53430-E6EA-4025-9D5E-37D3A90F3EED}" type="slidenum">
              <a:rPr lang="en-US" smtClean="0"/>
              <a:t>4</a:t>
            </a:fld>
            <a:endParaRPr lang="en-US"/>
          </a:p>
        </p:txBody>
      </p:sp>
    </p:spTree>
    <p:extLst>
      <p:ext uri="{BB962C8B-B14F-4D97-AF65-F5344CB8AC3E}">
        <p14:creationId xmlns:p14="http://schemas.microsoft.com/office/powerpoint/2010/main" val="172996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1920</a:t>
            </a:r>
          </a:p>
          <a:p>
            <a:r>
              <a:rPr lang="en-US" dirty="0"/>
              <a:t>The Smith-Fess Act: Also known as the Civilian Vocational Rehabilitation Act, this established a federal program to provide vocational assistance to Americans with physical disabilities through guidance, training, occupational services and job placement.</a:t>
            </a:r>
          </a:p>
          <a:p>
            <a:r>
              <a:rPr lang="en-US" dirty="0"/>
              <a:t>1935</a:t>
            </a:r>
          </a:p>
          <a:p>
            <a:r>
              <a:rPr lang="en-US" dirty="0"/>
              <a:t>League of the Physically Handicapped: This group formed a protest at the Emergency Relief Bureau (ERB) to demonstrate job discrimination that people with disabilities were facing. This group started as only 6 people who began the 9-day sit-in and it quickly grew. The League eventually led to the creation of 1,500 jobs in NYC.</a:t>
            </a:r>
          </a:p>
          <a:p>
            <a:r>
              <a:rPr lang="en-US" dirty="0"/>
              <a:t>Social Security Act: The Social Security Act was signed by President Franklin D. Roosevelt, to provide payment of benefits to people with disabilities who contributed to the Social Security through taxation on their earnings.</a:t>
            </a:r>
          </a:p>
          <a:p>
            <a:r>
              <a:rPr lang="en-US" dirty="0"/>
              <a:t>1938 Fair Labor Standards Act Section 14C: Fair and equal wages to be paid to people with disabilities based on prevailing wages.</a:t>
            </a:r>
          </a:p>
          <a:p>
            <a:r>
              <a:rPr lang="en-US" dirty="0"/>
              <a:t>1940 American Federation of the Physically Handicapped: This was the first national organization to urge an end to job discrimination; which later resulted in the National Employ the Physically Handicapped Week (the first week in October). In 1988, changed to NDEAM </a:t>
            </a:r>
          </a:p>
          <a:p>
            <a:r>
              <a:rPr lang="en-US" dirty="0"/>
              <a:t>1950 National Barrier-Free </a:t>
            </a:r>
            <a:r>
              <a:rPr lang="en-US" dirty="0" err="1"/>
              <a:t>Standards:This</a:t>
            </a:r>
            <a:r>
              <a:rPr lang="en-US" dirty="0"/>
              <a:t> was a combination of the U.S. Veterans Administration, the President's Committee on Employment of the Handicapped and National Easter Seals Society, and more, to develop the national standards for "barrier-free" buildings for people with disabilities to be able to access.</a:t>
            </a:r>
          </a:p>
          <a:p>
            <a:r>
              <a:rPr lang="en-US" dirty="0"/>
              <a:t>1954 Vocational Rehabilitation Amendment of 1954: Targeting people who could return to work with assistance; but had intellectual disabilities, this amendment helped thousands of people obtain employment and funded more than 100 university-based rehabilitation programs. Later it contributed to funding for research, which lead into the creation of the National Institute on Disability and Rehabilitation Research.</a:t>
            </a:r>
          </a:p>
          <a:p>
            <a:r>
              <a:rPr lang="en-US" dirty="0"/>
              <a:t>1973 The Rehabilitation Act of 1973 (Section 504): Section 504 was the first federal civil rights protection for people with disabilities that they can not be excluded from the participation, be denied the benefits of, or be subjected to discrimination under any program or activity receiving federal financial assistance such as hospital, schools, welfare and government offices. This also extended to additional sections such as hiring by the government (Section 501) or subcontractors of the government (Section 503), and transportation and building accessibility (Section 502),</a:t>
            </a:r>
          </a:p>
          <a:p>
            <a:r>
              <a:rPr lang="en-US" dirty="0"/>
              <a:t>1986 Employment Opportunities for Disabled Americans Act of 1986: The EODAA enhances work incentives for people with disabilities under the Supplemental Security Income (SSI) program; which provides special SSI payments and Medicaid coverage while eligible individuals with disabilities make attempts to work.</a:t>
            </a:r>
          </a:p>
          <a:p>
            <a:r>
              <a:rPr lang="en-US" dirty="0"/>
              <a:t>1990-ADA The law guarantees Americans with Disabilities unrestricted access to public buildings, equal opportunity in employment, equal access to government services and employment opportunities. The ADA is an "equal opportunity" law for people with disabilities. 1992 EEOC enforcement for businesses with over 25 employees. </a:t>
            </a:r>
          </a:p>
          <a:p>
            <a:r>
              <a:rPr lang="en-US" dirty="0"/>
              <a:t>1996- Telecommunications Act requires technology to be accessible for all. </a:t>
            </a:r>
          </a:p>
          <a:p>
            <a:r>
              <a:rPr lang="en-US" dirty="0"/>
              <a:t>2009- Disability Employment Statistics: U.S. Dept. of Labor's bureau of Labor Statistics adds disability to the monthly Current Population Survey (CPS), making it the first time that government officially collects data on the employment status of people with disabilities.</a:t>
            </a:r>
          </a:p>
          <a:p>
            <a:r>
              <a:rPr lang="en-US" dirty="0"/>
              <a:t>2014</a:t>
            </a:r>
          </a:p>
          <a:p>
            <a:r>
              <a:rPr lang="en-US" dirty="0"/>
              <a:t>Section 503 of the Rehabilitation Act: U.S. Dept. of Labor's Office Contract Compliance Program updates 503 regulation which prohibits federal contractors and subcontractors from discriminating in employment against people with disabilities and to take affirmative action to recruit, hire, promote and retain people with disabilities.</a:t>
            </a:r>
          </a:p>
          <a:p>
            <a:r>
              <a:rPr lang="en-US" dirty="0"/>
              <a:t>The Workforce Innovation and Opportunity Act (WIOA) of 2014: This provides a comprehensive change to a number of employment and education-related programs, including services for people with physical, intellectual, and developmental disabilities.</a:t>
            </a:r>
          </a:p>
          <a:p>
            <a:r>
              <a:rPr lang="en-US" dirty="0"/>
              <a:t>Achieving Better Life Experience Act (ABLE): ABLE improved financial stability and employment options for people with disabilities by authorizing tax-advantaged savings accounts for youth and adults with disabilities.</a:t>
            </a:r>
          </a:p>
        </p:txBody>
      </p:sp>
      <p:sp>
        <p:nvSpPr>
          <p:cNvPr id="4" name="Slide Number Placeholder 3"/>
          <p:cNvSpPr>
            <a:spLocks noGrp="1"/>
          </p:cNvSpPr>
          <p:nvPr>
            <p:ph type="sldNum" sz="quarter" idx="5"/>
          </p:nvPr>
        </p:nvSpPr>
        <p:spPr/>
        <p:txBody>
          <a:bodyPr/>
          <a:lstStyle/>
          <a:p>
            <a:fld id="{1BDDFAFA-5C08-40AB-9080-E76D13A197CE}" type="slidenum">
              <a:rPr lang="en-US" smtClean="0"/>
              <a:t>6</a:t>
            </a:fld>
            <a:endParaRPr lang="en-US"/>
          </a:p>
        </p:txBody>
      </p:sp>
    </p:spTree>
    <p:extLst>
      <p:ext uri="{BB962C8B-B14F-4D97-AF65-F5344CB8AC3E}">
        <p14:creationId xmlns:p14="http://schemas.microsoft.com/office/powerpoint/2010/main" val="417123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Starbucks Inclusion Academy, many stores with ASL order stations. </a:t>
            </a:r>
          </a:p>
          <a:p>
            <a:r>
              <a:rPr lang="en-US" dirty="0"/>
              <a:t>JP Morgan Chase- Has entire department for disability inclusion ran by a man who has lived with a disability </a:t>
            </a:r>
          </a:p>
          <a:p>
            <a:r>
              <a:rPr lang="en-US" dirty="0"/>
              <a:t>Coca Cola- Joined the Valuable 500 which is a global disability inclusion initiative which encourages major businesses to recognize the value of the worlds 1.3 billion people with disabilities </a:t>
            </a:r>
          </a:p>
          <a:p>
            <a:r>
              <a:rPr lang="en-US" dirty="0"/>
              <a:t>Walgreens has training programs designed for people with and without disabilities. Same job, same performance operating model.</a:t>
            </a:r>
          </a:p>
          <a:p>
            <a:r>
              <a:rPr lang="en-US" dirty="0"/>
              <a:t>IBM for years has been designing technology for PWD  and in 2000 set up the IBM human ability and accessibly center within IBM research division</a:t>
            </a:r>
          </a:p>
          <a:p>
            <a:r>
              <a:rPr lang="en-US" dirty="0"/>
              <a:t>UPS Training program implemented in their main air sorting hub in Kentucky </a:t>
            </a:r>
          </a:p>
        </p:txBody>
      </p:sp>
      <p:sp>
        <p:nvSpPr>
          <p:cNvPr id="4" name="Slide Number Placeholder 3"/>
          <p:cNvSpPr>
            <a:spLocks noGrp="1"/>
          </p:cNvSpPr>
          <p:nvPr>
            <p:ph type="sldNum" sz="quarter" idx="5"/>
          </p:nvPr>
        </p:nvSpPr>
        <p:spPr/>
        <p:txBody>
          <a:bodyPr/>
          <a:lstStyle/>
          <a:p>
            <a:fld id="{1BDDFAFA-5C08-40AB-9080-E76D13A197CE}" type="slidenum">
              <a:rPr lang="en-US" smtClean="0"/>
              <a:t>14</a:t>
            </a:fld>
            <a:endParaRPr lang="en-US"/>
          </a:p>
        </p:txBody>
      </p:sp>
    </p:spTree>
    <p:extLst>
      <p:ext uri="{BB962C8B-B14F-4D97-AF65-F5344CB8AC3E}">
        <p14:creationId xmlns:p14="http://schemas.microsoft.com/office/powerpoint/2010/main" val="597574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because people with disabilities bring unique characteristics and talents to the workplace that benefit employers and organizations. If we find the right jobs for the right people, it can and will increase the bottom line of companies.</a:t>
            </a:r>
          </a:p>
          <a:p>
            <a:endParaRPr lang="en-US" dirty="0"/>
          </a:p>
          <a:p>
            <a:r>
              <a:rPr lang="en-US" dirty="0"/>
              <a:t>Given the unprecedented situation created by the COVID-19 pandemic and economic crisis, new ideas, new efforts and new leadership are need to remake the economy and make it more inclusive for all. Our community has been hit hard by the pandemic and needs to be at the forefront of any recovery efforts.</a:t>
            </a:r>
          </a:p>
          <a:p>
            <a:endParaRPr lang="en-US" dirty="0"/>
          </a:p>
        </p:txBody>
      </p:sp>
      <p:sp>
        <p:nvSpPr>
          <p:cNvPr id="4" name="Slide Number Placeholder 3"/>
          <p:cNvSpPr>
            <a:spLocks noGrp="1"/>
          </p:cNvSpPr>
          <p:nvPr>
            <p:ph type="sldNum" sz="quarter" idx="5"/>
          </p:nvPr>
        </p:nvSpPr>
        <p:spPr/>
        <p:txBody>
          <a:bodyPr/>
          <a:lstStyle/>
          <a:p>
            <a:fld id="{1BDDFAFA-5C08-40AB-9080-E76D13A197CE}" type="slidenum">
              <a:rPr lang="en-US" smtClean="0"/>
              <a:t>15</a:t>
            </a:fld>
            <a:endParaRPr lang="en-US"/>
          </a:p>
        </p:txBody>
      </p:sp>
    </p:spTree>
    <p:extLst>
      <p:ext uri="{BB962C8B-B14F-4D97-AF65-F5344CB8AC3E}">
        <p14:creationId xmlns:p14="http://schemas.microsoft.com/office/powerpoint/2010/main" val="3147739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9727B"/>
                </a:solidFill>
                <a:effectLst/>
                <a:latin typeface="Work Sans" panose="020B0604020202020204" pitchFamily="2" charset="0"/>
              </a:rPr>
              <a:t>Meet the Moore Family - Ben, Jackie, Jordyn and Hudson. Jordyn has autism.  The shirt project was started in June of 2018 with the purpose of teaching her job skills.  It is now a family business where Jordyn works independently rolling shirts, adding wristbands and signing/stamping thank you cards for every package. </a:t>
            </a:r>
            <a:endParaRPr lang="en-US" b="0" i="0" dirty="0">
              <a:solidFill>
                <a:srgbClr val="5E5E5E"/>
              </a:solidFill>
              <a:effectLst/>
              <a:latin typeface="Helvetica" panose="020B0604020202020204" pitchFamily="34" charset="0"/>
            </a:endParaRPr>
          </a:p>
          <a:p>
            <a:endParaRPr lang="en-US" b="0" i="0" dirty="0">
              <a:solidFill>
                <a:srgbClr val="5E5E5E"/>
              </a:solidFill>
              <a:effectLst/>
              <a:latin typeface="Helvetica" panose="020B0604020202020204" pitchFamily="34" charset="0"/>
            </a:endParaRPr>
          </a:p>
          <a:p>
            <a:r>
              <a:rPr lang="en-US" b="0" i="0" dirty="0">
                <a:solidFill>
                  <a:srgbClr val="5E5E5E"/>
                </a:solidFill>
                <a:effectLst/>
                <a:latin typeface="Helvetica" panose="020B0604020202020204" pitchFamily="34" charset="0"/>
              </a:rPr>
              <a:t>This Kettle Korn company has production sites in both KS and Georgia and makes gourmet kettle </a:t>
            </a:r>
            <a:r>
              <a:rPr lang="en-US" b="0" i="0" dirty="0" err="1">
                <a:solidFill>
                  <a:srgbClr val="5E5E5E"/>
                </a:solidFill>
                <a:effectLst/>
                <a:latin typeface="Helvetica" panose="020B0604020202020204" pitchFamily="34" charset="0"/>
              </a:rPr>
              <a:t>korn</a:t>
            </a:r>
            <a:r>
              <a:rPr lang="en-US" b="0" i="0" dirty="0">
                <a:solidFill>
                  <a:srgbClr val="5E5E5E"/>
                </a:solidFill>
                <a:effectLst/>
                <a:latin typeface="Helvetica" panose="020B0604020202020204" pitchFamily="34" charset="0"/>
              </a:rPr>
              <a:t>.  CEO Joe </a:t>
            </a:r>
            <a:r>
              <a:rPr lang="en-US" b="0" i="0" dirty="0" err="1">
                <a:solidFill>
                  <a:srgbClr val="5E5E5E"/>
                </a:solidFill>
                <a:effectLst/>
                <a:latin typeface="Helvetica" panose="020B0604020202020204" pitchFamily="34" charset="0"/>
              </a:rPr>
              <a:t>Steffy</a:t>
            </a:r>
            <a:r>
              <a:rPr lang="en-US" b="0" i="0" dirty="0">
                <a:solidFill>
                  <a:srgbClr val="5E5E5E"/>
                </a:solidFill>
                <a:effectLst/>
                <a:latin typeface="Helvetica" panose="020B0604020202020204" pitchFamily="34" charset="0"/>
              </a:rPr>
              <a:t> creates over 5 different types of kettle </a:t>
            </a:r>
            <a:r>
              <a:rPr lang="en-US" b="0" i="0" dirty="0" err="1">
                <a:solidFill>
                  <a:srgbClr val="5E5E5E"/>
                </a:solidFill>
                <a:effectLst/>
                <a:latin typeface="Helvetica" panose="020B0604020202020204" pitchFamily="34" charset="0"/>
              </a:rPr>
              <a:t>korn</a:t>
            </a:r>
            <a:r>
              <a:rPr lang="en-US" b="0" i="0" dirty="0">
                <a:solidFill>
                  <a:srgbClr val="5E5E5E"/>
                </a:solidFill>
                <a:effectLst/>
                <a:latin typeface="Helvetica" panose="020B0604020202020204" pitchFamily="34" charset="0"/>
              </a:rPr>
              <a:t>. Joe has owned his company for 15 years, moved to online sales, and has even spoken before the US Congressional Small Business Committee Hearings! I should also mention Joe has Down Syndrome.</a:t>
            </a:r>
          </a:p>
          <a:p>
            <a:endParaRPr lang="en-US" b="0" i="0" dirty="0">
              <a:solidFill>
                <a:srgbClr val="5E5E5E"/>
              </a:solidFill>
              <a:effectLst/>
              <a:latin typeface="Helvetica" panose="020B0604020202020204" pitchFamily="34" charset="0"/>
            </a:endParaRPr>
          </a:p>
          <a:p>
            <a:r>
              <a:rPr lang="en-US" b="0" i="0" dirty="0">
                <a:solidFill>
                  <a:srgbClr val="5E5E5E"/>
                </a:solidFill>
                <a:effectLst/>
                <a:latin typeface="Helvetica" panose="020B0604020202020204" pitchFamily="34" charset="0"/>
              </a:rPr>
              <a:t>This life changing business is one of my new personal favorites in the KC area. This coffee and ice cream shop gives an innovative and meaningful employment for individuals with developmental disabilities. Every scoop of their made from scratch ice cream is incredible. They are currently seeking volunteers to help out at the shop.</a:t>
            </a:r>
          </a:p>
          <a:p>
            <a:endParaRPr lang="en-US" b="0" i="0" dirty="0">
              <a:solidFill>
                <a:srgbClr val="5E5E5E"/>
              </a:solidFill>
              <a:effectLst/>
              <a:latin typeface="Helvetica" panose="020B0604020202020204" pitchFamily="34" charset="0"/>
            </a:endParaRPr>
          </a:p>
          <a:p>
            <a:r>
              <a:rPr lang="en-US" b="0" i="0" dirty="0">
                <a:solidFill>
                  <a:srgbClr val="5E5E5E"/>
                </a:solidFill>
                <a:effectLst/>
                <a:latin typeface="Helvetica" panose="020B0604020202020204" pitchFamily="34" charset="0"/>
              </a:rPr>
              <a:t>Dreamers Merchants Coffee Company began in 2015 when Diane Grover learned of the low rate of employment of individuals with a disability. In hopes of creating a future job for her daughter, Mary Ellen, Diane started a coffee company. Today 30 Dreamers can be found in 13 states and both the company and the movement are growing rapidly. Every Dreamer's purchase allows them to hire individuals of all abilities in an inclusive environment. </a:t>
            </a:r>
          </a:p>
          <a:p>
            <a:endParaRPr lang="en-US" b="0" i="0" dirty="0">
              <a:solidFill>
                <a:srgbClr val="5E5E5E"/>
              </a:solidFill>
              <a:effectLst/>
              <a:latin typeface="Helvetica" panose="020B0604020202020204" pitchFamily="34" charset="0"/>
            </a:endParaRPr>
          </a:p>
          <a:p>
            <a:r>
              <a:rPr lang="en-US" b="0" i="0" dirty="0">
                <a:solidFill>
                  <a:srgbClr val="5E5E5E"/>
                </a:solidFill>
                <a:effectLst/>
                <a:latin typeface="Helvetica" panose="020B0604020202020204" pitchFamily="34" charset="0"/>
              </a:rPr>
              <a:t>This is a father-son business with a social and retail mission of spreading happiness in the world. Check out John’s Crazy Socks to meet John, a young man with Down syndrome who believes in giving back as his business donates five percent of their earnings to the Special Olympics! </a:t>
            </a:r>
          </a:p>
          <a:p>
            <a:endParaRPr lang="en-US" b="0" i="0" dirty="0">
              <a:solidFill>
                <a:srgbClr val="5E5E5E"/>
              </a:solidFill>
              <a:effectLst/>
              <a:latin typeface="Helvetica" panose="020B0604020202020204" pitchFamily="34" charset="0"/>
            </a:endParaRPr>
          </a:p>
          <a:p>
            <a:r>
              <a:rPr lang="en-US" b="0" i="0" dirty="0">
                <a:solidFill>
                  <a:srgbClr val="5E5E5E"/>
                </a:solidFill>
                <a:effectLst/>
                <a:latin typeface="Helvetica" panose="020B0604020202020204" pitchFamily="34" charset="0"/>
              </a:rPr>
              <a:t> </a:t>
            </a:r>
            <a:r>
              <a:rPr lang="en-US" b="0" i="0" dirty="0" err="1">
                <a:solidFill>
                  <a:srgbClr val="5E5E5E"/>
                </a:solidFill>
                <a:effectLst/>
                <a:latin typeface="Helvetica" panose="020B0604020202020204" pitchFamily="34" charset="0"/>
              </a:rPr>
              <a:t>Collettey's</a:t>
            </a:r>
            <a:r>
              <a:rPr lang="en-US" b="0" i="0" dirty="0">
                <a:solidFill>
                  <a:srgbClr val="5E5E5E"/>
                </a:solidFill>
                <a:effectLst/>
                <a:latin typeface="Helvetica" panose="020B0604020202020204" pitchFamily="34" charset="0"/>
              </a:rPr>
              <a:t> is changing the world, one cookie at a time. Collette is an individual with Down syndrome and after being turned down in many job interviews, she decided to pursue her passion for baking. She now employs 13 individuals with disabilities and speaks frequently about how the disability community is often overlooked. </a:t>
            </a:r>
            <a:endParaRPr lang="en-US" dirty="0"/>
          </a:p>
        </p:txBody>
      </p:sp>
      <p:sp>
        <p:nvSpPr>
          <p:cNvPr id="4" name="Slide Number Placeholder 3"/>
          <p:cNvSpPr>
            <a:spLocks noGrp="1"/>
          </p:cNvSpPr>
          <p:nvPr>
            <p:ph type="sldNum" sz="quarter" idx="5"/>
          </p:nvPr>
        </p:nvSpPr>
        <p:spPr/>
        <p:txBody>
          <a:bodyPr/>
          <a:lstStyle/>
          <a:p>
            <a:fld id="{1BDDFAFA-5C08-40AB-9080-E76D13A197CE}" type="slidenum">
              <a:rPr lang="en-US" smtClean="0"/>
              <a:t>16</a:t>
            </a:fld>
            <a:endParaRPr lang="en-US"/>
          </a:p>
        </p:txBody>
      </p:sp>
    </p:spTree>
    <p:extLst>
      <p:ext uri="{BB962C8B-B14F-4D97-AF65-F5344CB8AC3E}">
        <p14:creationId xmlns:p14="http://schemas.microsoft.com/office/powerpoint/2010/main" val="1498884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Tahoma" panose="020B0604030504040204" pitchFamily="34" charset="0"/>
              </a:rPr>
              <a:t>If you want to work but have a disability that keeps you from finding, keeping or advancing in a job, Vocational Rehabilitation (VR) may be able to help you. VR specializes in employment and training services that can assist you in becoming employed. A VR counselor will determine your eligibility for services. To be eligible, you need to have a physical or mental impairment that causes problems with working and need VR services to be successfully employed. Once eligible, you will work with a counselor who will help you develop a plan for your rehabilitation. We will give you vocational information and guidance allowing you to make informed choices about your vocational plan.</a:t>
            </a:r>
          </a:p>
          <a:p>
            <a:pPr algn="l"/>
            <a:r>
              <a:rPr lang="en-US" b="0" i="0" dirty="0">
                <a:solidFill>
                  <a:srgbClr val="444444"/>
                </a:solidFill>
                <a:effectLst/>
                <a:latin typeface="Tahoma" panose="020B0604030504040204" pitchFamily="34" charset="0"/>
              </a:rPr>
              <a:t>VR offers a wide range of services that are individualized for your needs. You and your counselor decide which services will help you become employed. Some of the services that may be available are</a:t>
            </a:r>
          </a:p>
          <a:p>
            <a:pPr algn="l">
              <a:buFont typeface="Arial" panose="020B0604020202020204" pitchFamily="34" charset="0"/>
              <a:buChar char="•"/>
            </a:pPr>
            <a:r>
              <a:rPr lang="en-US" b="0" i="0" dirty="0">
                <a:solidFill>
                  <a:srgbClr val="444444"/>
                </a:solidFill>
                <a:effectLst/>
                <a:latin typeface="Tahoma" panose="020B0604030504040204" pitchFamily="34" charset="0"/>
              </a:rPr>
              <a:t>Guidance and counseling</a:t>
            </a:r>
          </a:p>
          <a:p>
            <a:pPr algn="l">
              <a:buFont typeface="Arial" panose="020B0604020202020204" pitchFamily="34" charset="0"/>
              <a:buChar char="•"/>
            </a:pPr>
            <a:r>
              <a:rPr lang="en-US" b="0" i="0" dirty="0">
                <a:solidFill>
                  <a:srgbClr val="444444"/>
                </a:solidFill>
                <a:effectLst/>
                <a:latin typeface="Tahoma" panose="020B0604030504040204" pitchFamily="34" charset="0"/>
              </a:rPr>
              <a:t>Job-seeking skills and job placement</a:t>
            </a:r>
          </a:p>
          <a:p>
            <a:pPr algn="l">
              <a:buFont typeface="Arial" panose="020B0604020202020204" pitchFamily="34" charset="0"/>
              <a:buChar char="•"/>
            </a:pPr>
            <a:r>
              <a:rPr lang="en-US" b="0" i="0" dirty="0">
                <a:solidFill>
                  <a:srgbClr val="444444"/>
                </a:solidFill>
                <a:effectLst/>
                <a:latin typeface="Tahoma" panose="020B0604030504040204" pitchFamily="34" charset="0"/>
              </a:rPr>
              <a:t>Vocational training</a:t>
            </a:r>
          </a:p>
          <a:p>
            <a:pPr algn="l"/>
            <a:r>
              <a:rPr lang="en-US" b="0" i="0" dirty="0">
                <a:solidFill>
                  <a:srgbClr val="444444"/>
                </a:solidFill>
                <a:effectLst/>
                <a:latin typeface="Tahoma" panose="020B0604030504040204" pitchFamily="34" charset="0"/>
              </a:rPr>
              <a:t>VR also provides assistance with</a:t>
            </a:r>
          </a:p>
          <a:p>
            <a:pPr algn="l">
              <a:buFont typeface="Arial" panose="020B0604020202020204" pitchFamily="34" charset="0"/>
              <a:buChar char="•"/>
            </a:pPr>
            <a:r>
              <a:rPr lang="en-US" b="1" i="0" u="none" strike="noStrike" dirty="0">
                <a:solidFill>
                  <a:srgbClr val="1E3A62"/>
                </a:solidFill>
                <a:effectLst/>
                <a:latin typeface="Tahoma" panose="020B0604030504040204" pitchFamily="34" charset="0"/>
                <a:hlinkClick r:id="rId3" tooltip="Transition Services"/>
              </a:rPr>
              <a:t>Transition Services</a:t>
            </a:r>
            <a:endParaRPr lang="en-US" b="0" i="0" dirty="0">
              <a:solidFill>
                <a:srgbClr val="444444"/>
              </a:solidFill>
              <a:effectLst/>
              <a:latin typeface="Tahoma" panose="020B0604030504040204" pitchFamily="34" charset="0"/>
            </a:endParaRPr>
          </a:p>
          <a:p>
            <a:pPr algn="l">
              <a:buFont typeface="Arial" panose="020B0604020202020204" pitchFamily="34" charset="0"/>
              <a:buChar char="•"/>
            </a:pPr>
            <a:r>
              <a:rPr lang="en-US" b="1" i="0" u="none" strike="noStrike" dirty="0">
                <a:solidFill>
                  <a:srgbClr val="1E3A62"/>
                </a:solidFill>
                <a:effectLst/>
                <a:latin typeface="Tahoma" panose="020B0604030504040204" pitchFamily="34" charset="0"/>
                <a:hlinkClick r:id="rId4" tooltip="Supported Employment"/>
              </a:rPr>
              <a:t>Supported Employment Services</a:t>
            </a:r>
            <a:endParaRPr lang="en-US" b="0" i="0" dirty="0">
              <a:solidFill>
                <a:srgbClr val="444444"/>
              </a:solidFill>
              <a:effectLst/>
              <a:latin typeface="Tahoma" panose="020B0604030504040204" pitchFamily="34" charset="0"/>
            </a:endParaRPr>
          </a:p>
          <a:p>
            <a:pPr algn="l">
              <a:buFont typeface="Arial" panose="020B0604020202020204" pitchFamily="34" charset="0"/>
              <a:buChar char="•"/>
            </a:pPr>
            <a:r>
              <a:rPr lang="en-US" b="1" i="0" u="none" strike="noStrike" dirty="0">
                <a:solidFill>
                  <a:srgbClr val="1E3A62"/>
                </a:solidFill>
                <a:effectLst/>
                <a:latin typeface="Tahoma" panose="020B0604030504040204" pitchFamily="34" charset="0"/>
                <a:hlinkClick r:id="rId5" tooltip="Rehabilitation Technology"/>
              </a:rPr>
              <a:t>Rehabilitation Technology Services</a:t>
            </a:r>
            <a:endParaRPr lang="en-US" b="0" i="0" dirty="0">
              <a:solidFill>
                <a:srgbClr val="444444"/>
              </a:solidFill>
              <a:effectLst/>
              <a:latin typeface="Tahoma" panose="020B0604030504040204" pitchFamily="34" charset="0"/>
            </a:endParaRPr>
          </a:p>
          <a:p>
            <a:pPr algn="l">
              <a:buFont typeface="Arial" panose="020B0604020202020204" pitchFamily="34" charset="0"/>
              <a:buChar char="•"/>
            </a:pPr>
            <a:r>
              <a:rPr lang="en-US" b="1" i="0" u="none" strike="noStrike" dirty="0">
                <a:solidFill>
                  <a:srgbClr val="1E3A62"/>
                </a:solidFill>
                <a:effectLst/>
                <a:latin typeface="Tahoma" panose="020B0604030504040204" pitchFamily="34" charset="0"/>
                <a:hlinkClick r:id="rId6" tooltip="Ticket to Work"/>
              </a:rPr>
              <a:t>Ticket to Work Program</a:t>
            </a:r>
            <a:endParaRPr lang="en-US" b="0" i="0" dirty="0">
              <a:solidFill>
                <a:srgbClr val="444444"/>
              </a:solidFill>
              <a:effectLst/>
              <a:latin typeface="Tahom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1BDDFAFA-5C08-40AB-9080-E76D13A197CE}" type="slidenum">
              <a:rPr lang="en-US" smtClean="0"/>
              <a:t>19</a:t>
            </a:fld>
            <a:endParaRPr lang="en-US"/>
          </a:p>
        </p:txBody>
      </p:sp>
    </p:spTree>
    <p:extLst>
      <p:ext uri="{BB962C8B-B14F-4D97-AF65-F5344CB8AC3E}">
        <p14:creationId xmlns:p14="http://schemas.microsoft.com/office/powerpoint/2010/main" val="1865835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FDR Was the 32</a:t>
            </a:r>
            <a:r>
              <a:rPr lang="en-US" baseline="30000" dirty="0"/>
              <a:t>nd</a:t>
            </a:r>
            <a:r>
              <a:rPr lang="en-US" dirty="0"/>
              <a:t> President of the US and was reelected 4 times. Contracted polio in 1921. Was urged and required for most of his Presidency to hide his disability because his team thought it would make people see him as weak or unfit to lead but also due to “Ugly Laws” that had been in effect since the 1800’s. “No person who is diseased, maimed, mutilated or in any way deformed so as to be an unsightly or disgusting object or improper person to be allowed in or on the public ways or other public places in this city, or shall therein or thereon expose himself to public view.”</a:t>
            </a:r>
          </a:p>
          <a:p>
            <a:r>
              <a:rPr lang="en-US" dirty="0"/>
              <a:t>In 1938, having served more than one term as president, he renamed the organization the National Foundation for Infantile Paralysis (NFIP).</a:t>
            </a:r>
          </a:p>
          <a:p>
            <a:r>
              <a:rPr lang="en-US" dirty="0"/>
              <a:t>Roosevelt used his position as president to appeal to the public for help. Singer Eddie Cantor jokingly urged people to send dimes to the president to help him with the cause. More than 2.68 million dimes were sent to the White House.</a:t>
            </a:r>
          </a:p>
          <a:p>
            <a:r>
              <a:rPr lang="en-US" dirty="0"/>
              <a:t>This deluge of dimes led to the NFIP’s new name—the March of Dimes. 1945 FDR was placed on the dime. </a:t>
            </a:r>
          </a:p>
        </p:txBody>
      </p:sp>
      <p:sp>
        <p:nvSpPr>
          <p:cNvPr id="4" name="Slide Number Placeholder 3"/>
          <p:cNvSpPr>
            <a:spLocks noGrp="1"/>
          </p:cNvSpPr>
          <p:nvPr>
            <p:ph type="sldNum" sz="quarter" idx="5"/>
          </p:nvPr>
        </p:nvSpPr>
        <p:spPr/>
        <p:txBody>
          <a:bodyPr/>
          <a:lstStyle/>
          <a:p>
            <a:fld id="{1BDDFAFA-5C08-40AB-9080-E76D13A197CE}" type="slidenum">
              <a:rPr lang="en-US" smtClean="0"/>
              <a:t>20</a:t>
            </a:fld>
            <a:endParaRPr lang="en-US"/>
          </a:p>
        </p:txBody>
      </p:sp>
    </p:spTree>
    <p:extLst>
      <p:ext uri="{BB962C8B-B14F-4D97-AF65-F5344CB8AC3E}">
        <p14:creationId xmlns:p14="http://schemas.microsoft.com/office/powerpoint/2010/main" val="2077837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6EBD-6EBF-4507-87E3-7FD307D4FE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770D3D-B5B7-43BE-9BF7-AE8F48C87A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CD10A6-D0A0-4F8D-9169-54118DAA7033}"/>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85E3C09A-9411-472A-8F99-96A326B97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7CFDE1-DE3B-48A4-B678-8E74B7EE4B99}"/>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68139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8457-C21B-49C8-9690-DA81ABB9D4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B185F3-0E1E-4247-90FF-2A3729C000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B2D762-DCEC-43C2-BBD3-85F78D5BFA3A}"/>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6A02F430-B6BC-461B-A2C7-1503E62B9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F9C435-E563-4BAE-A209-91343EA55BA6}"/>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1741265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BB470-393F-4D45-9539-15A1F6DB94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9F94A9-0849-4BE8-816D-B2B43AAF17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E0B681-18F3-4450-A3A4-33933AD43144}"/>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FD77615D-D21D-40D2-846F-C0E712374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BAE05-5C6A-4596-819F-1C221DBEADF4}"/>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2624856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C26C7-0B51-4843-BE18-33CC71482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81C0A9-5D64-4AF7-8DBF-D278F3E5B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C9293F-B661-4EA9-8CC4-CF1602DDFE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FAA81B-8507-4AFB-B3A2-AE6A41E40B64}"/>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6" name="Footer Placeholder 5">
            <a:extLst>
              <a:ext uri="{FF2B5EF4-FFF2-40B4-BE49-F238E27FC236}">
                <a16:creationId xmlns:a16="http://schemas.microsoft.com/office/drawing/2014/main" id="{E7472667-D691-480C-9649-0E6D4881F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E16CFB-264D-4E3A-9B2D-998F1B5233D5}"/>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1532875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C9A3E-DF57-4DC8-BE7F-2E0660B10C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B56F0A-09C1-4696-94D7-7FEC1A8BD5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D19FA6-3283-4D38-ACD9-4F9D430DC4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4327E-0936-4A3B-8227-D05E1BB282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74D35B-EEEA-4691-946A-8DF941D802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348983-89C8-4B2B-82C8-4199BBC26CCA}"/>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8" name="Footer Placeholder 7">
            <a:extLst>
              <a:ext uri="{FF2B5EF4-FFF2-40B4-BE49-F238E27FC236}">
                <a16:creationId xmlns:a16="http://schemas.microsoft.com/office/drawing/2014/main" id="{18E99576-2B54-4812-8EB2-ACD7E28D84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911705-E927-470A-9F63-662EFD0C6E2B}"/>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355756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B411-6F64-4B2C-8640-310F0B6FCC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1CE334-7518-45E7-ACD6-DF8F69560A4F}"/>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4" name="Footer Placeholder 3">
            <a:extLst>
              <a:ext uri="{FF2B5EF4-FFF2-40B4-BE49-F238E27FC236}">
                <a16:creationId xmlns:a16="http://schemas.microsoft.com/office/drawing/2014/main" id="{A41E8336-0103-4040-9920-E94F05184B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ACBC6C-B882-4A4F-830B-0CEE5BB6EF09}"/>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85714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5C2A8B-C396-4F88-80F6-203671076839}"/>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3" name="Footer Placeholder 2">
            <a:extLst>
              <a:ext uri="{FF2B5EF4-FFF2-40B4-BE49-F238E27FC236}">
                <a16:creationId xmlns:a16="http://schemas.microsoft.com/office/drawing/2014/main" id="{185CA63E-0ADB-492A-BD23-F4146266A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D00FBE-9DAB-41B3-8883-A8166C9DE3E6}"/>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3437140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9FCF-97E9-4848-AC10-63D25344D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C05B05-76FB-4CE2-BC2D-A41CF09659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FFDB62-D1D2-4D00-A381-A603A3AC2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A4D160-182C-48EC-ADC4-14BA2F132C25}"/>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6" name="Footer Placeholder 5">
            <a:extLst>
              <a:ext uri="{FF2B5EF4-FFF2-40B4-BE49-F238E27FC236}">
                <a16:creationId xmlns:a16="http://schemas.microsoft.com/office/drawing/2014/main" id="{AA935C04-BAD3-420D-9FC7-863137A14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0FEFCC-FC84-4051-94C9-2CEA44535CF4}"/>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3651983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525A-FCC9-4DE7-9EE2-6C58AA14E8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E7F38F-ADBC-453A-99AC-5F93615D47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48A1A7-4E06-40A8-A5F1-B70013C33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4ED493-AE66-4070-9460-10259843DB1F}"/>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6" name="Footer Placeholder 5">
            <a:extLst>
              <a:ext uri="{FF2B5EF4-FFF2-40B4-BE49-F238E27FC236}">
                <a16:creationId xmlns:a16="http://schemas.microsoft.com/office/drawing/2014/main" id="{FB509188-4B56-481F-99D9-DBB5BBA3BA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805B83-3877-4C52-98F4-D04634047659}"/>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241521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7C8B-D06F-4648-9F3A-CB4B9DFC20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C0CD1D-A96C-4DE4-B37C-DD41854386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31D41-A57A-4AF0-B298-4430CBDFA56E}"/>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DB99E464-FB0E-43C7-8EEA-1379C120B3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609B4-28D4-40D8-A873-13248AB8009E}"/>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2662365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4B01DD-237E-4B83-B7D0-FC88CC79E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1FD78D-2C18-4E54-917D-6CBBFFA950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95240-A2AA-44F5-9955-736626A962CE}"/>
              </a:ext>
            </a:extLst>
          </p:cNvPr>
          <p:cNvSpPr>
            <a:spLocks noGrp="1"/>
          </p:cNvSpPr>
          <p:nvPr>
            <p:ph type="dt" sz="half" idx="10"/>
          </p:nvPr>
        </p:nvSpPr>
        <p:spPr/>
        <p:txBody>
          <a:body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113DE8E5-7918-4C36-9C03-98903EC10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3CA48-A913-49A9-A6A3-85B8AFAA61CD}"/>
              </a:ext>
            </a:extLst>
          </p:cNvPr>
          <p:cNvSpPr>
            <a:spLocks noGrp="1"/>
          </p:cNvSpPr>
          <p:nvPr>
            <p:ph type="sldNum" sz="quarter" idx="12"/>
          </p:nvPr>
        </p:nvSpPr>
        <p:spPr/>
        <p:txBody>
          <a:bodyPr/>
          <a:lstStyle/>
          <a:p>
            <a:fld id="{2E6DA49B-C667-45DB-BB6E-52F7054D5F05}" type="slidenum">
              <a:rPr lang="en-US" smtClean="0"/>
              <a:t>‹#›</a:t>
            </a:fld>
            <a:endParaRPr lang="en-US"/>
          </a:p>
        </p:txBody>
      </p:sp>
    </p:spTree>
    <p:extLst>
      <p:ext uri="{BB962C8B-B14F-4D97-AF65-F5344CB8AC3E}">
        <p14:creationId xmlns:p14="http://schemas.microsoft.com/office/powerpoint/2010/main" val="3245357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52A484-F082-40FB-AE18-2404D25FC6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BE0768-C256-4176-AEAD-0FC13DE9AF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47AF1-CDDF-42DE-8437-285DAD9FBE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8986A-95A9-4A5A-BD20-751E1FB5B7A2}" type="datetimeFigureOut">
              <a:rPr lang="en-US" smtClean="0"/>
              <a:t>4/4/2022</a:t>
            </a:fld>
            <a:endParaRPr lang="en-US"/>
          </a:p>
        </p:txBody>
      </p:sp>
      <p:sp>
        <p:nvSpPr>
          <p:cNvPr id="5" name="Footer Placeholder 4">
            <a:extLst>
              <a:ext uri="{FF2B5EF4-FFF2-40B4-BE49-F238E27FC236}">
                <a16:creationId xmlns:a16="http://schemas.microsoft.com/office/drawing/2014/main" id="{B501C524-5DE1-4639-AF99-6006CF8AE0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BED1F0-D8A4-488B-B2F6-1EDF9FB3B2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6DA49B-C667-45DB-BB6E-52F7054D5F05}" type="slidenum">
              <a:rPr lang="en-US" smtClean="0"/>
              <a:t>‹#›</a:t>
            </a:fld>
            <a:endParaRPr lang="en-US"/>
          </a:p>
        </p:txBody>
      </p:sp>
    </p:spTree>
    <p:extLst>
      <p:ext uri="{BB962C8B-B14F-4D97-AF65-F5344CB8AC3E}">
        <p14:creationId xmlns:p14="http://schemas.microsoft.com/office/powerpoint/2010/main" val="342263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hebluediamondgallery.com/handwriting/d/data.html"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5E5E10-9BBA-471A-B105-595CC4E95DEE}"/>
              </a:ext>
            </a:extLst>
          </p:cNvPr>
          <p:cNvPicPr>
            <a:picLocks noChangeAspect="1"/>
          </p:cNvPicPr>
          <p:nvPr/>
        </p:nvPicPr>
        <p:blipFill rotWithShape="1">
          <a:blip r:embed="rId2"/>
          <a:srcRect t="3189" b="12225"/>
          <a:stretch/>
        </p:blipFill>
        <p:spPr>
          <a:xfrm>
            <a:off x="20" y="10"/>
            <a:ext cx="12191980" cy="6857990"/>
          </a:xfrm>
          <a:prstGeom prst="rect">
            <a:avLst/>
          </a:prstGeom>
        </p:spPr>
      </p:pic>
      <p:sp>
        <p:nvSpPr>
          <p:cNvPr id="34" name="Rectangle 3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03FCA1-04E7-4FD4-ABE8-5DBC50B499A6}"/>
              </a:ext>
            </a:extLst>
          </p:cNvPr>
          <p:cNvSpPr>
            <a:spLocks noGrp="1"/>
          </p:cNvSpPr>
          <p:nvPr>
            <p:ph type="ctrTitle"/>
          </p:nvPr>
        </p:nvSpPr>
        <p:spPr>
          <a:xfrm>
            <a:off x="490537" y="5464724"/>
            <a:ext cx="11210925" cy="744836"/>
          </a:xfrm>
        </p:spPr>
        <p:txBody>
          <a:bodyPr vert="horz" lIns="91440" tIns="45720" rIns="91440" bIns="45720" rtlCol="0" anchor="ctr">
            <a:normAutofit fontScale="90000"/>
          </a:bodyPr>
          <a:lstStyle/>
          <a:p>
            <a:r>
              <a:rPr lang="en-US" sz="4400">
                <a:solidFill>
                  <a:schemeClr val="tx1">
                    <a:lumMod val="85000"/>
                    <a:lumOff val="15000"/>
                  </a:schemeClr>
                </a:solidFill>
              </a:rPr>
              <a:t>Employment For All</a:t>
            </a:r>
            <a:br>
              <a:rPr lang="en-US" sz="2300" dirty="0">
                <a:solidFill>
                  <a:schemeClr val="tx1">
                    <a:lumMod val="85000"/>
                    <a:lumOff val="15000"/>
                  </a:schemeClr>
                </a:solidFill>
              </a:rPr>
            </a:br>
            <a:endParaRPr lang="en-US" sz="2300" dirty="0">
              <a:solidFill>
                <a:schemeClr val="tx1">
                  <a:lumMod val="85000"/>
                  <a:lumOff val="15000"/>
                </a:schemeClr>
              </a:solidFill>
            </a:endParaRPr>
          </a:p>
        </p:txBody>
      </p:sp>
      <p:cxnSp>
        <p:nvCxnSpPr>
          <p:cNvPr id="36" name="Straight Connector 3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704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3F482-4A0E-4717-906C-27CDD570F857}"/>
              </a:ext>
            </a:extLst>
          </p:cNvPr>
          <p:cNvSpPr/>
          <p:nvPr/>
        </p:nvSpPr>
        <p:spPr>
          <a:xfrm>
            <a:off x="838199" y="291090"/>
            <a:ext cx="10515599" cy="93268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kern="1200" cap="none" spc="0">
                <a:ln w="22225">
                  <a:solidFill>
                    <a:schemeClr val="accent2"/>
                  </a:solidFill>
                  <a:prstDash val="solid"/>
                </a:ln>
                <a:solidFill>
                  <a:schemeClr val="tx1"/>
                </a:solidFill>
                <a:effectLst>
                  <a:outerShdw blurRad="38100" dist="38100" dir="2700000" algn="tl">
                    <a:srgbClr val="000000">
                      <a:alpha val="43137"/>
                    </a:srgbClr>
                  </a:outerShdw>
                </a:effectLst>
                <a:latin typeface="+mj-lt"/>
                <a:ea typeface="+mj-ea"/>
                <a:cs typeface="+mj-cs"/>
              </a:rPr>
              <a:t>Let’s start with some</a:t>
            </a:r>
          </a:p>
        </p:txBody>
      </p:sp>
      <p:pic>
        <p:nvPicPr>
          <p:cNvPr id="4" name="Picture 3" descr="Text, whiteboard&#10;&#10;Description automatically generated">
            <a:extLst>
              <a:ext uri="{FF2B5EF4-FFF2-40B4-BE49-F238E27FC236}">
                <a16:creationId xmlns:a16="http://schemas.microsoft.com/office/drawing/2014/main" id="{250E111E-FCAC-421B-9AA0-7D3441A349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69598" y="1863801"/>
            <a:ext cx="6652802" cy="4440746"/>
          </a:xfrm>
          <a:prstGeom prst="rect">
            <a:avLst/>
          </a:prstGeom>
        </p:spPr>
      </p:pic>
    </p:spTree>
    <p:extLst>
      <p:ext uri="{BB962C8B-B14F-4D97-AF65-F5344CB8AC3E}">
        <p14:creationId xmlns:p14="http://schemas.microsoft.com/office/powerpoint/2010/main" val="443115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EB6871-4114-4499-A0E7-9348F65BEC9E}"/>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Barriers to Employment </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4EB97A-4706-49E5-91F6-7B0486A541B4}"/>
              </a:ext>
            </a:extLst>
          </p:cNvPr>
          <p:cNvSpPr/>
          <p:nvPr/>
        </p:nvSpPr>
        <p:spPr>
          <a:xfrm>
            <a:off x="100209" y="5906020"/>
            <a:ext cx="11991584" cy="7872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Aft>
                <a:spcPts val="600"/>
              </a:spcAft>
            </a:pPr>
            <a:r>
              <a:rPr lang="en-US" sz="2000" dirty="0">
                <a:latin typeface="Arial" panose="020B0604020202020204" pitchFamily="34" charset="0"/>
                <a:cs typeface="Arial" panose="020B0604020202020204" pitchFamily="34" charset="0"/>
              </a:rPr>
              <a:t>In July 2019 20.8% of unemployed people with a disability reported using a career assistance program. </a:t>
            </a:r>
            <a:endParaRPr lang="en-US" sz="2000">
              <a:latin typeface="Arial" panose="020B0604020202020204" pitchFamily="34" charset="0"/>
              <a:cs typeface="Arial" panose="020B0604020202020204" pitchFamily="34" charset="0"/>
            </a:endParaRPr>
          </a:p>
          <a:p>
            <a:pPr lvl="0">
              <a:spcAft>
                <a:spcPts val="600"/>
              </a:spcAft>
            </a:pPr>
            <a:r>
              <a:rPr lang="en-US" sz="2000" dirty="0">
                <a:latin typeface="Arial" panose="020B0604020202020204" pitchFamily="34" charset="0"/>
                <a:cs typeface="Arial" panose="020B0604020202020204" pitchFamily="34" charset="0"/>
              </a:rPr>
              <a:t>10.1% of employed reported using a career service. </a:t>
            </a:r>
            <a:endParaRPr lang="en-US" sz="2000">
              <a:latin typeface="Arial" panose="020B0604020202020204" pitchFamily="34" charset="0"/>
              <a:cs typeface="Arial" panose="020B0604020202020204" pitchFamily="34" charset="0"/>
            </a:endParaRPr>
          </a:p>
        </p:txBody>
      </p:sp>
      <p:graphicFrame>
        <p:nvGraphicFramePr>
          <p:cNvPr id="5" name="Content Placeholder 2">
            <a:extLst>
              <a:ext uri="{FF2B5EF4-FFF2-40B4-BE49-F238E27FC236}">
                <a16:creationId xmlns:a16="http://schemas.microsoft.com/office/drawing/2014/main" id="{C1B4D8D0-911F-47E6-A530-2A1E12AD5CB3}"/>
              </a:ext>
            </a:extLst>
          </p:cNvPr>
          <p:cNvGraphicFramePr>
            <a:graphicFrameLocks noGrp="1"/>
          </p:cNvGraphicFramePr>
          <p:nvPr>
            <p:ph idx="1"/>
            <p:extLst>
              <p:ext uri="{D42A27DB-BD31-4B8C-83A1-F6EECF244321}">
                <p14:modId xmlns:p14="http://schemas.microsoft.com/office/powerpoint/2010/main" val="3529666741"/>
              </p:ext>
            </p:extLst>
          </p:nvPr>
        </p:nvGraphicFramePr>
        <p:xfrm>
          <a:off x="572493" y="1708422"/>
          <a:ext cx="11519298" cy="4482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0232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chart, application&#10;&#10;Description automatically generated">
            <a:extLst>
              <a:ext uri="{FF2B5EF4-FFF2-40B4-BE49-F238E27FC236}">
                <a16:creationId xmlns:a16="http://schemas.microsoft.com/office/drawing/2014/main" id="{B59BE760-13FD-420E-B2F0-F6FB3CBC4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3678865"/>
          </a:xfrm>
          <a:prstGeom prst="rect">
            <a:avLst/>
          </a:prstGeom>
        </p:spPr>
      </p:pic>
      <p:graphicFrame>
        <p:nvGraphicFramePr>
          <p:cNvPr id="4" name="Diagram 3">
            <a:extLst>
              <a:ext uri="{FF2B5EF4-FFF2-40B4-BE49-F238E27FC236}">
                <a16:creationId xmlns:a16="http://schemas.microsoft.com/office/drawing/2014/main" id="{D703EC7E-3756-4F1C-88E2-DCA5B686513E}"/>
              </a:ext>
            </a:extLst>
          </p:cNvPr>
          <p:cNvGraphicFramePr/>
          <p:nvPr/>
        </p:nvGraphicFramePr>
        <p:xfrm>
          <a:off x="109870" y="3678865"/>
          <a:ext cx="11972260" cy="3252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36331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line chart&#10;&#10;Description automatically generated">
            <a:extLst>
              <a:ext uri="{FF2B5EF4-FFF2-40B4-BE49-F238E27FC236}">
                <a16:creationId xmlns:a16="http://schemas.microsoft.com/office/drawing/2014/main" id="{C48A1837-5D42-4975-AFE0-468F2969D2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676590"/>
          </a:xfrm>
          <a:prstGeom prst="rect">
            <a:avLst/>
          </a:prstGeom>
        </p:spPr>
      </p:pic>
      <p:pic>
        <p:nvPicPr>
          <p:cNvPr id="4" name="Picture 3" descr="Graphical user interface, chart, application&#10;&#10;Description automatically generated">
            <a:extLst>
              <a:ext uri="{FF2B5EF4-FFF2-40B4-BE49-F238E27FC236}">
                <a16:creationId xmlns:a16="http://schemas.microsoft.com/office/drawing/2014/main" id="{9B26C7F1-C6B0-468B-94E0-3A96A300B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94993"/>
            <a:ext cx="12192000" cy="3678865"/>
          </a:xfrm>
          <a:prstGeom prst="rect">
            <a:avLst/>
          </a:prstGeom>
        </p:spPr>
      </p:pic>
    </p:spTree>
    <p:extLst>
      <p:ext uri="{BB962C8B-B14F-4D97-AF65-F5344CB8AC3E}">
        <p14:creationId xmlns:p14="http://schemas.microsoft.com/office/powerpoint/2010/main" val="1807372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AE0EC7C-23BB-43C5-8431-02F18E27D0DA}"/>
              </a:ext>
            </a:extLst>
          </p:cNvPr>
          <p:cNvCxnSpPr/>
          <p:nvPr/>
        </p:nvCxnSpPr>
        <p:spPr>
          <a:xfrm>
            <a:off x="798990" y="2831977"/>
            <a:ext cx="1044014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79F1878B-F859-449C-938B-FCB5336DDE42}"/>
              </a:ext>
            </a:extLst>
          </p:cNvPr>
          <p:cNvCxnSpPr/>
          <p:nvPr/>
        </p:nvCxnSpPr>
        <p:spPr>
          <a:xfrm flipV="1">
            <a:off x="958788" y="2432482"/>
            <a:ext cx="0" cy="3994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0C2B83BB-BF5A-4F32-819B-48BC64B8E4A9}"/>
              </a:ext>
            </a:extLst>
          </p:cNvPr>
          <p:cNvSpPr txBox="1"/>
          <p:nvPr/>
        </p:nvSpPr>
        <p:spPr>
          <a:xfrm>
            <a:off x="337351" y="1744428"/>
            <a:ext cx="1242874" cy="738664"/>
          </a:xfrm>
          <a:prstGeom prst="rect">
            <a:avLst/>
          </a:prstGeom>
          <a:noFill/>
        </p:spPr>
        <p:txBody>
          <a:bodyPr wrap="square" rtlCol="0">
            <a:spAutoFit/>
          </a:bodyPr>
          <a:lstStyle/>
          <a:p>
            <a:pPr algn="ctr"/>
            <a:r>
              <a:rPr lang="en-US" sz="1400" b="1" dirty="0"/>
              <a:t>1920</a:t>
            </a:r>
          </a:p>
          <a:p>
            <a:pPr algn="ctr"/>
            <a:r>
              <a:rPr lang="en-US" sz="1400" b="1" dirty="0"/>
              <a:t>The Smith Fess Act</a:t>
            </a:r>
          </a:p>
        </p:txBody>
      </p:sp>
      <p:cxnSp>
        <p:nvCxnSpPr>
          <p:cNvPr id="12" name="Straight Arrow Connector 11">
            <a:extLst>
              <a:ext uri="{FF2B5EF4-FFF2-40B4-BE49-F238E27FC236}">
                <a16:creationId xmlns:a16="http://schemas.microsoft.com/office/drawing/2014/main" id="{D64650F2-5F17-48D8-9746-E70B26FAFC35}"/>
              </a:ext>
            </a:extLst>
          </p:cNvPr>
          <p:cNvCxnSpPr/>
          <p:nvPr/>
        </p:nvCxnSpPr>
        <p:spPr>
          <a:xfrm>
            <a:off x="1384917" y="2831977"/>
            <a:ext cx="0" cy="4261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2A159AE-54FF-4E2E-9E28-C6FC7FF4A59B}"/>
              </a:ext>
            </a:extLst>
          </p:cNvPr>
          <p:cNvSpPr txBox="1"/>
          <p:nvPr/>
        </p:nvSpPr>
        <p:spPr>
          <a:xfrm>
            <a:off x="728044" y="3238673"/>
            <a:ext cx="1272059" cy="954107"/>
          </a:xfrm>
          <a:prstGeom prst="rect">
            <a:avLst/>
          </a:prstGeom>
          <a:noFill/>
        </p:spPr>
        <p:txBody>
          <a:bodyPr wrap="square" rtlCol="0">
            <a:spAutoFit/>
          </a:bodyPr>
          <a:lstStyle/>
          <a:p>
            <a:pPr algn="ctr"/>
            <a:r>
              <a:rPr lang="en-US" sz="1400" b="1" dirty="0"/>
              <a:t>1935 </a:t>
            </a:r>
          </a:p>
          <a:p>
            <a:pPr algn="ctr"/>
            <a:r>
              <a:rPr lang="en-US" sz="1400" b="1" dirty="0"/>
              <a:t>League of the Physically Handicapped</a:t>
            </a:r>
          </a:p>
        </p:txBody>
      </p:sp>
      <p:cxnSp>
        <p:nvCxnSpPr>
          <p:cNvPr id="15" name="Straight Arrow Connector 14">
            <a:extLst>
              <a:ext uri="{FF2B5EF4-FFF2-40B4-BE49-F238E27FC236}">
                <a16:creationId xmlns:a16="http://schemas.microsoft.com/office/drawing/2014/main" id="{8DFAE660-F84D-488B-B1B6-A5D3277C6630}"/>
              </a:ext>
            </a:extLst>
          </p:cNvPr>
          <p:cNvCxnSpPr/>
          <p:nvPr/>
        </p:nvCxnSpPr>
        <p:spPr>
          <a:xfrm flipV="1">
            <a:off x="2575149" y="2445798"/>
            <a:ext cx="0" cy="3994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77D807E-AB20-4416-AFF3-B07B884118BE}"/>
              </a:ext>
            </a:extLst>
          </p:cNvPr>
          <p:cNvSpPr txBox="1"/>
          <p:nvPr/>
        </p:nvSpPr>
        <p:spPr>
          <a:xfrm>
            <a:off x="1956382" y="1471174"/>
            <a:ext cx="1242873" cy="954107"/>
          </a:xfrm>
          <a:prstGeom prst="rect">
            <a:avLst/>
          </a:prstGeom>
          <a:noFill/>
        </p:spPr>
        <p:txBody>
          <a:bodyPr wrap="square" rtlCol="0">
            <a:spAutoFit/>
          </a:bodyPr>
          <a:lstStyle/>
          <a:p>
            <a:pPr algn="ctr"/>
            <a:r>
              <a:rPr lang="en-US" sz="1400" b="1" dirty="0"/>
              <a:t>1938 </a:t>
            </a:r>
          </a:p>
          <a:p>
            <a:pPr algn="ctr"/>
            <a:r>
              <a:rPr lang="en-US" sz="1400" b="1" dirty="0"/>
              <a:t>Fair Labor Standards Act Section 14C</a:t>
            </a:r>
          </a:p>
        </p:txBody>
      </p:sp>
      <p:cxnSp>
        <p:nvCxnSpPr>
          <p:cNvPr id="18" name="Straight Arrow Connector 17">
            <a:extLst>
              <a:ext uri="{FF2B5EF4-FFF2-40B4-BE49-F238E27FC236}">
                <a16:creationId xmlns:a16="http://schemas.microsoft.com/office/drawing/2014/main" id="{8D41E936-1367-4332-AB2C-347F78DAC135}"/>
              </a:ext>
            </a:extLst>
          </p:cNvPr>
          <p:cNvCxnSpPr/>
          <p:nvPr/>
        </p:nvCxnSpPr>
        <p:spPr>
          <a:xfrm>
            <a:off x="3444586" y="2831977"/>
            <a:ext cx="0" cy="3994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90B9EA3E-9D76-41DD-82B6-8A779426403C}"/>
              </a:ext>
            </a:extLst>
          </p:cNvPr>
          <p:cNvSpPr txBox="1"/>
          <p:nvPr/>
        </p:nvSpPr>
        <p:spPr>
          <a:xfrm>
            <a:off x="2565316" y="3201309"/>
            <a:ext cx="1758540" cy="1384995"/>
          </a:xfrm>
          <a:prstGeom prst="rect">
            <a:avLst/>
          </a:prstGeom>
          <a:noFill/>
        </p:spPr>
        <p:txBody>
          <a:bodyPr wrap="square" rtlCol="0">
            <a:spAutoFit/>
          </a:bodyPr>
          <a:lstStyle/>
          <a:p>
            <a:pPr algn="ctr"/>
            <a:r>
              <a:rPr lang="en-US" sz="1400" b="1" dirty="0"/>
              <a:t>1940</a:t>
            </a:r>
          </a:p>
          <a:p>
            <a:pPr algn="ctr"/>
            <a:r>
              <a:rPr lang="en-US" sz="1400" b="1" dirty="0"/>
              <a:t> American Federation of the Physically Handicapped (Now NDEAM) </a:t>
            </a:r>
          </a:p>
        </p:txBody>
      </p:sp>
      <p:cxnSp>
        <p:nvCxnSpPr>
          <p:cNvPr id="21" name="Straight Arrow Connector 20">
            <a:extLst>
              <a:ext uri="{FF2B5EF4-FFF2-40B4-BE49-F238E27FC236}">
                <a16:creationId xmlns:a16="http://schemas.microsoft.com/office/drawing/2014/main" id="{E8F29F0D-AA39-498D-A9BD-45B3BD6B00C1}"/>
              </a:ext>
            </a:extLst>
          </p:cNvPr>
          <p:cNvCxnSpPr/>
          <p:nvPr/>
        </p:nvCxnSpPr>
        <p:spPr>
          <a:xfrm flipV="1">
            <a:off x="4463845" y="2384283"/>
            <a:ext cx="0" cy="4456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323181A5-6E7C-4D27-BDB3-01E3E1080D27}"/>
              </a:ext>
            </a:extLst>
          </p:cNvPr>
          <p:cNvSpPr txBox="1"/>
          <p:nvPr/>
        </p:nvSpPr>
        <p:spPr>
          <a:xfrm>
            <a:off x="3899185" y="1702378"/>
            <a:ext cx="1217023" cy="738664"/>
          </a:xfrm>
          <a:prstGeom prst="rect">
            <a:avLst/>
          </a:prstGeom>
          <a:noFill/>
        </p:spPr>
        <p:txBody>
          <a:bodyPr wrap="square" rtlCol="0">
            <a:spAutoFit/>
          </a:bodyPr>
          <a:lstStyle/>
          <a:p>
            <a:pPr algn="ctr"/>
            <a:r>
              <a:rPr lang="en-US" sz="1400" b="1" dirty="0"/>
              <a:t>1950 National Barrier-Free Standards</a:t>
            </a:r>
          </a:p>
        </p:txBody>
      </p:sp>
      <p:cxnSp>
        <p:nvCxnSpPr>
          <p:cNvPr id="24" name="Straight Arrow Connector 23">
            <a:extLst>
              <a:ext uri="{FF2B5EF4-FFF2-40B4-BE49-F238E27FC236}">
                <a16:creationId xmlns:a16="http://schemas.microsoft.com/office/drawing/2014/main" id="{1B4FE1D8-8DC4-4E15-B25B-3CF166B3946E}"/>
              </a:ext>
            </a:extLst>
          </p:cNvPr>
          <p:cNvCxnSpPr/>
          <p:nvPr/>
        </p:nvCxnSpPr>
        <p:spPr>
          <a:xfrm>
            <a:off x="5379962" y="2831977"/>
            <a:ext cx="0" cy="4261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E8944921-30E4-4B20-BF46-4953CE552DCB}"/>
              </a:ext>
            </a:extLst>
          </p:cNvPr>
          <p:cNvSpPr txBox="1"/>
          <p:nvPr/>
        </p:nvSpPr>
        <p:spPr>
          <a:xfrm>
            <a:off x="4760530" y="3249888"/>
            <a:ext cx="1238865" cy="954107"/>
          </a:xfrm>
          <a:prstGeom prst="rect">
            <a:avLst/>
          </a:prstGeom>
          <a:noFill/>
        </p:spPr>
        <p:txBody>
          <a:bodyPr wrap="square" rtlCol="0">
            <a:spAutoFit/>
          </a:bodyPr>
          <a:lstStyle/>
          <a:p>
            <a:pPr algn="ctr"/>
            <a:r>
              <a:rPr lang="en-US" sz="1400" b="1" dirty="0"/>
              <a:t>1954</a:t>
            </a:r>
          </a:p>
          <a:p>
            <a:pPr algn="ctr"/>
            <a:r>
              <a:rPr lang="en-US" sz="1400" b="1" dirty="0"/>
              <a:t>Vocational Rehabilitation Amendment</a:t>
            </a:r>
          </a:p>
        </p:txBody>
      </p:sp>
      <p:cxnSp>
        <p:nvCxnSpPr>
          <p:cNvPr id="27" name="Straight Arrow Connector 26">
            <a:extLst>
              <a:ext uri="{FF2B5EF4-FFF2-40B4-BE49-F238E27FC236}">
                <a16:creationId xmlns:a16="http://schemas.microsoft.com/office/drawing/2014/main" id="{52C1DA52-A68D-4F2F-A374-3B5CAD20D2EC}"/>
              </a:ext>
            </a:extLst>
          </p:cNvPr>
          <p:cNvCxnSpPr/>
          <p:nvPr/>
        </p:nvCxnSpPr>
        <p:spPr>
          <a:xfrm flipV="1">
            <a:off x="6314027" y="2373668"/>
            <a:ext cx="0" cy="4456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FD513717-C685-47EC-A6AF-648B8E1A3783}"/>
              </a:ext>
            </a:extLst>
          </p:cNvPr>
          <p:cNvSpPr txBox="1"/>
          <p:nvPr/>
        </p:nvSpPr>
        <p:spPr>
          <a:xfrm>
            <a:off x="5671174" y="1455481"/>
            <a:ext cx="1285705" cy="954107"/>
          </a:xfrm>
          <a:prstGeom prst="rect">
            <a:avLst/>
          </a:prstGeom>
          <a:noFill/>
        </p:spPr>
        <p:txBody>
          <a:bodyPr wrap="square" rtlCol="0">
            <a:spAutoFit/>
          </a:bodyPr>
          <a:lstStyle/>
          <a:p>
            <a:pPr algn="ctr"/>
            <a:r>
              <a:rPr lang="en-US" sz="1400" b="1" dirty="0"/>
              <a:t>1973 The Rehabilitation Act of 1973 (Section 504)</a:t>
            </a:r>
          </a:p>
        </p:txBody>
      </p:sp>
      <p:cxnSp>
        <p:nvCxnSpPr>
          <p:cNvPr id="30" name="Straight Arrow Connector 29">
            <a:extLst>
              <a:ext uri="{FF2B5EF4-FFF2-40B4-BE49-F238E27FC236}">
                <a16:creationId xmlns:a16="http://schemas.microsoft.com/office/drawing/2014/main" id="{D010E1A6-6DDF-4C03-93E0-EC35094C3B3E}"/>
              </a:ext>
            </a:extLst>
          </p:cNvPr>
          <p:cNvCxnSpPr/>
          <p:nvPr/>
        </p:nvCxnSpPr>
        <p:spPr>
          <a:xfrm>
            <a:off x="7266039" y="2845293"/>
            <a:ext cx="0" cy="4261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41C18340-673A-44EB-9408-804BC0702658}"/>
              </a:ext>
            </a:extLst>
          </p:cNvPr>
          <p:cNvSpPr txBox="1"/>
          <p:nvPr/>
        </p:nvSpPr>
        <p:spPr>
          <a:xfrm>
            <a:off x="6510388" y="3220571"/>
            <a:ext cx="1514167" cy="1169551"/>
          </a:xfrm>
          <a:prstGeom prst="rect">
            <a:avLst/>
          </a:prstGeom>
          <a:noFill/>
        </p:spPr>
        <p:txBody>
          <a:bodyPr wrap="square" rtlCol="0">
            <a:spAutoFit/>
          </a:bodyPr>
          <a:lstStyle/>
          <a:p>
            <a:pPr algn="ctr"/>
            <a:r>
              <a:rPr lang="en-US" sz="1400" b="1" dirty="0"/>
              <a:t>1986</a:t>
            </a:r>
          </a:p>
          <a:p>
            <a:pPr algn="ctr"/>
            <a:r>
              <a:rPr lang="en-US" sz="1400" b="1" dirty="0"/>
              <a:t>Employment Opportunities for Disabled Americans Act </a:t>
            </a:r>
          </a:p>
        </p:txBody>
      </p:sp>
      <p:cxnSp>
        <p:nvCxnSpPr>
          <p:cNvPr id="33" name="Straight Arrow Connector 32">
            <a:extLst>
              <a:ext uri="{FF2B5EF4-FFF2-40B4-BE49-F238E27FC236}">
                <a16:creationId xmlns:a16="http://schemas.microsoft.com/office/drawing/2014/main" id="{515FBF76-38E5-4B05-96CB-FD4F40C27294}"/>
              </a:ext>
            </a:extLst>
          </p:cNvPr>
          <p:cNvCxnSpPr/>
          <p:nvPr/>
        </p:nvCxnSpPr>
        <p:spPr>
          <a:xfrm flipV="1">
            <a:off x="8209935" y="2466796"/>
            <a:ext cx="0" cy="3693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928563F8-C317-4CFD-8C7C-2CAD5376CADD}"/>
              </a:ext>
            </a:extLst>
          </p:cNvPr>
          <p:cNvSpPr txBox="1"/>
          <p:nvPr/>
        </p:nvSpPr>
        <p:spPr>
          <a:xfrm>
            <a:off x="7511845" y="1744428"/>
            <a:ext cx="1396180" cy="738664"/>
          </a:xfrm>
          <a:prstGeom prst="rect">
            <a:avLst/>
          </a:prstGeom>
          <a:noFill/>
        </p:spPr>
        <p:txBody>
          <a:bodyPr wrap="square" rtlCol="0">
            <a:spAutoFit/>
          </a:bodyPr>
          <a:lstStyle/>
          <a:p>
            <a:pPr algn="ctr"/>
            <a:r>
              <a:rPr lang="en-US" sz="1400" b="1" dirty="0"/>
              <a:t>1990</a:t>
            </a:r>
          </a:p>
          <a:p>
            <a:pPr algn="ctr"/>
            <a:r>
              <a:rPr lang="en-US" sz="1400" b="1" dirty="0"/>
              <a:t>Americans with Disabilities Act</a:t>
            </a:r>
          </a:p>
        </p:txBody>
      </p:sp>
      <p:cxnSp>
        <p:nvCxnSpPr>
          <p:cNvPr id="36" name="Straight Arrow Connector 35">
            <a:extLst>
              <a:ext uri="{FF2B5EF4-FFF2-40B4-BE49-F238E27FC236}">
                <a16:creationId xmlns:a16="http://schemas.microsoft.com/office/drawing/2014/main" id="{85153D1F-0E4D-48A4-AA40-51BCAE4A5845}"/>
              </a:ext>
            </a:extLst>
          </p:cNvPr>
          <p:cNvCxnSpPr/>
          <p:nvPr/>
        </p:nvCxnSpPr>
        <p:spPr>
          <a:xfrm>
            <a:off x="9225119" y="2831977"/>
            <a:ext cx="0" cy="3885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5571E415-33C2-40F3-A789-596C79E83866}"/>
              </a:ext>
            </a:extLst>
          </p:cNvPr>
          <p:cNvSpPr txBox="1"/>
          <p:nvPr/>
        </p:nvSpPr>
        <p:spPr>
          <a:xfrm>
            <a:off x="8364799" y="3236335"/>
            <a:ext cx="1720639" cy="738664"/>
          </a:xfrm>
          <a:prstGeom prst="rect">
            <a:avLst/>
          </a:prstGeom>
          <a:noFill/>
        </p:spPr>
        <p:txBody>
          <a:bodyPr wrap="square" rtlCol="0">
            <a:spAutoFit/>
          </a:bodyPr>
          <a:lstStyle/>
          <a:p>
            <a:pPr algn="ctr"/>
            <a:r>
              <a:rPr lang="en-US" sz="1400" b="1" dirty="0"/>
              <a:t>1996 Telecommunications Act</a:t>
            </a:r>
          </a:p>
        </p:txBody>
      </p:sp>
      <p:cxnSp>
        <p:nvCxnSpPr>
          <p:cNvPr id="39" name="Straight Arrow Connector 38">
            <a:extLst>
              <a:ext uri="{FF2B5EF4-FFF2-40B4-BE49-F238E27FC236}">
                <a16:creationId xmlns:a16="http://schemas.microsoft.com/office/drawing/2014/main" id="{FC30E393-3F9D-4804-9904-0FDFFD66AD99}"/>
              </a:ext>
            </a:extLst>
          </p:cNvPr>
          <p:cNvCxnSpPr/>
          <p:nvPr/>
        </p:nvCxnSpPr>
        <p:spPr>
          <a:xfrm flipV="1">
            <a:off x="10176386" y="2460879"/>
            <a:ext cx="0" cy="3693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AEE3D15D-703D-4B5B-A72A-46F6EFCC62B7}"/>
              </a:ext>
            </a:extLst>
          </p:cNvPr>
          <p:cNvSpPr txBox="1"/>
          <p:nvPr/>
        </p:nvSpPr>
        <p:spPr>
          <a:xfrm>
            <a:off x="9571703" y="1508020"/>
            <a:ext cx="1209365" cy="954107"/>
          </a:xfrm>
          <a:prstGeom prst="rect">
            <a:avLst/>
          </a:prstGeom>
          <a:noFill/>
        </p:spPr>
        <p:txBody>
          <a:bodyPr wrap="square" rtlCol="0">
            <a:spAutoFit/>
          </a:bodyPr>
          <a:lstStyle/>
          <a:p>
            <a:pPr algn="ctr"/>
            <a:r>
              <a:rPr lang="en-US" sz="1400" b="1" dirty="0"/>
              <a:t>2009</a:t>
            </a:r>
          </a:p>
          <a:p>
            <a:pPr algn="ctr"/>
            <a:r>
              <a:rPr lang="en-US" sz="1400" b="1" dirty="0"/>
              <a:t>Disability Employment Statistics </a:t>
            </a:r>
          </a:p>
        </p:txBody>
      </p:sp>
      <p:cxnSp>
        <p:nvCxnSpPr>
          <p:cNvPr id="42" name="Straight Arrow Connector 41">
            <a:extLst>
              <a:ext uri="{FF2B5EF4-FFF2-40B4-BE49-F238E27FC236}">
                <a16:creationId xmlns:a16="http://schemas.microsoft.com/office/drawing/2014/main" id="{028AC27B-D6BE-4E60-A8F2-968FA1BE85DE}"/>
              </a:ext>
            </a:extLst>
          </p:cNvPr>
          <p:cNvCxnSpPr/>
          <p:nvPr/>
        </p:nvCxnSpPr>
        <p:spPr>
          <a:xfrm>
            <a:off x="11051459" y="2845293"/>
            <a:ext cx="0" cy="3994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8DFCACE6-39C5-4E39-A28E-A0DC4B473AE8}"/>
              </a:ext>
            </a:extLst>
          </p:cNvPr>
          <p:cNvSpPr txBox="1"/>
          <p:nvPr/>
        </p:nvSpPr>
        <p:spPr>
          <a:xfrm>
            <a:off x="10350914" y="3258103"/>
            <a:ext cx="1401090" cy="954107"/>
          </a:xfrm>
          <a:prstGeom prst="rect">
            <a:avLst/>
          </a:prstGeom>
          <a:noFill/>
        </p:spPr>
        <p:txBody>
          <a:bodyPr wrap="square" rtlCol="0">
            <a:spAutoFit/>
          </a:bodyPr>
          <a:lstStyle/>
          <a:p>
            <a:pPr algn="ctr"/>
            <a:r>
              <a:rPr lang="en-US" sz="1400" b="1" dirty="0"/>
              <a:t>2014 </a:t>
            </a:r>
          </a:p>
          <a:p>
            <a:pPr algn="ctr"/>
            <a:r>
              <a:rPr lang="en-US" sz="1400" b="1" dirty="0"/>
              <a:t>Section 503 </a:t>
            </a:r>
          </a:p>
          <a:p>
            <a:pPr algn="ctr"/>
            <a:r>
              <a:rPr lang="en-US" sz="1400" b="1" dirty="0"/>
              <a:t>WIOA</a:t>
            </a:r>
          </a:p>
          <a:p>
            <a:pPr algn="ctr"/>
            <a:r>
              <a:rPr lang="en-US" sz="1400" b="1" dirty="0"/>
              <a:t>ABLE Act </a:t>
            </a:r>
          </a:p>
        </p:txBody>
      </p:sp>
      <p:sp>
        <p:nvSpPr>
          <p:cNvPr id="44" name="Rectangle 43">
            <a:extLst>
              <a:ext uri="{FF2B5EF4-FFF2-40B4-BE49-F238E27FC236}">
                <a16:creationId xmlns:a16="http://schemas.microsoft.com/office/drawing/2014/main" id="{92E78E23-2DA8-4017-9887-3ADA34C4362F}"/>
              </a:ext>
            </a:extLst>
          </p:cNvPr>
          <p:cNvSpPr/>
          <p:nvPr/>
        </p:nvSpPr>
        <p:spPr>
          <a:xfrm>
            <a:off x="3773368" y="47926"/>
            <a:ext cx="4452053"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Over The Years</a:t>
            </a:r>
          </a:p>
        </p:txBody>
      </p:sp>
      <p:pic>
        <p:nvPicPr>
          <p:cNvPr id="45" name="Picture 44">
            <a:extLst>
              <a:ext uri="{FF2B5EF4-FFF2-40B4-BE49-F238E27FC236}">
                <a16:creationId xmlns:a16="http://schemas.microsoft.com/office/drawing/2014/main" id="{EA922C4A-930F-45D3-85D9-7DBDF8D7514B}"/>
              </a:ext>
            </a:extLst>
          </p:cNvPr>
          <p:cNvPicPr>
            <a:picLocks noChangeAspect="1"/>
          </p:cNvPicPr>
          <p:nvPr/>
        </p:nvPicPr>
        <p:blipFill rotWithShape="1">
          <a:blip r:embed="rId3"/>
          <a:srcRect l="-1269" t="19940" r="1269" b="17795"/>
          <a:stretch/>
        </p:blipFill>
        <p:spPr>
          <a:xfrm>
            <a:off x="4068458" y="4763395"/>
            <a:ext cx="4491136" cy="2094605"/>
          </a:xfrm>
          <a:prstGeom prst="rect">
            <a:avLst/>
          </a:prstGeom>
        </p:spPr>
      </p:pic>
    </p:spTree>
    <p:extLst>
      <p:ext uri="{BB962C8B-B14F-4D97-AF65-F5344CB8AC3E}">
        <p14:creationId xmlns:p14="http://schemas.microsoft.com/office/powerpoint/2010/main" val="2269959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475123-CC6D-4C72-9D56-B5C523F25A96}"/>
              </a:ext>
            </a:extLst>
          </p:cNvPr>
          <p:cNvSpPr txBox="1"/>
          <p:nvPr/>
        </p:nvSpPr>
        <p:spPr>
          <a:xfrm>
            <a:off x="940655" y="127721"/>
            <a:ext cx="10310689" cy="1077218"/>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rPr>
              <a:t>2019 Executive Order 19-16 Missouri as a Model Employer Initiative</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2F5963C6-744F-494C-81E4-32CF12D72D5C}"/>
              </a:ext>
            </a:extLst>
          </p:cNvPr>
          <p:cNvSpPr txBox="1"/>
          <p:nvPr/>
        </p:nvSpPr>
        <p:spPr>
          <a:xfrm>
            <a:off x="290429" y="993924"/>
            <a:ext cx="5485644" cy="1569660"/>
          </a:xfrm>
          <a:prstGeom prst="rect">
            <a:avLst/>
          </a:prstGeom>
          <a:noFill/>
        </p:spPr>
        <p:txBody>
          <a:bodyPr wrap="square" rtlCol="0">
            <a:spAutoFit/>
          </a:bodyPr>
          <a:lstStyle/>
          <a:p>
            <a:r>
              <a:rPr lang="en-US" sz="2400" dirty="0"/>
              <a:t>In 2019 79.8% of working age individuals without a disability were employed while only 37.1% of working age individuals with a disability were employed. </a:t>
            </a:r>
          </a:p>
        </p:txBody>
      </p:sp>
      <p:sp>
        <p:nvSpPr>
          <p:cNvPr id="4" name="TextBox 3">
            <a:extLst>
              <a:ext uri="{FF2B5EF4-FFF2-40B4-BE49-F238E27FC236}">
                <a16:creationId xmlns:a16="http://schemas.microsoft.com/office/drawing/2014/main" id="{C45159D4-B248-41AB-8C68-9608AB133E6F}"/>
              </a:ext>
            </a:extLst>
          </p:cNvPr>
          <p:cNvSpPr txBox="1"/>
          <p:nvPr/>
        </p:nvSpPr>
        <p:spPr>
          <a:xfrm>
            <a:off x="231057" y="2770923"/>
            <a:ext cx="5604387" cy="3046988"/>
          </a:xfrm>
          <a:prstGeom prst="rect">
            <a:avLst/>
          </a:prstGeom>
          <a:noFill/>
        </p:spPr>
        <p:txBody>
          <a:bodyPr wrap="square" rtlCol="0">
            <a:spAutoFit/>
          </a:bodyPr>
          <a:lstStyle/>
          <a:p>
            <a:r>
              <a:rPr lang="en-US" sz="2400" dirty="0"/>
              <a:t>The Model Employer classification is an emerging trend supported by the Federal Department of Labor's Office of Disability Employment Policy to help more people with disabilities obtain competitive, integrated employment in state government and hopes to serve as a model example to the employer community. </a:t>
            </a:r>
          </a:p>
        </p:txBody>
      </p:sp>
      <p:pic>
        <p:nvPicPr>
          <p:cNvPr id="5" name="Picture 4">
            <a:extLst>
              <a:ext uri="{FF2B5EF4-FFF2-40B4-BE49-F238E27FC236}">
                <a16:creationId xmlns:a16="http://schemas.microsoft.com/office/drawing/2014/main" id="{471EFF27-FBEA-4F3E-AFCB-FDDC9F1CDC07}"/>
              </a:ext>
            </a:extLst>
          </p:cNvPr>
          <p:cNvPicPr>
            <a:picLocks noChangeAspect="1"/>
          </p:cNvPicPr>
          <p:nvPr/>
        </p:nvPicPr>
        <p:blipFill>
          <a:blip r:embed="rId2"/>
          <a:stretch>
            <a:fillRect/>
          </a:stretch>
        </p:blipFill>
        <p:spPr>
          <a:xfrm>
            <a:off x="6007509" y="1340951"/>
            <a:ext cx="6113730" cy="3827052"/>
          </a:xfrm>
          <a:prstGeom prst="rect">
            <a:avLst/>
          </a:prstGeom>
        </p:spPr>
      </p:pic>
    </p:spTree>
    <p:extLst>
      <p:ext uri="{BB962C8B-B14F-4D97-AF65-F5344CB8AC3E}">
        <p14:creationId xmlns:p14="http://schemas.microsoft.com/office/powerpoint/2010/main" val="944852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mployment First Missouri | Institute for Community Inclusion">
            <a:extLst>
              <a:ext uri="{FF2B5EF4-FFF2-40B4-BE49-F238E27FC236}">
                <a16:creationId xmlns:a16="http://schemas.microsoft.com/office/drawing/2014/main" id="{2E370985-3980-4D46-B9E5-BA7BD3FE7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986" y="0"/>
            <a:ext cx="5717775" cy="2345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314B5E8-1F27-4E08-9F41-19A9194ABEEE}"/>
              </a:ext>
            </a:extLst>
          </p:cNvPr>
          <p:cNvSpPr txBox="1"/>
          <p:nvPr/>
        </p:nvSpPr>
        <p:spPr>
          <a:xfrm>
            <a:off x="313174" y="2296049"/>
            <a:ext cx="11565652" cy="2123658"/>
          </a:xfrm>
          <a:prstGeom prst="rect">
            <a:avLst/>
          </a:prstGeom>
          <a:noFill/>
        </p:spPr>
        <p:txBody>
          <a:bodyPr wrap="square" rtlCol="0">
            <a:spAutoFit/>
          </a:bodyPr>
          <a:lstStyle/>
          <a:p>
            <a:r>
              <a:rPr lang="en-US" sz="2400" dirty="0"/>
              <a:t>Employment First is a concept to facilitate the full inclusion of persons with disabilities in the workplace and community in which community-based, competitive integrated employment is the first and preferred outcome for employment services for people with disabilities. </a:t>
            </a:r>
          </a:p>
          <a:p>
            <a:endParaRPr lang="en-US" dirty="0"/>
          </a:p>
          <a:p>
            <a:endParaRPr lang="en-US" dirty="0"/>
          </a:p>
        </p:txBody>
      </p:sp>
      <p:sp>
        <p:nvSpPr>
          <p:cNvPr id="3" name="TextBox 2">
            <a:extLst>
              <a:ext uri="{FF2B5EF4-FFF2-40B4-BE49-F238E27FC236}">
                <a16:creationId xmlns:a16="http://schemas.microsoft.com/office/drawing/2014/main" id="{CBAADE1F-989E-4513-8DAF-EA952C6F4E54}"/>
              </a:ext>
            </a:extLst>
          </p:cNvPr>
          <p:cNvSpPr txBox="1"/>
          <p:nvPr/>
        </p:nvSpPr>
        <p:spPr>
          <a:xfrm>
            <a:off x="313174" y="4009292"/>
            <a:ext cx="11694606" cy="2677656"/>
          </a:xfrm>
          <a:prstGeom prst="rect">
            <a:avLst/>
          </a:prstGeom>
          <a:noFill/>
        </p:spPr>
        <p:txBody>
          <a:bodyPr wrap="square" rtlCol="0">
            <a:spAutoFit/>
          </a:bodyPr>
          <a:lstStyle/>
          <a:p>
            <a:r>
              <a:rPr lang="en-US" sz="2400" dirty="0"/>
              <a:t>Key beliefs of Employment First</a:t>
            </a:r>
          </a:p>
          <a:p>
            <a:pPr marL="342900" indent="-342900">
              <a:buAutoNum type="arabicPeriod"/>
            </a:pPr>
            <a:r>
              <a:rPr lang="en-US" sz="2400" dirty="0"/>
              <a:t>Everyone can work</a:t>
            </a:r>
          </a:p>
          <a:p>
            <a:pPr marL="342900" indent="-342900">
              <a:buAutoNum type="arabicPeriod"/>
            </a:pPr>
            <a:r>
              <a:rPr lang="en-US" sz="2400" dirty="0"/>
              <a:t>Everyone has the right to earn a living wage in a job of their choosing, based on their unique talents, gifts, skills and interests. </a:t>
            </a:r>
          </a:p>
          <a:p>
            <a:pPr marL="342900" indent="-342900">
              <a:buAutoNum type="arabicPeriod"/>
            </a:pPr>
            <a:r>
              <a:rPr lang="en-US" sz="2400" dirty="0"/>
              <a:t>Employment is a way for people to achieve their personal dreams of success, respect, control and choice. </a:t>
            </a:r>
          </a:p>
          <a:p>
            <a:pPr marL="342900" indent="-342900">
              <a:buAutoNum type="arabicPeriod"/>
            </a:pPr>
            <a:r>
              <a:rPr lang="en-US" sz="2400" dirty="0"/>
              <a:t>Having a job can be an important part of one’s self-identity and value in society today. </a:t>
            </a:r>
          </a:p>
        </p:txBody>
      </p:sp>
    </p:spTree>
    <p:extLst>
      <p:ext uri="{BB962C8B-B14F-4D97-AF65-F5344CB8AC3E}">
        <p14:creationId xmlns:p14="http://schemas.microsoft.com/office/powerpoint/2010/main" val="2780953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ED8E54F9-849C-4865-8C5E-FD967B81D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391AE6B3-1D2D-4C67-A4DB-888635B52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A15EB931-8E51-47CC-8949-E0D74E20D13C}"/>
              </a:ext>
            </a:extLst>
          </p:cNvPr>
          <p:cNvSpPr/>
          <p:nvPr/>
        </p:nvSpPr>
        <p:spPr>
          <a:xfrm>
            <a:off x="1524000" y="929452"/>
            <a:ext cx="9144000" cy="252673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kern="1200">
                <a:ln w="13462">
                  <a:solidFill>
                    <a:schemeClr val="bg1"/>
                  </a:solidFill>
                  <a:prstDash val="solid"/>
                </a:ln>
                <a:solidFill>
                  <a:srgbClr val="FFFFFF"/>
                </a:solidFill>
                <a:effectLst>
                  <a:glow rad="228600">
                    <a:schemeClr val="accent1">
                      <a:satMod val="175000"/>
                      <a:alpha val="40000"/>
                    </a:schemeClr>
                  </a:glow>
                  <a:outerShdw blurRad="60007" dist="310007" dir="7680000" sy="30000" kx="1300200" algn="ctr" rotWithShape="0">
                    <a:prstClr val="black">
                      <a:alpha val="32000"/>
                    </a:prstClr>
                  </a:outerShdw>
                </a:effectLst>
                <a:latin typeface="+mj-lt"/>
                <a:ea typeface="+mj-ea"/>
                <a:cs typeface="+mj-cs"/>
              </a:rPr>
              <a:t>Myth vs Fact</a:t>
            </a:r>
          </a:p>
          <a:p>
            <a:pPr algn="ctr">
              <a:lnSpc>
                <a:spcPct val="90000"/>
              </a:lnSpc>
              <a:spcBef>
                <a:spcPct val="0"/>
              </a:spcBef>
              <a:spcAft>
                <a:spcPts val="600"/>
              </a:spcAft>
            </a:pPr>
            <a:endParaRPr lang="en-US" sz="4600" b="1" kern="1200">
              <a:ln w="13462">
                <a:solidFill>
                  <a:schemeClr val="bg1"/>
                </a:solidFill>
                <a:prstDash val="solid"/>
              </a:ln>
              <a:solidFill>
                <a:srgbClr val="FFFFFF"/>
              </a:solidFill>
              <a:effectLst>
                <a:glow rad="228600">
                  <a:schemeClr val="accent1">
                    <a:satMod val="175000"/>
                    <a:alpha val="40000"/>
                  </a:schemeClr>
                </a:glow>
                <a:outerShdw blurRad="60007" dist="310007" dir="7680000" sy="30000" kx="1300200" algn="ctr" rotWithShape="0">
                  <a:prstClr val="black">
                    <a:alpha val="32000"/>
                  </a:prstClr>
                </a:outerShdw>
              </a:effectLst>
              <a:latin typeface="+mj-lt"/>
              <a:ea typeface="+mj-ea"/>
              <a:cs typeface="+mj-cs"/>
            </a:endParaRPr>
          </a:p>
          <a:p>
            <a:pPr algn="ctr">
              <a:lnSpc>
                <a:spcPct val="90000"/>
              </a:lnSpc>
              <a:spcBef>
                <a:spcPct val="0"/>
              </a:spcBef>
              <a:spcAft>
                <a:spcPts val="600"/>
              </a:spcAft>
            </a:pPr>
            <a:r>
              <a:rPr lang="en-US" sz="4600" b="1" kern="1200">
                <a:ln w="13462">
                  <a:solidFill>
                    <a:schemeClr val="bg1"/>
                  </a:solidFill>
                  <a:prstDash val="solid"/>
                </a:ln>
                <a:solidFill>
                  <a:srgbClr val="FFFFFF"/>
                </a:solidFill>
                <a:effectLst>
                  <a:glow rad="228600">
                    <a:schemeClr val="accent1">
                      <a:satMod val="175000"/>
                      <a:alpha val="40000"/>
                    </a:schemeClr>
                  </a:glow>
                  <a:outerShdw blurRad="60007" dist="310007" dir="7680000" sy="30000" kx="1300200" algn="ctr" rotWithShape="0">
                    <a:prstClr val="black">
                      <a:alpha val="32000"/>
                    </a:prstClr>
                  </a:outerShdw>
                </a:effectLst>
                <a:latin typeface="+mj-lt"/>
                <a:ea typeface="+mj-ea"/>
                <a:cs typeface="+mj-cs"/>
              </a:rPr>
              <a:t>Misconceptions effect employment </a:t>
            </a:r>
          </a:p>
        </p:txBody>
      </p:sp>
      <p:sp>
        <p:nvSpPr>
          <p:cNvPr id="63" name="sketch line">
            <a:extLst>
              <a:ext uri="{FF2B5EF4-FFF2-40B4-BE49-F238E27FC236}">
                <a16:creationId xmlns:a16="http://schemas.microsoft.com/office/drawing/2014/main" id="{6D080EC2-42B5-4E04-BBF7-F0BC5CB7C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35665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1218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Isosceles Triangle 2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 application, email&#10;&#10;Description automatically generated">
            <a:extLst>
              <a:ext uri="{FF2B5EF4-FFF2-40B4-BE49-F238E27FC236}">
                <a16:creationId xmlns:a16="http://schemas.microsoft.com/office/drawing/2014/main" id="{E3087C6F-6DC1-4FE5-8F57-9C4D7AC2DE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980" y="18147"/>
            <a:ext cx="10814587" cy="6746447"/>
          </a:xfrm>
          <a:prstGeom prst="rect">
            <a:avLst/>
          </a:prstGeom>
          <a:ln>
            <a:noFill/>
          </a:ln>
        </p:spPr>
      </p:pic>
      <p:sp>
        <p:nvSpPr>
          <p:cNvPr id="31" name="Isosceles Triangle 3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054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30107D93-5084-4632-80BF-F9C284577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076" y="155878"/>
            <a:ext cx="11606593" cy="6499693"/>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352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A2B8EA-C44B-47DA-BE34-7040B82187BE}"/>
              </a:ext>
            </a:extLst>
          </p:cNvPr>
          <p:cNvPicPr>
            <a:picLocks noChangeAspect="1"/>
          </p:cNvPicPr>
          <p:nvPr/>
        </p:nvPicPr>
        <p:blipFill rotWithShape="1">
          <a:blip r:embed="rId2"/>
          <a:srcRect b="1573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8007CF-95EB-4127-AB06-AB0787A8981A}"/>
              </a:ext>
            </a:extLst>
          </p:cNvPr>
          <p:cNvSpPr>
            <a:spLocks noGrp="1"/>
          </p:cNvSpPr>
          <p:nvPr>
            <p:ph type="title"/>
          </p:nvPr>
        </p:nvSpPr>
        <p:spPr>
          <a:xfrm>
            <a:off x="166021" y="-29326"/>
            <a:ext cx="10515600" cy="1325563"/>
          </a:xfrm>
        </p:spPr>
        <p:txBody>
          <a:bodyPr>
            <a:normAutofit/>
          </a:bodyPr>
          <a:lstStyle/>
          <a:p>
            <a:r>
              <a:rPr lang="en-US" dirty="0"/>
              <a:t>Promoting Inclusion </a:t>
            </a:r>
          </a:p>
        </p:txBody>
      </p:sp>
      <p:graphicFrame>
        <p:nvGraphicFramePr>
          <p:cNvPr id="5" name="Content Placeholder 2">
            <a:extLst>
              <a:ext uri="{FF2B5EF4-FFF2-40B4-BE49-F238E27FC236}">
                <a16:creationId xmlns:a16="http://schemas.microsoft.com/office/drawing/2014/main" id="{1CE84D33-53E1-0060-F641-E6BFEF029270}"/>
              </a:ext>
            </a:extLst>
          </p:cNvPr>
          <p:cNvGraphicFramePr>
            <a:graphicFrameLocks noGrp="1"/>
          </p:cNvGraphicFramePr>
          <p:nvPr>
            <p:ph idx="1"/>
            <p:extLst>
              <p:ext uri="{D42A27DB-BD31-4B8C-83A1-F6EECF244321}">
                <p14:modId xmlns:p14="http://schemas.microsoft.com/office/powerpoint/2010/main" val="2325181689"/>
              </p:ext>
            </p:extLst>
          </p:nvPr>
        </p:nvGraphicFramePr>
        <p:xfrm>
          <a:off x="170823" y="934497"/>
          <a:ext cx="11736474" cy="5558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728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33">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Rectangle 1">
            <a:extLst>
              <a:ext uri="{FF2B5EF4-FFF2-40B4-BE49-F238E27FC236}">
                <a16:creationId xmlns:a16="http://schemas.microsoft.com/office/drawing/2014/main" id="{8564EBE5-D565-47B1-A9D4-02075C1B304F}"/>
              </a:ext>
            </a:extLst>
          </p:cNvPr>
          <p:cNvSpPr/>
          <p:nvPr/>
        </p:nvSpPr>
        <p:spPr>
          <a:xfrm>
            <a:off x="3315031" y="2086157"/>
            <a:ext cx="5561938" cy="251351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600" kern="1200" dirty="0">
                <a:ln w="0">
                  <a:solidFill>
                    <a:schemeClr val="accent1"/>
                  </a:solidFill>
                </a:ln>
                <a:solidFill>
                  <a:schemeClr val="tx1"/>
                </a:solidFill>
                <a:effectLst/>
                <a:latin typeface="+mj-lt"/>
                <a:ea typeface="+mj-ea"/>
                <a:cs typeface="+mj-cs"/>
              </a:rPr>
              <a:t>Businesses that are succeeding with inclusion!</a:t>
            </a:r>
            <a:endParaRPr lang="en-US" sz="5600" b="0" kern="1200" cap="none" spc="0" dirty="0">
              <a:ln w="0">
                <a:solidFill>
                  <a:schemeClr val="accent1"/>
                </a:solidFill>
              </a:ln>
              <a:solidFill>
                <a:schemeClr val="tx1"/>
              </a:solidFill>
              <a:effectLst/>
              <a:latin typeface="+mj-lt"/>
              <a:ea typeface="+mj-ea"/>
              <a:cs typeface="+mj-cs"/>
            </a:endParaRPr>
          </a:p>
        </p:txBody>
      </p:sp>
      <p:sp>
        <p:nvSpPr>
          <p:cNvPr id="38" name="Arc 37">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 name="Oval 39">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148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Freeform: Shape 50">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Freeform: Shape 52">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Oval 54">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56">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58">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Freeform: Shape 60">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98E7D3F9-97EF-4CC9-9AC8-AC842DA13667}"/>
              </a:ext>
            </a:extLst>
          </p:cNvPr>
          <p:cNvPicPr>
            <a:picLocks noChangeAspect="1"/>
          </p:cNvPicPr>
          <p:nvPr/>
        </p:nvPicPr>
        <p:blipFill>
          <a:blip r:embed="rId3"/>
          <a:stretch>
            <a:fillRect/>
          </a:stretch>
        </p:blipFill>
        <p:spPr>
          <a:xfrm>
            <a:off x="489705" y="463674"/>
            <a:ext cx="3217333" cy="3217333"/>
          </a:xfrm>
          <a:prstGeom prst="rect">
            <a:avLst/>
          </a:prstGeom>
        </p:spPr>
      </p:pic>
      <p:pic>
        <p:nvPicPr>
          <p:cNvPr id="6" name="Picture 5">
            <a:extLst>
              <a:ext uri="{FF2B5EF4-FFF2-40B4-BE49-F238E27FC236}">
                <a16:creationId xmlns:a16="http://schemas.microsoft.com/office/drawing/2014/main" id="{A181A523-79C6-4172-BE3B-00A06974B152}"/>
              </a:ext>
            </a:extLst>
          </p:cNvPr>
          <p:cNvPicPr>
            <a:picLocks noChangeAspect="1"/>
          </p:cNvPicPr>
          <p:nvPr/>
        </p:nvPicPr>
        <p:blipFill>
          <a:blip r:embed="rId4"/>
          <a:stretch>
            <a:fillRect/>
          </a:stretch>
        </p:blipFill>
        <p:spPr>
          <a:xfrm>
            <a:off x="5554404" y="689979"/>
            <a:ext cx="2026839" cy="560110"/>
          </a:xfrm>
          <a:prstGeom prst="rect">
            <a:avLst/>
          </a:prstGeom>
        </p:spPr>
      </p:pic>
      <p:pic>
        <p:nvPicPr>
          <p:cNvPr id="5" name="Picture 4">
            <a:extLst>
              <a:ext uri="{FF2B5EF4-FFF2-40B4-BE49-F238E27FC236}">
                <a16:creationId xmlns:a16="http://schemas.microsoft.com/office/drawing/2014/main" id="{EE19979D-328D-4954-A539-FA2AEBEF8346}"/>
              </a:ext>
            </a:extLst>
          </p:cNvPr>
          <p:cNvPicPr>
            <a:picLocks noChangeAspect="1"/>
          </p:cNvPicPr>
          <p:nvPr/>
        </p:nvPicPr>
        <p:blipFill>
          <a:blip r:embed="rId5"/>
          <a:stretch>
            <a:fillRect/>
          </a:stretch>
        </p:blipFill>
        <p:spPr>
          <a:xfrm>
            <a:off x="4919683" y="3176419"/>
            <a:ext cx="2069129" cy="2069129"/>
          </a:xfrm>
          <a:prstGeom prst="rect">
            <a:avLst/>
          </a:prstGeom>
        </p:spPr>
      </p:pic>
      <p:sp>
        <p:nvSpPr>
          <p:cNvPr id="85" name="Freeform: Shape 62">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86" name="Freeform: Shape 64">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AE7AEF17-FFD2-484B-921A-C77F650A97C8}"/>
              </a:ext>
            </a:extLst>
          </p:cNvPr>
          <p:cNvPicPr>
            <a:picLocks noChangeAspect="1"/>
          </p:cNvPicPr>
          <p:nvPr/>
        </p:nvPicPr>
        <p:blipFill>
          <a:blip r:embed="rId6"/>
          <a:stretch>
            <a:fillRect/>
          </a:stretch>
        </p:blipFill>
        <p:spPr>
          <a:xfrm>
            <a:off x="9059828" y="458210"/>
            <a:ext cx="2706938" cy="1515885"/>
          </a:xfrm>
          <a:prstGeom prst="rect">
            <a:avLst/>
          </a:prstGeom>
        </p:spPr>
      </p:pic>
      <p:pic>
        <p:nvPicPr>
          <p:cNvPr id="2" name="Picture 1">
            <a:extLst>
              <a:ext uri="{FF2B5EF4-FFF2-40B4-BE49-F238E27FC236}">
                <a16:creationId xmlns:a16="http://schemas.microsoft.com/office/drawing/2014/main" id="{4BBDFA4A-2AAE-44E0-8AE0-D6A893AD290A}"/>
              </a:ext>
            </a:extLst>
          </p:cNvPr>
          <p:cNvPicPr>
            <a:picLocks noChangeAspect="1"/>
          </p:cNvPicPr>
          <p:nvPr/>
        </p:nvPicPr>
        <p:blipFill>
          <a:blip r:embed="rId7"/>
          <a:stretch>
            <a:fillRect/>
          </a:stretch>
        </p:blipFill>
        <p:spPr>
          <a:xfrm>
            <a:off x="1287095" y="5096559"/>
            <a:ext cx="1932019" cy="1105869"/>
          </a:xfrm>
          <a:prstGeom prst="rect">
            <a:avLst/>
          </a:prstGeom>
        </p:spPr>
      </p:pic>
      <p:pic>
        <p:nvPicPr>
          <p:cNvPr id="3" name="Picture 2">
            <a:extLst>
              <a:ext uri="{FF2B5EF4-FFF2-40B4-BE49-F238E27FC236}">
                <a16:creationId xmlns:a16="http://schemas.microsoft.com/office/drawing/2014/main" id="{406E52E5-79F8-4B29-82FF-0A15027248BC}"/>
              </a:ext>
            </a:extLst>
          </p:cNvPr>
          <p:cNvPicPr>
            <a:picLocks noChangeAspect="1"/>
          </p:cNvPicPr>
          <p:nvPr/>
        </p:nvPicPr>
        <p:blipFill>
          <a:blip r:embed="rId8"/>
          <a:stretch>
            <a:fillRect/>
          </a:stretch>
        </p:blipFill>
        <p:spPr>
          <a:xfrm>
            <a:off x="8203981" y="3714209"/>
            <a:ext cx="3217333" cy="2277437"/>
          </a:xfrm>
          <a:prstGeom prst="rect">
            <a:avLst/>
          </a:prstGeom>
        </p:spPr>
      </p:pic>
    </p:spTree>
    <p:extLst>
      <p:ext uri="{BB962C8B-B14F-4D97-AF65-F5344CB8AC3E}">
        <p14:creationId xmlns:p14="http://schemas.microsoft.com/office/powerpoint/2010/main" val="1475787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A641852-B28E-47A5-BFFF-A6072C888ACE}"/>
              </a:ext>
            </a:extLst>
          </p:cNvPr>
          <p:cNvSpPr/>
          <p:nvPr/>
        </p:nvSpPr>
        <p:spPr>
          <a:xfrm>
            <a:off x="641774" y="196730"/>
            <a:ext cx="10905053" cy="4647426"/>
          </a:xfrm>
          <a:prstGeom prst="rect">
            <a:avLst/>
          </a:prstGeom>
          <a:noFill/>
        </p:spPr>
        <p:txBody>
          <a:bodyPr wrap="square" lIns="91440" tIns="45720" rIns="91440" bIns="45720">
            <a:spAutoFit/>
          </a:bodyPr>
          <a:lstStyle/>
          <a:p>
            <a:pPr algn="ctr"/>
            <a:endParaRPr lang="en-US" sz="5400" dirty="0">
              <a:ln w="0"/>
              <a:solidFill>
                <a:schemeClr val="accent1"/>
              </a:solidFill>
              <a:effectLst>
                <a:outerShdw blurRad="38100" dist="25400" dir="5400000" algn="ctr" rotWithShape="0">
                  <a:srgbClr val="6E747A">
                    <a:alpha val="43000"/>
                  </a:srgbClr>
                </a:outerShdw>
              </a:effectLst>
            </a:endParaRPr>
          </a:p>
          <a:p>
            <a:pPr algn="ctr"/>
            <a:r>
              <a:rPr lang="en-US" sz="4000" dirty="0">
                <a:ln w="0"/>
                <a:solidFill>
                  <a:schemeClr val="accent1"/>
                </a:solidFill>
                <a:effectLst>
                  <a:outerShdw blurRad="38100" dist="25400" dir="5400000" algn="ctr" rotWithShape="0">
                    <a:srgbClr val="6E747A">
                      <a:alpha val="43000"/>
                    </a:srgbClr>
                  </a:outerShdw>
                </a:effectLst>
              </a:rPr>
              <a:t>Over a 4-year period these companies reported</a:t>
            </a:r>
          </a:p>
          <a:p>
            <a:pPr algn="ctr"/>
            <a:endParaRPr lang="en-US" sz="4000" dirty="0">
              <a:ln w="0"/>
              <a:solidFill>
                <a:schemeClr val="accent1"/>
              </a:solidFill>
              <a:effectLst>
                <a:outerShdw blurRad="38100" dist="25400" dir="5400000" algn="ctr" rotWithShape="0">
                  <a:srgbClr val="6E747A">
                    <a:alpha val="43000"/>
                  </a:srgbClr>
                </a:outerShdw>
              </a:effectLst>
            </a:endParaRPr>
          </a:p>
          <a:p>
            <a:pPr algn="ctr"/>
            <a:r>
              <a:rPr lang="en-US" sz="5400" dirty="0">
                <a:ln w="0"/>
                <a:solidFill>
                  <a:schemeClr val="accent1"/>
                </a:solidFill>
                <a:effectLst>
                  <a:outerShdw blurRad="38100" dist="25400" dir="5400000" algn="ctr" rotWithShape="0">
                    <a:srgbClr val="6E747A">
                      <a:alpha val="43000"/>
                    </a:srgbClr>
                  </a:outerShdw>
                </a:effectLst>
              </a:rPr>
              <a:t>28% Higher Revenue </a:t>
            </a:r>
          </a:p>
          <a:p>
            <a:pPr algn="ctr"/>
            <a:r>
              <a:rPr lang="en-US" sz="5400" b="0" cap="none" spc="0" dirty="0">
                <a:ln w="0"/>
                <a:solidFill>
                  <a:schemeClr val="accent1"/>
                </a:solidFill>
                <a:effectLst>
                  <a:outerShdw blurRad="38100" dist="25400" dir="5400000" algn="ctr" rotWithShape="0">
                    <a:srgbClr val="6E747A">
                      <a:alpha val="43000"/>
                    </a:srgbClr>
                  </a:outerShdw>
                </a:effectLst>
              </a:rPr>
              <a:t>Doub</a:t>
            </a:r>
            <a:r>
              <a:rPr lang="en-US" sz="5400" dirty="0">
                <a:ln w="0"/>
                <a:solidFill>
                  <a:schemeClr val="accent1"/>
                </a:solidFill>
                <a:effectLst>
                  <a:outerShdw blurRad="38100" dist="25400" dir="5400000" algn="ctr" rotWithShape="0">
                    <a:srgbClr val="6E747A">
                      <a:alpha val="43000"/>
                    </a:srgbClr>
                  </a:outerShdw>
                </a:effectLst>
              </a:rPr>
              <a:t>le Net Income</a:t>
            </a:r>
          </a:p>
          <a:p>
            <a:pPr algn="ctr"/>
            <a:r>
              <a:rPr lang="en-US" sz="5400" b="0" cap="none" spc="0" dirty="0">
                <a:ln w="0"/>
                <a:solidFill>
                  <a:schemeClr val="accent1"/>
                </a:solidFill>
                <a:effectLst>
                  <a:outerShdw blurRad="38100" dist="25400" dir="5400000" algn="ctr" rotWithShape="0">
                    <a:srgbClr val="6E747A">
                      <a:alpha val="43000"/>
                    </a:srgbClr>
                  </a:outerShdw>
                </a:effectLst>
              </a:rPr>
              <a:t>30</a:t>
            </a:r>
            <a:r>
              <a:rPr lang="en-US" sz="5400" dirty="0">
                <a:ln w="0"/>
                <a:solidFill>
                  <a:schemeClr val="accent1"/>
                </a:solidFill>
                <a:effectLst>
                  <a:outerShdw blurRad="38100" dist="25400" dir="5400000" algn="ctr" rotWithShape="0">
                    <a:srgbClr val="6E747A">
                      <a:alpha val="43000"/>
                    </a:srgbClr>
                  </a:outerShdw>
                </a:effectLst>
              </a:rPr>
              <a:t>% Higher Economic Profit Margins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86634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831F2F7-32A7-4617-A301-9D0F835C71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713" r="28116"/>
          <a:stretch/>
        </p:blipFill>
        <p:spPr bwMode="auto">
          <a:xfrm>
            <a:off x="472272" y="3685846"/>
            <a:ext cx="2705909" cy="264399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e Kind to Everyone ">
            <a:extLst>
              <a:ext uri="{FF2B5EF4-FFF2-40B4-BE49-F238E27FC236}">
                <a16:creationId xmlns:a16="http://schemas.microsoft.com/office/drawing/2014/main" id="{91A4A192-B50A-43F0-AB2C-37F55C821AC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3466" y="1161469"/>
            <a:ext cx="3278292" cy="201068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3E85EFB-6991-4214-A687-1A4CAC6AD2D4}"/>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384169" y="654934"/>
            <a:ext cx="3743538" cy="10130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C4FBF1B-C79F-4095-96C9-AA7749E2A4F4}"/>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590118" y="533803"/>
            <a:ext cx="3239769" cy="24941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773D6033-DDC6-46CA-B6D4-ECF091DBB898}"/>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838120" y="3563993"/>
            <a:ext cx="4515760" cy="22578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D993AF0-351D-49E8-9A13-0E0375C2E014}"/>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913993" y="3975975"/>
            <a:ext cx="3134629" cy="2643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880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B7EA7CD-F07A-4BEE-9CD7-C0208D1B6A53}"/>
              </a:ext>
            </a:extLst>
          </p:cNvPr>
          <p:cNvPicPr>
            <a:picLocks noChangeAspect="1"/>
          </p:cNvPicPr>
          <p:nvPr/>
        </p:nvPicPr>
        <p:blipFill rotWithShape="1">
          <a:blip r:embed="rId2"/>
          <a:srcRect l="9219" r="11469"/>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AC69240-524D-46C4-A86E-43FADD1EEDDD}"/>
              </a:ext>
            </a:extLst>
          </p:cNvPr>
          <p:cNvSpPr txBox="1"/>
          <p:nvPr/>
        </p:nvSpPr>
        <p:spPr>
          <a:xfrm>
            <a:off x="6469626" y="821352"/>
            <a:ext cx="5161935" cy="5215296"/>
          </a:xfrm>
          <a:prstGeom prst="rect">
            <a:avLst/>
          </a:prstGeom>
        </p:spPr>
        <p:txBody>
          <a:bodyPr vert="horz" lIns="91440" tIns="45720" rIns="91440" bIns="45720" rtlCol="0">
            <a:normAutofit/>
          </a:bodyPr>
          <a:lstStyle/>
          <a:p>
            <a:pPr algn="ctr">
              <a:lnSpc>
                <a:spcPct val="90000"/>
              </a:lnSpc>
              <a:spcAft>
                <a:spcPts val="600"/>
              </a:spcAft>
            </a:pPr>
            <a:r>
              <a:rPr lang="en-US" b="1" dirty="0"/>
              <a:t>"Disability inclusion is no longer about automatic doors, curb cuts, ramps, and legislation. These historic efforts were essential at the time and represented the thinking and necessary change required for people with disabilities in the 20th Century.</a:t>
            </a:r>
          </a:p>
          <a:p>
            <a:pPr algn="ctr">
              <a:lnSpc>
                <a:spcPct val="90000"/>
              </a:lnSpc>
              <a:spcAft>
                <a:spcPts val="600"/>
              </a:spcAft>
            </a:pPr>
            <a:r>
              <a:rPr lang="en-US" b="1" dirty="0"/>
              <a:t>Today, the new era of disability inclusion is about “assimilation” – – hiring professionals with disabilities into the robust culture of the firm. Full assimilation requires a leadership team with the will, commitment and attitude to identify, train and groom professionals with disabilities for leadership positions at the firm as we do with mainstream employees."</a:t>
            </a:r>
          </a:p>
          <a:p>
            <a:pPr indent="-228600" algn="ctr">
              <a:lnSpc>
                <a:spcPct val="90000"/>
              </a:lnSpc>
              <a:spcAft>
                <a:spcPts val="600"/>
              </a:spcAft>
              <a:buFont typeface="Arial" panose="020B0604020202020204" pitchFamily="34" charset="0"/>
              <a:buChar char="•"/>
            </a:pPr>
            <a:endParaRPr lang="en-US" b="1" dirty="0"/>
          </a:p>
          <a:p>
            <a:pPr algn="ctr">
              <a:lnSpc>
                <a:spcPct val="90000"/>
              </a:lnSpc>
              <a:spcAft>
                <a:spcPts val="600"/>
              </a:spcAft>
            </a:pPr>
            <a:r>
              <a:rPr lang="en-US" b="1" dirty="0"/>
              <a:t>Jim </a:t>
            </a:r>
            <a:r>
              <a:rPr lang="en-US" b="1" dirty="0" err="1"/>
              <a:t>Sinocchi</a:t>
            </a:r>
            <a:r>
              <a:rPr lang="en-US" b="1" dirty="0"/>
              <a:t>, Head of the Office of Disability Inclusion JP Morgan Chase</a:t>
            </a:r>
          </a:p>
        </p:txBody>
      </p:sp>
    </p:spTree>
    <p:extLst>
      <p:ext uri="{BB962C8B-B14F-4D97-AF65-F5344CB8AC3E}">
        <p14:creationId xmlns:p14="http://schemas.microsoft.com/office/powerpoint/2010/main" val="3323511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3D2E1D-2766-425E-A9F9-2F47E047ECEA}"/>
              </a:ext>
            </a:extLst>
          </p:cNvPr>
          <p:cNvPicPr>
            <a:picLocks noChangeAspect="1"/>
          </p:cNvPicPr>
          <p:nvPr/>
        </p:nvPicPr>
        <p:blipFill>
          <a:blip r:embed="rId2"/>
          <a:stretch>
            <a:fillRect/>
          </a:stretch>
        </p:blipFill>
        <p:spPr>
          <a:xfrm>
            <a:off x="621744" y="1726420"/>
            <a:ext cx="1211996" cy="1150449"/>
          </a:xfrm>
          <a:prstGeom prst="rect">
            <a:avLst/>
          </a:prstGeom>
          <a:solidFill>
            <a:schemeClr val="accent2">
              <a:lumMod val="40000"/>
              <a:lumOff val="60000"/>
            </a:schemeClr>
          </a:solidFill>
        </p:spPr>
      </p:pic>
      <p:pic>
        <p:nvPicPr>
          <p:cNvPr id="3" name="Picture 2">
            <a:extLst>
              <a:ext uri="{FF2B5EF4-FFF2-40B4-BE49-F238E27FC236}">
                <a16:creationId xmlns:a16="http://schemas.microsoft.com/office/drawing/2014/main" id="{AD220C7A-3F46-4299-8C6B-CF9813FA7A46}"/>
              </a:ext>
            </a:extLst>
          </p:cNvPr>
          <p:cNvPicPr>
            <a:picLocks noChangeAspect="1"/>
          </p:cNvPicPr>
          <p:nvPr/>
        </p:nvPicPr>
        <p:blipFill>
          <a:blip r:embed="rId3"/>
          <a:stretch>
            <a:fillRect/>
          </a:stretch>
        </p:blipFill>
        <p:spPr>
          <a:xfrm flipH="1">
            <a:off x="3235233" y="1717810"/>
            <a:ext cx="1026269" cy="1167667"/>
          </a:xfrm>
          <a:prstGeom prst="rect">
            <a:avLst/>
          </a:prstGeom>
        </p:spPr>
      </p:pic>
      <p:pic>
        <p:nvPicPr>
          <p:cNvPr id="4" name="Picture 3">
            <a:extLst>
              <a:ext uri="{FF2B5EF4-FFF2-40B4-BE49-F238E27FC236}">
                <a16:creationId xmlns:a16="http://schemas.microsoft.com/office/drawing/2014/main" id="{8D5D88B6-86EC-4555-A615-C49C310CD8F2}"/>
              </a:ext>
            </a:extLst>
          </p:cNvPr>
          <p:cNvPicPr>
            <a:picLocks noChangeAspect="1"/>
          </p:cNvPicPr>
          <p:nvPr/>
        </p:nvPicPr>
        <p:blipFill>
          <a:blip r:embed="rId4"/>
          <a:stretch>
            <a:fillRect/>
          </a:stretch>
        </p:blipFill>
        <p:spPr>
          <a:xfrm flipH="1">
            <a:off x="5907154" y="2038731"/>
            <a:ext cx="1289304" cy="830997"/>
          </a:xfrm>
          <a:prstGeom prst="rect">
            <a:avLst/>
          </a:prstGeom>
        </p:spPr>
      </p:pic>
      <p:pic>
        <p:nvPicPr>
          <p:cNvPr id="5" name="Picture 4">
            <a:extLst>
              <a:ext uri="{FF2B5EF4-FFF2-40B4-BE49-F238E27FC236}">
                <a16:creationId xmlns:a16="http://schemas.microsoft.com/office/drawing/2014/main" id="{1F62A79E-EFB1-41A9-9266-6BCF72CB1130}"/>
              </a:ext>
            </a:extLst>
          </p:cNvPr>
          <p:cNvPicPr>
            <a:picLocks noChangeAspect="1"/>
          </p:cNvPicPr>
          <p:nvPr/>
        </p:nvPicPr>
        <p:blipFill>
          <a:blip r:embed="rId5"/>
          <a:stretch>
            <a:fillRect/>
          </a:stretch>
        </p:blipFill>
        <p:spPr>
          <a:xfrm flipH="1">
            <a:off x="8177282" y="1971897"/>
            <a:ext cx="1406262" cy="897831"/>
          </a:xfrm>
          <a:prstGeom prst="rect">
            <a:avLst/>
          </a:prstGeom>
        </p:spPr>
      </p:pic>
      <p:pic>
        <p:nvPicPr>
          <p:cNvPr id="6" name="Picture 5">
            <a:extLst>
              <a:ext uri="{FF2B5EF4-FFF2-40B4-BE49-F238E27FC236}">
                <a16:creationId xmlns:a16="http://schemas.microsoft.com/office/drawing/2014/main" id="{76ECB8DB-A00D-491D-A906-AADE77A3B647}"/>
              </a:ext>
            </a:extLst>
          </p:cNvPr>
          <p:cNvPicPr>
            <a:picLocks noChangeAspect="1"/>
          </p:cNvPicPr>
          <p:nvPr/>
        </p:nvPicPr>
        <p:blipFill>
          <a:blip r:embed="rId6"/>
          <a:stretch>
            <a:fillRect/>
          </a:stretch>
        </p:blipFill>
        <p:spPr>
          <a:xfrm>
            <a:off x="10585738" y="1799396"/>
            <a:ext cx="878007" cy="1070332"/>
          </a:xfrm>
          <a:prstGeom prst="rect">
            <a:avLst/>
          </a:prstGeom>
        </p:spPr>
      </p:pic>
      <p:pic>
        <p:nvPicPr>
          <p:cNvPr id="7" name="Picture 6">
            <a:extLst>
              <a:ext uri="{FF2B5EF4-FFF2-40B4-BE49-F238E27FC236}">
                <a16:creationId xmlns:a16="http://schemas.microsoft.com/office/drawing/2014/main" id="{A91112E7-A4AE-4566-B137-F75B1B40DCB6}"/>
              </a:ext>
            </a:extLst>
          </p:cNvPr>
          <p:cNvPicPr>
            <a:picLocks noChangeAspect="1"/>
          </p:cNvPicPr>
          <p:nvPr/>
        </p:nvPicPr>
        <p:blipFill>
          <a:blip r:embed="rId7"/>
          <a:stretch>
            <a:fillRect/>
          </a:stretch>
        </p:blipFill>
        <p:spPr>
          <a:xfrm>
            <a:off x="745301" y="4884180"/>
            <a:ext cx="1088439" cy="1028914"/>
          </a:xfrm>
          <a:prstGeom prst="rect">
            <a:avLst/>
          </a:prstGeom>
        </p:spPr>
      </p:pic>
      <p:pic>
        <p:nvPicPr>
          <p:cNvPr id="8" name="Picture 7">
            <a:extLst>
              <a:ext uri="{FF2B5EF4-FFF2-40B4-BE49-F238E27FC236}">
                <a16:creationId xmlns:a16="http://schemas.microsoft.com/office/drawing/2014/main" id="{1085CD14-1D8D-4FA3-94FF-48FFCA0B16F6}"/>
              </a:ext>
            </a:extLst>
          </p:cNvPr>
          <p:cNvPicPr>
            <a:picLocks noChangeAspect="1"/>
          </p:cNvPicPr>
          <p:nvPr/>
        </p:nvPicPr>
        <p:blipFill>
          <a:blip r:embed="rId8"/>
          <a:stretch>
            <a:fillRect/>
          </a:stretch>
        </p:blipFill>
        <p:spPr>
          <a:xfrm>
            <a:off x="3303622" y="4989344"/>
            <a:ext cx="1028914" cy="1028914"/>
          </a:xfrm>
          <a:prstGeom prst="rect">
            <a:avLst/>
          </a:prstGeom>
        </p:spPr>
      </p:pic>
      <p:pic>
        <p:nvPicPr>
          <p:cNvPr id="9" name="Picture 8">
            <a:extLst>
              <a:ext uri="{FF2B5EF4-FFF2-40B4-BE49-F238E27FC236}">
                <a16:creationId xmlns:a16="http://schemas.microsoft.com/office/drawing/2014/main" id="{FCAC1383-C30E-4B18-A9DA-DE3C5306C6E5}"/>
              </a:ext>
            </a:extLst>
          </p:cNvPr>
          <p:cNvPicPr>
            <a:picLocks noChangeAspect="1"/>
          </p:cNvPicPr>
          <p:nvPr/>
        </p:nvPicPr>
        <p:blipFill>
          <a:blip r:embed="rId9"/>
          <a:stretch>
            <a:fillRect/>
          </a:stretch>
        </p:blipFill>
        <p:spPr>
          <a:xfrm>
            <a:off x="6001501" y="4917934"/>
            <a:ext cx="1254294" cy="1028914"/>
          </a:xfrm>
          <a:prstGeom prst="rect">
            <a:avLst/>
          </a:prstGeom>
        </p:spPr>
      </p:pic>
      <p:pic>
        <p:nvPicPr>
          <p:cNvPr id="10" name="Picture 9">
            <a:extLst>
              <a:ext uri="{FF2B5EF4-FFF2-40B4-BE49-F238E27FC236}">
                <a16:creationId xmlns:a16="http://schemas.microsoft.com/office/drawing/2014/main" id="{C7E12B4F-1256-4B40-995D-7F41FCAB0D97}"/>
              </a:ext>
            </a:extLst>
          </p:cNvPr>
          <p:cNvPicPr>
            <a:picLocks noChangeAspect="1"/>
          </p:cNvPicPr>
          <p:nvPr/>
        </p:nvPicPr>
        <p:blipFill>
          <a:blip r:embed="rId10"/>
          <a:stretch>
            <a:fillRect/>
          </a:stretch>
        </p:blipFill>
        <p:spPr>
          <a:xfrm>
            <a:off x="8462253" y="4884180"/>
            <a:ext cx="872708" cy="1134078"/>
          </a:xfrm>
          <a:prstGeom prst="rect">
            <a:avLst/>
          </a:prstGeom>
        </p:spPr>
      </p:pic>
      <p:pic>
        <p:nvPicPr>
          <p:cNvPr id="11" name="Picture 10">
            <a:extLst>
              <a:ext uri="{FF2B5EF4-FFF2-40B4-BE49-F238E27FC236}">
                <a16:creationId xmlns:a16="http://schemas.microsoft.com/office/drawing/2014/main" id="{94193EC9-3B03-410B-9FB9-517AF884C64A}"/>
              </a:ext>
            </a:extLst>
          </p:cNvPr>
          <p:cNvPicPr>
            <a:picLocks noChangeAspect="1"/>
          </p:cNvPicPr>
          <p:nvPr/>
        </p:nvPicPr>
        <p:blipFill>
          <a:blip r:embed="rId11"/>
          <a:stretch>
            <a:fillRect/>
          </a:stretch>
        </p:blipFill>
        <p:spPr>
          <a:xfrm flipH="1">
            <a:off x="10627848" y="5328319"/>
            <a:ext cx="1336628" cy="584775"/>
          </a:xfrm>
          <a:prstGeom prst="rect">
            <a:avLst/>
          </a:prstGeom>
        </p:spPr>
      </p:pic>
      <p:sp>
        <p:nvSpPr>
          <p:cNvPr id="12" name="Rectangle 11">
            <a:extLst>
              <a:ext uri="{FF2B5EF4-FFF2-40B4-BE49-F238E27FC236}">
                <a16:creationId xmlns:a16="http://schemas.microsoft.com/office/drawing/2014/main" id="{13EDECE6-FB5D-4C94-872B-88005CADD969}"/>
              </a:ext>
            </a:extLst>
          </p:cNvPr>
          <p:cNvSpPr/>
          <p:nvPr/>
        </p:nvSpPr>
        <p:spPr>
          <a:xfrm>
            <a:off x="2485413" y="218349"/>
            <a:ext cx="7680501"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Steps Businesses Can Take</a:t>
            </a:r>
          </a:p>
        </p:txBody>
      </p:sp>
      <p:sp>
        <p:nvSpPr>
          <p:cNvPr id="13" name="Rectangle 12">
            <a:extLst>
              <a:ext uri="{FF2B5EF4-FFF2-40B4-BE49-F238E27FC236}">
                <a16:creationId xmlns:a16="http://schemas.microsoft.com/office/drawing/2014/main" id="{56CDF562-B0A5-4C50-A66E-CA1F081AB750}"/>
              </a:ext>
            </a:extLst>
          </p:cNvPr>
          <p:cNvSpPr/>
          <p:nvPr/>
        </p:nvSpPr>
        <p:spPr>
          <a:xfrm>
            <a:off x="546657" y="3134921"/>
            <a:ext cx="1485725"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Internships &amp; Mentoring</a:t>
            </a:r>
          </a:p>
        </p:txBody>
      </p:sp>
      <p:sp>
        <p:nvSpPr>
          <p:cNvPr id="15" name="Rectangle 14">
            <a:extLst>
              <a:ext uri="{FF2B5EF4-FFF2-40B4-BE49-F238E27FC236}">
                <a16:creationId xmlns:a16="http://schemas.microsoft.com/office/drawing/2014/main" id="{76557FA0-20F1-4083-BEA9-91430FFB40DB}"/>
              </a:ext>
            </a:extLst>
          </p:cNvPr>
          <p:cNvSpPr/>
          <p:nvPr/>
        </p:nvSpPr>
        <p:spPr>
          <a:xfrm>
            <a:off x="3066140" y="3024527"/>
            <a:ext cx="1485725"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Expression of Commitment</a:t>
            </a:r>
          </a:p>
        </p:txBody>
      </p:sp>
      <p:sp>
        <p:nvSpPr>
          <p:cNvPr id="17" name="Rectangle 16">
            <a:extLst>
              <a:ext uri="{FF2B5EF4-FFF2-40B4-BE49-F238E27FC236}">
                <a16:creationId xmlns:a16="http://schemas.microsoft.com/office/drawing/2014/main" id="{AB4FE8DF-5070-450A-B1CE-2E2A1ECD6D8F}"/>
              </a:ext>
            </a:extLst>
          </p:cNvPr>
          <p:cNvSpPr/>
          <p:nvPr/>
        </p:nvSpPr>
        <p:spPr>
          <a:xfrm>
            <a:off x="5885785" y="3121446"/>
            <a:ext cx="1485725" cy="338554"/>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Partnerships</a:t>
            </a:r>
          </a:p>
        </p:txBody>
      </p:sp>
      <p:sp>
        <p:nvSpPr>
          <p:cNvPr id="18" name="Rectangle 17">
            <a:extLst>
              <a:ext uri="{FF2B5EF4-FFF2-40B4-BE49-F238E27FC236}">
                <a16:creationId xmlns:a16="http://schemas.microsoft.com/office/drawing/2014/main" id="{ECAF738A-5EC0-4FCB-836A-3F0C3D178E34}"/>
              </a:ext>
            </a:extLst>
          </p:cNvPr>
          <p:cNvSpPr/>
          <p:nvPr/>
        </p:nvSpPr>
        <p:spPr>
          <a:xfrm>
            <a:off x="8085264" y="3098805"/>
            <a:ext cx="1705356" cy="338554"/>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Accommodations</a:t>
            </a:r>
          </a:p>
        </p:txBody>
      </p:sp>
      <p:sp>
        <p:nvSpPr>
          <p:cNvPr id="19" name="Rectangle 18">
            <a:extLst>
              <a:ext uri="{FF2B5EF4-FFF2-40B4-BE49-F238E27FC236}">
                <a16:creationId xmlns:a16="http://schemas.microsoft.com/office/drawing/2014/main" id="{30C94D4F-3050-4533-AA39-1DC0F6E37AD6}"/>
              </a:ext>
            </a:extLst>
          </p:cNvPr>
          <p:cNvSpPr/>
          <p:nvPr/>
        </p:nvSpPr>
        <p:spPr>
          <a:xfrm>
            <a:off x="9790620" y="2876869"/>
            <a:ext cx="2468244"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Workplace Flexibility/Customization</a:t>
            </a:r>
          </a:p>
        </p:txBody>
      </p:sp>
      <p:sp>
        <p:nvSpPr>
          <p:cNvPr id="20" name="Rectangle 19">
            <a:extLst>
              <a:ext uri="{FF2B5EF4-FFF2-40B4-BE49-F238E27FC236}">
                <a16:creationId xmlns:a16="http://schemas.microsoft.com/office/drawing/2014/main" id="{D2278171-2718-4A61-95BC-575937F185F4}"/>
              </a:ext>
            </a:extLst>
          </p:cNvPr>
          <p:cNvSpPr/>
          <p:nvPr/>
        </p:nvSpPr>
        <p:spPr>
          <a:xfrm>
            <a:off x="335408" y="5975205"/>
            <a:ext cx="1913248"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Return to Work/Stay At Work Strategies</a:t>
            </a:r>
          </a:p>
        </p:txBody>
      </p:sp>
      <p:sp>
        <p:nvSpPr>
          <p:cNvPr id="21" name="Rectangle 20">
            <a:extLst>
              <a:ext uri="{FF2B5EF4-FFF2-40B4-BE49-F238E27FC236}">
                <a16:creationId xmlns:a16="http://schemas.microsoft.com/office/drawing/2014/main" id="{693EDE61-9E97-4982-B6A6-D285E3B64CA1}"/>
              </a:ext>
            </a:extLst>
          </p:cNvPr>
          <p:cNvSpPr/>
          <p:nvPr/>
        </p:nvSpPr>
        <p:spPr>
          <a:xfrm>
            <a:off x="3066141" y="6193069"/>
            <a:ext cx="1485725" cy="338554"/>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Targeted Hiring</a:t>
            </a:r>
          </a:p>
        </p:txBody>
      </p:sp>
      <p:sp>
        <p:nvSpPr>
          <p:cNvPr id="22" name="Rectangle 21">
            <a:extLst>
              <a:ext uri="{FF2B5EF4-FFF2-40B4-BE49-F238E27FC236}">
                <a16:creationId xmlns:a16="http://schemas.microsoft.com/office/drawing/2014/main" id="{53DCCD34-A6F3-45AE-A5AE-BD247AF63AE4}"/>
              </a:ext>
            </a:extLst>
          </p:cNvPr>
          <p:cNvSpPr/>
          <p:nvPr/>
        </p:nvSpPr>
        <p:spPr>
          <a:xfrm>
            <a:off x="5891870" y="5946848"/>
            <a:ext cx="1485725" cy="830997"/>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Disability Inclusion Training</a:t>
            </a:r>
          </a:p>
        </p:txBody>
      </p:sp>
      <p:sp>
        <p:nvSpPr>
          <p:cNvPr id="23" name="Rectangle 22">
            <a:extLst>
              <a:ext uri="{FF2B5EF4-FFF2-40B4-BE49-F238E27FC236}">
                <a16:creationId xmlns:a16="http://schemas.microsoft.com/office/drawing/2014/main" id="{8209D9F0-11BB-464F-A1F7-E77C8A455596}"/>
              </a:ext>
            </a:extLst>
          </p:cNvPr>
          <p:cNvSpPr/>
          <p:nvPr/>
        </p:nvSpPr>
        <p:spPr>
          <a:xfrm>
            <a:off x="8195080" y="6069960"/>
            <a:ext cx="1485725"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Ensuring Accessibility </a:t>
            </a:r>
          </a:p>
        </p:txBody>
      </p:sp>
      <p:sp>
        <p:nvSpPr>
          <p:cNvPr id="24" name="Rectangle 23">
            <a:extLst>
              <a:ext uri="{FF2B5EF4-FFF2-40B4-BE49-F238E27FC236}">
                <a16:creationId xmlns:a16="http://schemas.microsoft.com/office/drawing/2014/main" id="{45A5E102-CF08-4D70-81CC-7902F92321F5}"/>
              </a:ext>
            </a:extLst>
          </p:cNvPr>
          <p:cNvSpPr/>
          <p:nvPr/>
        </p:nvSpPr>
        <p:spPr>
          <a:xfrm>
            <a:off x="10553300" y="6069961"/>
            <a:ext cx="1485725" cy="584775"/>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Transportation Considerations</a:t>
            </a:r>
          </a:p>
        </p:txBody>
      </p:sp>
    </p:spTree>
    <p:extLst>
      <p:ext uri="{BB962C8B-B14F-4D97-AF65-F5344CB8AC3E}">
        <p14:creationId xmlns:p14="http://schemas.microsoft.com/office/powerpoint/2010/main" val="2848020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DA4A64-12D7-4AF2-81B2-5AA9BD95E9CB}"/>
              </a:ext>
            </a:extLst>
          </p:cNvPr>
          <p:cNvPicPr>
            <a:picLocks noChangeAspect="1"/>
          </p:cNvPicPr>
          <p:nvPr/>
        </p:nvPicPr>
        <p:blipFill>
          <a:blip r:embed="rId3"/>
          <a:stretch>
            <a:fillRect/>
          </a:stretch>
        </p:blipFill>
        <p:spPr>
          <a:xfrm>
            <a:off x="348344" y="597067"/>
            <a:ext cx="4836606" cy="2867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ADA5F75-F8A7-423D-A071-D65BFEF994F5}"/>
              </a:ext>
            </a:extLst>
          </p:cNvPr>
          <p:cNvPicPr>
            <a:picLocks noChangeAspect="1"/>
          </p:cNvPicPr>
          <p:nvPr/>
        </p:nvPicPr>
        <p:blipFill>
          <a:blip r:embed="rId4"/>
          <a:stretch>
            <a:fillRect/>
          </a:stretch>
        </p:blipFill>
        <p:spPr>
          <a:xfrm>
            <a:off x="6862624" y="597066"/>
            <a:ext cx="4952570" cy="28623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7F895969-22BE-4E8A-8A74-B6E25BA4C304}"/>
              </a:ext>
            </a:extLst>
          </p:cNvPr>
          <p:cNvSpPr txBox="1"/>
          <p:nvPr/>
        </p:nvSpPr>
        <p:spPr>
          <a:xfrm>
            <a:off x="296423" y="-44927"/>
            <a:ext cx="11495314" cy="584775"/>
          </a:xfrm>
          <a:prstGeom prst="rect">
            <a:avLst/>
          </a:prstGeom>
          <a:noFill/>
        </p:spPr>
        <p:txBody>
          <a:bodyPr wrap="square" rtlCol="0">
            <a:spAutoFit/>
          </a:bodyPr>
          <a:lstStyle/>
          <a:p>
            <a:pPr algn="ctr"/>
            <a:r>
              <a:rPr lang="en-US" sz="3200" dirty="0"/>
              <a:t>First steps to find employment supports </a:t>
            </a:r>
          </a:p>
        </p:txBody>
      </p:sp>
      <p:sp>
        <p:nvSpPr>
          <p:cNvPr id="8" name="TextBox 7">
            <a:extLst>
              <a:ext uri="{FF2B5EF4-FFF2-40B4-BE49-F238E27FC236}">
                <a16:creationId xmlns:a16="http://schemas.microsoft.com/office/drawing/2014/main" id="{CA6B431A-F8EF-46C8-B17A-4E0F276B8CAC}"/>
              </a:ext>
            </a:extLst>
          </p:cNvPr>
          <p:cNvSpPr txBox="1"/>
          <p:nvPr/>
        </p:nvSpPr>
        <p:spPr>
          <a:xfrm>
            <a:off x="296423" y="597066"/>
            <a:ext cx="4724395" cy="2862322"/>
          </a:xfrm>
          <a:prstGeom prst="rect">
            <a:avLst/>
          </a:prstGeom>
          <a:noFill/>
        </p:spPr>
        <p:txBody>
          <a:bodyPr wrap="square">
            <a:spAutoFit/>
          </a:bodyPr>
          <a:lstStyle/>
          <a:p>
            <a:pPr marL="0" marR="0" algn="ctr">
              <a:spcBef>
                <a:spcPts val="0"/>
              </a:spcBef>
            </a:pPr>
            <a:r>
              <a:rPr lang="en-US" sz="2400" b="1" dirty="0">
                <a:effectLst/>
                <a:latin typeface="Goudy Old Style" panose="02020502050305020303" pitchFamily="18" charset="0"/>
                <a:ea typeface="Calibri" panose="020F0502020204030204" pitchFamily="34" charset="0"/>
                <a:cs typeface="Times New Roman" panose="02020603050405020304" pitchFamily="18" charset="0"/>
              </a:rPr>
              <a:t>VR North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b="1" dirty="0">
                <a:effectLst/>
                <a:latin typeface="Goudy Old Style" panose="02020502050305020303" pitchFamily="18" charset="0"/>
                <a:ea typeface="Calibri" panose="020F0502020204030204" pitchFamily="34" charset="0"/>
                <a:cs typeface="Times New Roman" panose="02020603050405020304" pitchFamily="18" charset="0"/>
              </a:rPr>
              <a:t>613 E Kearny 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b="1" dirty="0">
                <a:effectLst/>
                <a:latin typeface="Goudy Old Style" panose="02020502050305020303" pitchFamily="18" charset="0"/>
                <a:ea typeface="Calibri" panose="020F0502020204030204" pitchFamily="34" charset="0"/>
                <a:cs typeface="Times New Roman" panose="02020603050405020304" pitchFamily="18" charset="0"/>
              </a:rPr>
              <a:t>417-895-5863</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b="1" dirty="0">
                <a:effectLst/>
                <a:latin typeface="Goudy Old Style" panose="02020502050305020303" pitchFamily="18" charset="0"/>
                <a:ea typeface="Calibri" panose="020F0502020204030204" pitchFamily="34" charset="0"/>
                <a:cs typeface="Times New Roman" panose="02020603050405020304" pitchFamily="18" charset="0"/>
              </a:rPr>
              <a:t>Serving: Greene County by zip codes: </a:t>
            </a:r>
          </a:p>
          <a:p>
            <a:pPr marL="0" marR="0" algn="ctr">
              <a:spcBef>
                <a:spcPts val="0"/>
              </a:spcBef>
            </a:pPr>
            <a:r>
              <a:rPr lang="en-US" sz="2400" b="1" dirty="0">
                <a:effectLst/>
                <a:latin typeface="Goudy Old Style" panose="02020502050305020303" pitchFamily="18" charset="0"/>
                <a:ea typeface="Calibri" panose="020F0502020204030204" pitchFamily="34" charset="0"/>
                <a:cs typeface="Times New Roman" panose="02020603050405020304" pitchFamily="18" charset="0"/>
              </a:rPr>
              <a:t>65801, 65803, 65806</a:t>
            </a:r>
          </a:p>
          <a:p>
            <a:pPr marL="0" marR="0" algn="ctr">
              <a:spcBef>
                <a:spcPts val="0"/>
              </a:spcBef>
            </a:pPr>
            <a:r>
              <a:rPr lang="en-US" b="1" dirty="0">
                <a:effectLst/>
                <a:latin typeface="Goudy Old Style" panose="02020502050305020303" pitchFamily="18" charset="0"/>
                <a:ea typeface="Calibri" panose="020F0502020204030204" pitchFamily="34" charset="0"/>
                <a:cs typeface="Times New Roman" panose="02020603050405020304" pitchFamily="18" charset="0"/>
              </a:rPr>
              <a:t>Also serving: Dade, Dallas, Douglas, Laclede</a:t>
            </a:r>
          </a:p>
          <a:p>
            <a:pPr marL="0" marR="0" algn="ctr">
              <a:spcBef>
                <a:spcPts val="0"/>
              </a:spcBef>
            </a:pPr>
            <a:r>
              <a:rPr lang="en-US" b="1" dirty="0">
                <a:effectLst/>
                <a:latin typeface="Goudy Old Style" panose="02020502050305020303" pitchFamily="18" charset="0"/>
                <a:ea typeface="Calibri" panose="020F0502020204030204" pitchFamily="34" charset="0"/>
                <a:cs typeface="Times New Roman" panose="02020603050405020304" pitchFamily="18" charset="0"/>
              </a:rPr>
              <a:t>Polk, Webster and Wright Counties.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1E93407-BE3B-47B0-A313-B0B3DFC5CEBA}"/>
              </a:ext>
            </a:extLst>
          </p:cNvPr>
          <p:cNvSpPr txBox="1"/>
          <p:nvPr/>
        </p:nvSpPr>
        <p:spPr>
          <a:xfrm>
            <a:off x="7199646" y="597066"/>
            <a:ext cx="4644011" cy="2677656"/>
          </a:xfrm>
          <a:prstGeom prst="rect">
            <a:avLst/>
          </a:prstGeom>
          <a:noFill/>
        </p:spPr>
        <p:txBody>
          <a:bodyPr wrap="square">
            <a:spAutoFit/>
          </a:bodyPr>
          <a:lstStyle/>
          <a:p>
            <a:pPr marL="0" marR="0" algn="ctr">
              <a:spcBef>
                <a:spcPts val="0"/>
              </a:spcBef>
            </a:pPr>
            <a:r>
              <a:rPr lang="en-US" sz="2200" b="1" dirty="0">
                <a:effectLst/>
                <a:latin typeface="Goudy Old Style" panose="02020502050305020303" pitchFamily="18" charset="0"/>
                <a:ea typeface="Calibri" panose="020F0502020204030204" pitchFamily="34" charset="0"/>
                <a:cs typeface="Times New Roman" panose="02020603050405020304" pitchFamily="18" charset="0"/>
              </a:rPr>
              <a:t> VR South</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200" b="1" dirty="0">
                <a:effectLst/>
                <a:latin typeface="Goudy Old Style" panose="02020502050305020303" pitchFamily="18" charset="0"/>
                <a:ea typeface="Calibri" panose="020F0502020204030204" pitchFamily="34" charset="0"/>
                <a:cs typeface="Times New Roman" panose="02020603050405020304" pitchFamily="18" charset="0"/>
              </a:rPr>
              <a:t>1735 W. Catalpa, Suite C</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200" b="1" dirty="0">
                <a:effectLst/>
                <a:latin typeface="Goudy Old Style" panose="02020502050305020303" pitchFamily="18" charset="0"/>
                <a:ea typeface="Calibri" panose="020F0502020204030204" pitchFamily="34" charset="0"/>
                <a:cs typeface="Times New Roman" panose="02020603050405020304" pitchFamily="18" charset="0"/>
              </a:rPr>
              <a:t>417-895-5720</a:t>
            </a:r>
          </a:p>
          <a:p>
            <a:pPr marL="0" marR="0" algn="ctr">
              <a:spcBef>
                <a:spcPts val="0"/>
              </a:spcBef>
            </a:pPr>
            <a:r>
              <a:rPr lang="en-US" sz="2200" b="1" dirty="0">
                <a:effectLst/>
                <a:latin typeface="Goudy Old Style" panose="02020502050305020303" pitchFamily="18" charset="0"/>
                <a:ea typeface="Calibri" panose="020F0502020204030204" pitchFamily="34" charset="0"/>
                <a:cs typeface="Times New Roman" panose="02020603050405020304" pitchFamily="18" charset="0"/>
              </a:rPr>
              <a:t>Serving: Greene County by zip codes: </a:t>
            </a:r>
          </a:p>
          <a:p>
            <a:pPr marL="0" marR="0" algn="ctr">
              <a:spcBef>
                <a:spcPts val="0"/>
              </a:spcBef>
            </a:pPr>
            <a:r>
              <a:rPr lang="en-US" sz="2200" b="1" dirty="0">
                <a:effectLst/>
                <a:latin typeface="Goudy Old Style" panose="02020502050305020303" pitchFamily="18" charset="0"/>
                <a:ea typeface="Calibri" panose="020F0502020204030204" pitchFamily="34" charset="0"/>
                <a:cs typeface="Times New Roman" panose="02020603050405020304" pitchFamily="18" charset="0"/>
              </a:rPr>
              <a:t>65802, 65804, 65805, 65807, 65808, 65809, 65810, 65814          </a:t>
            </a:r>
          </a:p>
          <a:p>
            <a:pPr marL="0" marR="0" algn="ctr">
              <a:spcBef>
                <a:spcPts val="0"/>
              </a:spcBef>
            </a:pPr>
            <a:r>
              <a:rPr lang="en-US" b="1" dirty="0">
                <a:latin typeface="Goudy Old Style" panose="02020502050305020303" pitchFamily="18" charset="0"/>
                <a:ea typeface="Calibri" panose="020F0502020204030204" pitchFamily="34" charset="0"/>
                <a:cs typeface="Times New Roman" panose="02020603050405020304" pitchFamily="18" charset="0"/>
              </a:rPr>
              <a:t>Al</a:t>
            </a:r>
            <a:r>
              <a:rPr lang="en-US" b="1" dirty="0">
                <a:effectLst/>
                <a:latin typeface="Goudy Old Style" panose="02020502050305020303" pitchFamily="18" charset="0"/>
                <a:ea typeface="Calibri" panose="020F0502020204030204" pitchFamily="34" charset="0"/>
                <a:cs typeface="Times New Roman" panose="02020603050405020304" pitchFamily="18" charset="0"/>
              </a:rPr>
              <a:t>so serving: Lawrence, Stone and Taney Counties</a:t>
            </a:r>
            <a:endParaRPr lang="en-US" dirty="0"/>
          </a:p>
        </p:txBody>
      </p:sp>
      <p:pic>
        <p:nvPicPr>
          <p:cNvPr id="12" name="Picture 11" descr="Diagram&#10;&#10;Description automatically generated">
            <a:extLst>
              <a:ext uri="{FF2B5EF4-FFF2-40B4-BE49-F238E27FC236}">
                <a16:creationId xmlns:a16="http://schemas.microsoft.com/office/drawing/2014/main" id="{4BD17416-453E-423B-8E08-1D8A36A7F61B}"/>
              </a:ext>
            </a:extLst>
          </p:cNvPr>
          <p:cNvPicPr>
            <a:picLocks noChangeAspect="1"/>
          </p:cNvPicPr>
          <p:nvPr/>
        </p:nvPicPr>
        <p:blipFill rotWithShape="1">
          <a:blip r:embed="rId5">
            <a:extLst>
              <a:ext uri="{28A0092B-C50C-407E-A947-70E740481C1C}">
                <a14:useLocalDpi xmlns:a14="http://schemas.microsoft.com/office/drawing/2010/main" val="0"/>
              </a:ext>
            </a:extLst>
          </a:blip>
          <a:srcRect b="4215"/>
          <a:stretch/>
        </p:blipFill>
        <p:spPr>
          <a:xfrm>
            <a:off x="3447014" y="3594609"/>
            <a:ext cx="4757342" cy="31528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20055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083832-A6AF-4565-A4E4-46363515BF85}"/>
              </a:ext>
            </a:extLst>
          </p:cNvPr>
          <p:cNvPicPr>
            <a:picLocks noChangeAspect="1"/>
          </p:cNvPicPr>
          <p:nvPr/>
        </p:nvPicPr>
        <p:blipFill rotWithShape="1">
          <a:blip r:embed="rId3"/>
          <a:srcRect l="11580" r="17529" b="1"/>
          <a:stretch/>
        </p:blipFill>
        <p:spPr>
          <a:xfrm>
            <a:off x="-6507" y="1183339"/>
            <a:ext cx="4046132" cy="5707537"/>
          </a:xfrm>
          <a:prstGeom prst="rect">
            <a:avLst/>
          </a:prstGeom>
        </p:spPr>
      </p:pic>
      <p:pic>
        <p:nvPicPr>
          <p:cNvPr id="7" name="Picture 6">
            <a:extLst>
              <a:ext uri="{FF2B5EF4-FFF2-40B4-BE49-F238E27FC236}">
                <a16:creationId xmlns:a16="http://schemas.microsoft.com/office/drawing/2014/main" id="{B80DC05B-30AC-4681-A4E9-97BF7C4B6D75}"/>
              </a:ext>
            </a:extLst>
          </p:cNvPr>
          <p:cNvPicPr>
            <a:picLocks noChangeAspect="1"/>
          </p:cNvPicPr>
          <p:nvPr/>
        </p:nvPicPr>
        <p:blipFill rotWithShape="1">
          <a:blip r:embed="rId4"/>
          <a:srcRect l="28653" r="18403"/>
          <a:stretch/>
        </p:blipFill>
        <p:spPr>
          <a:xfrm>
            <a:off x="4094960" y="10"/>
            <a:ext cx="4029005" cy="5707527"/>
          </a:xfrm>
          <a:prstGeom prst="rect">
            <a:avLst/>
          </a:prstGeom>
        </p:spPr>
      </p:pic>
      <p:pic>
        <p:nvPicPr>
          <p:cNvPr id="6" name="Picture 5">
            <a:extLst>
              <a:ext uri="{FF2B5EF4-FFF2-40B4-BE49-F238E27FC236}">
                <a16:creationId xmlns:a16="http://schemas.microsoft.com/office/drawing/2014/main" id="{5621F464-2620-4BBB-BD3F-DFFCC2D63718}"/>
              </a:ext>
            </a:extLst>
          </p:cNvPr>
          <p:cNvPicPr>
            <a:picLocks noChangeAspect="1"/>
          </p:cNvPicPr>
          <p:nvPr/>
        </p:nvPicPr>
        <p:blipFill rotWithShape="1">
          <a:blip r:embed="rId5"/>
          <a:srcRect r="-1" b="7188"/>
          <a:stretch/>
        </p:blipFill>
        <p:spPr>
          <a:xfrm>
            <a:off x="8179347" y="1183339"/>
            <a:ext cx="4012654" cy="5707537"/>
          </a:xfrm>
          <a:prstGeom prst="rect">
            <a:avLst/>
          </a:prstGeom>
        </p:spPr>
      </p:pic>
      <p:pic>
        <p:nvPicPr>
          <p:cNvPr id="8" name="Picture 7">
            <a:extLst>
              <a:ext uri="{FF2B5EF4-FFF2-40B4-BE49-F238E27FC236}">
                <a16:creationId xmlns:a16="http://schemas.microsoft.com/office/drawing/2014/main" id="{4FC5D2B3-A925-4F7D-AA56-24AFF5C2C5AA}"/>
              </a:ext>
            </a:extLst>
          </p:cNvPr>
          <p:cNvPicPr>
            <a:picLocks noChangeAspect="1"/>
          </p:cNvPicPr>
          <p:nvPr/>
        </p:nvPicPr>
        <p:blipFill>
          <a:blip r:embed="rId6"/>
          <a:stretch>
            <a:fillRect/>
          </a:stretch>
        </p:blipFill>
        <p:spPr>
          <a:xfrm>
            <a:off x="4762500" y="5143490"/>
            <a:ext cx="2667000" cy="1714500"/>
          </a:xfrm>
          <a:prstGeom prst="rect">
            <a:avLst/>
          </a:prstGeom>
        </p:spPr>
      </p:pic>
    </p:spTree>
    <p:extLst>
      <p:ext uri="{BB962C8B-B14F-4D97-AF65-F5344CB8AC3E}">
        <p14:creationId xmlns:p14="http://schemas.microsoft.com/office/powerpoint/2010/main" val="2502562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0" name="Rectangle 9">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3" name="Picture 2">
            <a:extLst>
              <a:ext uri="{FF2B5EF4-FFF2-40B4-BE49-F238E27FC236}">
                <a16:creationId xmlns:a16="http://schemas.microsoft.com/office/drawing/2014/main" id="{8EFD3536-D27F-4E59-86DF-D2C85CA2CD55}"/>
              </a:ext>
            </a:extLst>
          </p:cNvPr>
          <p:cNvPicPr>
            <a:picLocks noChangeAspect="1"/>
          </p:cNvPicPr>
          <p:nvPr/>
        </p:nvPicPr>
        <p:blipFill rotWithShape="1">
          <a:blip r:embed="rId2"/>
          <a:srcRect t="12052" r="1" b="23887"/>
          <a:stretch/>
        </p:blipFill>
        <p:spPr>
          <a:xfrm rot="21480000">
            <a:off x="1137837" y="1003258"/>
            <a:ext cx="9916327" cy="4764396"/>
          </a:xfrm>
          <a:prstGeom prst="rect">
            <a:avLst/>
          </a:prstGeom>
        </p:spPr>
      </p:pic>
    </p:spTree>
    <p:extLst>
      <p:ext uri="{BB962C8B-B14F-4D97-AF65-F5344CB8AC3E}">
        <p14:creationId xmlns:p14="http://schemas.microsoft.com/office/powerpoint/2010/main" val="2783297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TotalTime>
  <Words>2718</Words>
  <Application>Microsoft Office PowerPoint</Application>
  <PresentationFormat>Widescreen</PresentationFormat>
  <Paragraphs>161</Paragraphs>
  <Slides>21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Goudy Old Style</vt:lpstr>
      <vt:lpstr>Helvetica</vt:lpstr>
      <vt:lpstr>Impact</vt:lpstr>
      <vt:lpstr>Tahoma</vt:lpstr>
      <vt:lpstr>Work Sans</vt:lpstr>
      <vt:lpstr>Office Theme</vt:lpstr>
      <vt:lpstr>Employment For All </vt:lpstr>
      <vt:lpstr>PowerPoint Presentation</vt:lpstr>
      <vt:lpstr>Barriers to Employment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Promoting Inclusion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For All </dc:title>
  <dc:creator>Amanda Line</dc:creator>
  <cp:lastModifiedBy>Amanda Line</cp:lastModifiedBy>
  <cp:revision>5</cp:revision>
  <dcterms:created xsi:type="dcterms:W3CDTF">2021-10-11T13:57:51Z</dcterms:created>
  <dcterms:modified xsi:type="dcterms:W3CDTF">2022-04-04T15:45:44Z</dcterms:modified>
</cp:coreProperties>
</file>