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6858000" cx="12192000"/>
  <p:notesSz cx="6858000" cy="9144000"/>
  <p:embeddedFontLst>
    <p:embeddedFont>
      <p:font typeface="Helvetica Neue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iU8yCtYp40QGZbWdXUio2LLK11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HelveticaNeue-bold.fntdata"/><Relationship Id="rId14" Type="http://schemas.openxmlformats.org/officeDocument/2006/relationships/font" Target="fonts/HelveticaNeue-regular.fntdata"/><Relationship Id="rId17" Type="http://schemas.openxmlformats.org/officeDocument/2006/relationships/font" Target="fonts/HelveticaNeue-boldItalic.fntdata"/><Relationship Id="rId16" Type="http://schemas.openxmlformats.org/officeDocument/2006/relationships/font" Target="fonts/HelveticaNeue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6" name="Google Shape;3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s.google.com/presentation/d/1u9x2TfNV1wIYVAjyqAYDsHSMWXnmLkpnZ7MVurhIaQI/edit#slide=id.p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waynecrawford@mohousing.com" TargetMode="External"/><Relationship Id="rId4" Type="http://schemas.openxmlformats.org/officeDocument/2006/relationships/hyperlink" Target="mailto:TravisR@thewholeperson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/>
          <p:nvPr>
            <p:ph type="ctrTitle"/>
          </p:nvPr>
        </p:nvSpPr>
        <p:spPr>
          <a:xfrm>
            <a:off x="7464614" y="1860159"/>
            <a:ext cx="4087200" cy="2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sz="5000"/>
              <a:t>Housing: Challenges and Innovations</a:t>
            </a:r>
            <a:endParaRPr/>
          </a:p>
        </p:txBody>
      </p:sp>
      <p:sp>
        <p:nvSpPr>
          <p:cNvPr id="97" name="Google Shape;97;p1"/>
          <p:cNvSpPr txBox="1"/>
          <p:nvPr>
            <p:ph idx="1" type="subTitle"/>
          </p:nvPr>
        </p:nvSpPr>
        <p:spPr>
          <a:xfrm>
            <a:off x="7464612" y="4750893"/>
            <a:ext cx="4087305" cy="1147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Wayne Crawford and Travis Rash </a:t>
            </a:r>
            <a:endParaRPr/>
          </a:p>
        </p:txBody>
      </p:sp>
      <p:sp>
        <p:nvSpPr>
          <p:cNvPr id="98" name="Google Shape;98;p1"/>
          <p:cNvSpPr/>
          <p:nvPr/>
        </p:nvSpPr>
        <p:spPr>
          <a:xfrm rot="10800000">
            <a:off x="1" y="0"/>
            <a:ext cx="7188051" cy="6858000"/>
          </a:xfrm>
          <a:custGeom>
            <a:rect b="b" l="l" r="r" t="t"/>
            <a:pathLst>
              <a:path extrusionOk="0" h="6858000" w="7188051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ur wooden houses with different sizes" id="99" name="Google Shape;99;p1"/>
          <p:cNvPicPr preferRelativeResize="0"/>
          <p:nvPr/>
        </p:nvPicPr>
        <p:blipFill rotWithShape="1">
          <a:blip r:embed="rId3">
            <a:alphaModFix/>
          </a:blip>
          <a:srcRect b="-1" l="21591" r="9997" t="0"/>
          <a:stretch/>
        </p:blipFill>
        <p:spPr>
          <a:xfrm>
            <a:off x="1" y="10"/>
            <a:ext cx="7028495" cy="6857990"/>
          </a:xfrm>
          <a:custGeom>
            <a:rect b="b" l="l" r="r" t="t"/>
            <a:pathLst>
              <a:path extrusionOk="0" h="6858000" w="7028495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/>
          <p:nvPr>
            <p:ph type="title"/>
          </p:nvPr>
        </p:nvSpPr>
        <p:spPr>
          <a:xfrm>
            <a:off x="635000" y="640823"/>
            <a:ext cx="3418659" cy="5583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Housing Challenges</a:t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1627450" y="3462719"/>
            <a:ext cx="5410200" cy="18288"/>
          </a:xfrm>
          <a:custGeom>
            <a:rect b="b" l="l" r="r" t="t"/>
            <a:pathLst>
              <a:path extrusionOk="0" fill="none" h="18288" w="541020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extrusionOk="0" h="18288" w="541020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4648018" y="643124"/>
            <a:ext cx="6900512" cy="5531058"/>
            <a:chOff x="0" y="2302"/>
            <a:chExt cx="6900512" cy="5531058"/>
          </a:xfrm>
        </p:grpSpPr>
        <p:sp>
          <p:nvSpPr>
            <p:cNvPr id="108" name="Google Shape;108;p2"/>
            <p:cNvSpPr/>
            <p:nvPr/>
          </p:nvSpPr>
          <p:spPr>
            <a:xfrm>
              <a:off x="0" y="2302"/>
              <a:ext cx="6900512" cy="1373311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67040" y="69342"/>
              <a:ext cx="6766432" cy="1239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Lack of affordable housing</a:t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0" y="1388536"/>
              <a:ext cx="6900512" cy="1373311"/>
            </a:xfrm>
            <a:prstGeom prst="roundRect">
              <a:avLst>
                <a:gd fmla="val 16667" name="adj"/>
              </a:avLst>
            </a:prstGeom>
            <a:solidFill>
              <a:srgbClr val="D07A5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67040" y="1455576"/>
              <a:ext cx="6766432" cy="1239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Discriminatory rental application fees</a:t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0" y="2774293"/>
              <a:ext cx="6900512" cy="1373311"/>
            </a:xfrm>
            <a:prstGeom prst="roundRect">
              <a:avLst>
                <a:gd fmla="val 16667" name="adj"/>
              </a:avLst>
            </a:prstGeom>
            <a:solidFill>
              <a:srgbClr val="B888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67040" y="2841333"/>
              <a:ext cx="6766432" cy="1239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Housing density ordinances</a:t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0" y="4160049"/>
              <a:ext cx="6900512" cy="1373311"/>
            </a:xfrm>
            <a:prstGeom prst="roundRect">
              <a:avLst>
                <a:gd fmla="val 16667" name="adj"/>
              </a:avLst>
            </a:prstGeom>
            <a:solidFill>
              <a:srgbClr val="A4A4A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67040" y="4227089"/>
              <a:ext cx="6766432" cy="1239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Elimination of affordable housing 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 flipH="1" rot="-2700000">
            <a:off x="-376156" y="-253670"/>
            <a:ext cx="1827638" cy="1376989"/>
          </a:xfrm>
          <a:custGeom>
            <a:rect b="b" l="l" r="r" t="t"/>
            <a:pathLst>
              <a:path extrusionOk="0" h="1376989" w="1827638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 flipH="1" rot="-2700000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 flipH="1" rot="-2700000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 flipH="1" rot="10800000">
            <a:off x="9356643" y="0"/>
            <a:ext cx="2835357" cy="1480837"/>
          </a:xfrm>
          <a:custGeom>
            <a:rect b="b" l="l" r="r" t="t"/>
            <a:pathLst>
              <a:path extrusionOk="0" h="1480837" w="283535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0670" y="643467"/>
            <a:ext cx="8230431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 rot="10800000">
            <a:off x="0" y="0"/>
            <a:ext cx="2835357" cy="1480837"/>
          </a:xfrm>
          <a:custGeom>
            <a:rect b="b" l="l" r="r" t="t"/>
            <a:pathLst>
              <a:path extrusionOk="0" h="1480837" w="283535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 rot="2700000">
            <a:off x="10739327" y="-253670"/>
            <a:ext cx="1827638" cy="1376989"/>
          </a:xfrm>
          <a:custGeom>
            <a:rect b="b" l="l" r="r" t="t"/>
            <a:pathLst>
              <a:path extrusionOk="0" h="1376989" w="1827638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8115423" y="6115501"/>
            <a:ext cx="1494513" cy="742499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179" l="0" r="1" t="0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9167297" y="6453143"/>
            <a:ext cx="814903" cy="404857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Housing Innovations: Real Estate with a Social Purpose</a:t>
            </a:r>
            <a:endParaRPr/>
          </a:p>
        </p:txBody>
      </p:sp>
      <p:grpSp>
        <p:nvGrpSpPr>
          <p:cNvPr id="147" name="Google Shape;147;p5"/>
          <p:cNvGrpSpPr/>
          <p:nvPr/>
        </p:nvGrpSpPr>
        <p:grpSpPr>
          <a:xfrm>
            <a:off x="3621977" y="1066628"/>
            <a:ext cx="6796208" cy="4927251"/>
            <a:chOff x="2453135" y="1403"/>
            <a:chExt cx="6796208" cy="4927251"/>
          </a:xfrm>
        </p:grpSpPr>
        <p:sp>
          <p:nvSpPr>
            <p:cNvPr id="148" name="Google Shape;148;p5"/>
            <p:cNvSpPr/>
            <p:nvPr/>
          </p:nvSpPr>
          <p:spPr>
            <a:xfrm>
              <a:off x="5542320" y="2465029"/>
              <a:ext cx="617837" cy="199252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49" name="Google Shape;149;p5"/>
            <p:cNvSpPr/>
            <p:nvPr/>
          </p:nvSpPr>
          <p:spPr>
            <a:xfrm>
              <a:off x="5542320" y="2465029"/>
              <a:ext cx="617837" cy="66417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50" name="Google Shape;150;p5"/>
            <p:cNvSpPr/>
            <p:nvPr/>
          </p:nvSpPr>
          <p:spPr>
            <a:xfrm>
              <a:off x="5542320" y="1496054"/>
              <a:ext cx="617700" cy="6642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51" name="Google Shape;151;p5"/>
            <p:cNvSpPr/>
            <p:nvPr/>
          </p:nvSpPr>
          <p:spPr>
            <a:xfrm>
              <a:off x="5466120" y="472504"/>
              <a:ext cx="617700" cy="19926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12700">
              <a:solidFill>
                <a:srgbClr val="BA612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52" name="Google Shape;152;p5"/>
            <p:cNvSpPr/>
            <p:nvPr/>
          </p:nvSpPr>
          <p:spPr>
            <a:xfrm>
              <a:off x="2453135" y="1993928"/>
              <a:ext cx="3089185" cy="942201"/>
            </a:xfrm>
            <a:prstGeom prst="flowChartTerminator">
              <a:avLst/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2598727" y="2131899"/>
              <a:ext cx="2798001" cy="666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Realtors with a Social Purpose</a:t>
              </a: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160158" y="1403"/>
              <a:ext cx="3089185" cy="942201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 txBox="1"/>
            <p:nvPr/>
          </p:nvSpPr>
          <p:spPr>
            <a:xfrm>
              <a:off x="6612559" y="139385"/>
              <a:ext cx="2184383" cy="666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250" lIns="8250" spcFirstLastPara="1" rIns="8250" wrap="square" tIns="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Intentional focus on Diversity, Equity, and Inclusion in Real Estate Service Provision</a:t>
              </a: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160158" y="1329753"/>
              <a:ext cx="3089185" cy="942201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6612559" y="1467735"/>
              <a:ext cx="2184383" cy="666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Nonprofit Real Estate Expansion and Participation</a:t>
              </a: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160158" y="2658103"/>
              <a:ext cx="3089185" cy="942201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6612559" y="2796085"/>
              <a:ext cx="2184383" cy="666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Revenue Generation for Nonprofits</a:t>
              </a: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160158" y="3986453"/>
              <a:ext cx="3089185" cy="942201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6612559" y="4124435"/>
              <a:ext cx="2184383" cy="666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Affordable Housing Policy Development and Advocacy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/>
          <p:nvPr/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 txBox="1"/>
          <p:nvPr>
            <p:ph type="title"/>
          </p:nvPr>
        </p:nvSpPr>
        <p:spPr>
          <a:xfrm>
            <a:off x="838200" y="1412488"/>
            <a:ext cx="2899189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Calibri"/>
              <a:buNone/>
            </a:pPr>
            <a:r>
              <a:rPr lang="en-US"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Housing Innovations: Affordable Housing Development Partnerships</a:t>
            </a:r>
            <a:endParaRPr/>
          </a:p>
        </p:txBody>
      </p:sp>
      <p:sp>
        <p:nvSpPr>
          <p:cNvPr id="168" name="Google Shape;168;p6"/>
          <p:cNvSpPr txBox="1"/>
          <p:nvPr>
            <p:ph idx="1" type="body"/>
          </p:nvPr>
        </p:nvSpPr>
        <p:spPr>
          <a:xfrm>
            <a:off x="4380855" y="1412488"/>
            <a:ext cx="3665177" cy="4924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i="0" lang="en-US" sz="1400" u="none" strike="noStrike"/>
              <a:t>Project Team: </a:t>
            </a:r>
            <a:r>
              <a:rPr b="0" i="0" lang="en-US" sz="1400" u="none" strike="noStrike"/>
              <a:t>The Whole Person, Dromara Development, Scott Associates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i="0" lang="en-US" sz="1400" u="none" strike="noStrike"/>
              <a:t>Community Partners: </a:t>
            </a:r>
            <a:r>
              <a:rPr b="0" i="0" lang="en-US" sz="1400" u="none" strike="noStrike"/>
              <a:t>RideKC Development Corp., Key Coalition Neighborhood Association, Ivanhoe Neighborhood Council, Oak Park Neighborhood Association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i="0" lang="en-US" sz="1400" u="none" strike="noStrike"/>
              <a:t>Universal Housing and Program Space </a:t>
            </a:r>
            <a:r>
              <a:rPr b="0" i="0" lang="en-US" sz="1400" u="none" strike="noStrike"/>
              <a:t>with </a:t>
            </a:r>
            <a:r>
              <a:rPr b="0" i="1" lang="en-US" sz="1400" u="none" strike="noStrike"/>
              <a:t>The Whole Person </a:t>
            </a:r>
            <a:r>
              <a:rPr b="0" i="0" lang="en-US" sz="1400" u="none" strike="noStrike"/>
              <a:t>and </a:t>
            </a:r>
            <a:r>
              <a:rPr b="0" i="1" lang="en-US" sz="1400" u="none" strike="noStrike"/>
              <a:t>Key Coalition 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0" i="0" lang="en-US" sz="1400" u="none" strike="noStrike"/>
              <a:t>• Universal design focused affordable housing — 33 units 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0" i="0" lang="en-US" sz="1400" u="none" strike="noStrike"/>
              <a:t>• Universal design park with programming by </a:t>
            </a:r>
            <a:r>
              <a:rPr b="0" i="1" lang="en-US" sz="1400" u="none" strike="noStrike"/>
              <a:t>The Whole Person 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0" i="0" lang="en-US" sz="1400" u="none" strike="noStrike"/>
              <a:t>• $6.78 mm Affordable Housing budget 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1400" u="none" strike="noStrike"/>
          </a:p>
          <a:p>
            <a:pPr indent="-285750" lvl="1" marL="5143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i="0" lang="en-US" sz="2100" u="none" strike="noStrike"/>
              <a:t>35P/Station Area Plan Purpose: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/>
              <a:t>• </a:t>
            </a:r>
            <a:r>
              <a:rPr b="1" lang="en-US" sz="1400"/>
              <a:t>To promote sustainable development</a:t>
            </a:r>
            <a:r>
              <a:rPr lang="en-US" sz="1400"/>
              <a:t> with a preference for community-based organizations to create and also capture wealth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/>
              <a:t>• </a:t>
            </a:r>
            <a:r>
              <a:rPr b="1" lang="en-US" sz="1400"/>
              <a:t>To mobilize and amplify present community developers' efforts </a:t>
            </a:r>
            <a:r>
              <a:rPr lang="en-US" sz="1400"/>
              <a:t>by establishing an organizational approach and structure for development that can provide accountable Equitable Transit Oriented Development in the Prospect corridor at the 35th and Prospect node.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/>
              <a:t>• </a:t>
            </a:r>
            <a:r>
              <a:rPr b="1" lang="en-US" sz="1400"/>
              <a:t>To establish a comprehensive planning model </a:t>
            </a:r>
            <a:r>
              <a:rPr lang="en-US" sz="1400"/>
              <a:t>for the redevelopment of the 35th and Prospect node</a:t>
            </a:r>
            <a:endParaRPr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1400" u="none" strike="noStrike"/>
          </a:p>
          <a:p>
            <a:pPr indent="0" lvl="1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0" i="0" sz="1400" u="none" strike="noStrike"/>
          </a:p>
        </p:txBody>
      </p:sp>
      <p:cxnSp>
        <p:nvCxnSpPr>
          <p:cNvPr id="169" name="Google Shape;169;p6"/>
          <p:cNvCxnSpPr/>
          <p:nvPr/>
        </p:nvCxnSpPr>
        <p:spPr>
          <a:xfrm>
            <a:off x="8129871" y="1412488"/>
            <a:ext cx="0" cy="36576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0" name="Google Shape;170;p6"/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https://docs.google.com/presentation/d/1u9x2TfNV1wIYVAjyqAYDsHSMWXnmLkpnZ7MVurhIaQI/edit#slide=id.p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143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43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3698" y="2758355"/>
            <a:ext cx="3961294" cy="3875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88" y="333364"/>
            <a:ext cx="5458118" cy="299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5999" y="333364"/>
            <a:ext cx="5907467" cy="299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488" y="3530982"/>
            <a:ext cx="5458118" cy="315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0" y="3530984"/>
            <a:ext cx="5907467" cy="315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1" y="0"/>
            <a:ext cx="4167271" cy="6858000"/>
          </a:xfrm>
          <a:custGeom>
            <a:rect b="b" l="l" r="r" t="t"/>
            <a:pathLst>
              <a:path extrusionOk="0" h="6858000" w="4167271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 txBox="1"/>
          <p:nvPr>
            <p:ph type="title"/>
          </p:nvPr>
        </p:nvSpPr>
        <p:spPr>
          <a:xfrm>
            <a:off x="686834" y="1153572"/>
            <a:ext cx="3200400" cy="44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FFFFFF"/>
                </a:solidFill>
              </a:rPr>
              <a:t>Questions/Additional Information</a:t>
            </a:r>
            <a:endParaRPr/>
          </a:p>
        </p:txBody>
      </p:sp>
      <p:sp>
        <p:nvSpPr>
          <p:cNvPr id="187" name="Google Shape;187;p8"/>
          <p:cNvSpPr/>
          <p:nvPr/>
        </p:nvSpPr>
        <p:spPr>
          <a:xfrm flipH="1" rot="10800000">
            <a:off x="7550402" y="2455479"/>
            <a:ext cx="4083433" cy="4083433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 txBox="1"/>
          <p:nvPr>
            <p:ph idx="1" type="body"/>
          </p:nvPr>
        </p:nvSpPr>
        <p:spPr>
          <a:xfrm>
            <a:off x="4447308" y="591344"/>
            <a:ext cx="6906600" cy="55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1778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E. Wayne Crawford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Executive Director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Missouri Inclusive Housing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E: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waynecrawford@mohousing.com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Ph: 855.444.5100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u="sng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Travis Rash, MPA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Real Estate Consultant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The Whole Person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E: </a:t>
            </a:r>
            <a:r>
              <a:rPr b="1" lang="en-US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TravisR@thewholeperson.org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Ph: 816-627-2279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2022-02-28T19:53:05Z</dcterms:created>
  <dc:creator>Travis Rash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0x01010059CB82C2E2E5284AADBF6BCEF865B64F</vt:lpwstr>
  </property>
</Properties>
</file>