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43"/>
  </p:notesMasterIdLst>
  <p:sldIdLst>
    <p:sldId id="256" r:id="rId2"/>
    <p:sldId id="257" r:id="rId3"/>
    <p:sldId id="258" r:id="rId4"/>
    <p:sldId id="262" r:id="rId5"/>
    <p:sldId id="263" r:id="rId6"/>
    <p:sldId id="264" r:id="rId7"/>
    <p:sldId id="265" r:id="rId8"/>
    <p:sldId id="259" r:id="rId9"/>
    <p:sldId id="273" r:id="rId10"/>
    <p:sldId id="274" r:id="rId11"/>
    <p:sldId id="275" r:id="rId12"/>
    <p:sldId id="281" r:id="rId13"/>
    <p:sldId id="292" r:id="rId14"/>
    <p:sldId id="282" r:id="rId15"/>
    <p:sldId id="283" r:id="rId16"/>
    <p:sldId id="284" r:id="rId17"/>
    <p:sldId id="285" r:id="rId18"/>
    <p:sldId id="286" r:id="rId19"/>
    <p:sldId id="288" r:id="rId20"/>
    <p:sldId id="289" r:id="rId21"/>
    <p:sldId id="290" r:id="rId22"/>
    <p:sldId id="291" r:id="rId23"/>
    <p:sldId id="266" r:id="rId24"/>
    <p:sldId id="267" r:id="rId25"/>
    <p:sldId id="268" r:id="rId26"/>
    <p:sldId id="269" r:id="rId27"/>
    <p:sldId id="270" r:id="rId28"/>
    <p:sldId id="271" r:id="rId29"/>
    <p:sldId id="272" r:id="rId30"/>
    <p:sldId id="276" r:id="rId31"/>
    <p:sldId id="277" r:id="rId32"/>
    <p:sldId id="278" r:id="rId33"/>
    <p:sldId id="279" r:id="rId34"/>
    <p:sldId id="280" r:id="rId35"/>
    <p:sldId id="293" r:id="rId36"/>
    <p:sldId id="294" r:id="rId37"/>
    <p:sldId id="295" r:id="rId38"/>
    <p:sldId id="296" r:id="rId39"/>
    <p:sldId id="298" r:id="rId40"/>
    <p:sldId id="299" r:id="rId41"/>
    <p:sldId id="29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22" d="100"/>
          <a:sy n="122" d="100"/>
        </p:scale>
        <p:origin x="240" y="232"/>
      </p:cViewPr>
      <p:guideLst/>
    </p:cSldViewPr>
  </p:slid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[Survey Graphs 2.xlsx]Smartphone graph!PivotTable1</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Do</a:t>
            </a:r>
            <a:r>
              <a:rPr lang="en-US" baseline="0"/>
              <a:t> you use a smart phone?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'Smartphone graph'!$B$1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'Smartphone graph'!$A$2:$A$7</c:f>
              <c:strCache>
                <c:ptCount val="5"/>
                <c:pt idx="0">
                  <c:v>No – I have a landline and do not need a cellphone.</c:v>
                </c:pt>
                <c:pt idx="1">
                  <c:v>No – service is not available in my area.</c:v>
                </c:pt>
                <c:pt idx="2">
                  <c:v>Yes</c:v>
                </c:pt>
                <c:pt idx="3">
                  <c:v>Yes - but my access is limited because I am not able to afford a plan with enough minutes/data per month.</c:v>
                </c:pt>
                <c:pt idx="4">
                  <c:v>Yes – but my access is limited because of my disability.</c:v>
                </c:pt>
              </c:strCache>
            </c:strRef>
          </c:cat>
          <c:val>
            <c:numRef>
              <c:f>'Smartphone graph'!$B$2:$B$7</c:f>
              <c:numCache>
                <c:formatCode>General</c:formatCode>
                <c:ptCount val="5"/>
                <c:pt idx="0">
                  <c:v>90</c:v>
                </c:pt>
                <c:pt idx="1">
                  <c:v>12</c:v>
                </c:pt>
                <c:pt idx="2">
                  <c:v>582</c:v>
                </c:pt>
                <c:pt idx="3">
                  <c:v>65</c:v>
                </c:pt>
                <c:pt idx="4">
                  <c:v>34</c:v>
                </c:pt>
              </c:numCache>
            </c:numRef>
          </c:val>
          <c:extLst>
            <c:ext xmlns:c16="http://schemas.microsoft.com/office/drawing/2014/chart" uri="{C3380CC4-5D6E-409C-BE32-E72D297353CC}">
              <c16:uniqueId val="{00000000-C5FC-48C6-ACA2-B493FB75D94D}"/>
            </c:ext>
          </c:extLst>
        </c:ser>
        <c:dLbls>
          <c:showLegendKey val="0"/>
          <c:showVal val="0"/>
          <c:showCatName val="0"/>
          <c:showSerName val="0"/>
          <c:showPercent val="0"/>
          <c:showBubbleSize val="0"/>
        </c:dLbls>
        <c:gapWidth val="219"/>
        <c:axId val="1255934927"/>
        <c:axId val="1255929103"/>
      </c:barChart>
      <c:valAx>
        <c:axId val="12559291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5934927"/>
        <c:crosses val="autoZero"/>
        <c:crossBetween val="between"/>
      </c:valAx>
      <c:catAx>
        <c:axId val="12559349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592910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[Survey Graphs 2.xlsx]Internet Graph!PivotTable2</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Do you have access to the internet through a computer?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'Internet Graph'!$B$1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'Internet Graph'!$A$2:$A$7</c:f>
              <c:strCache>
                <c:ptCount val="5"/>
                <c:pt idx="0">
                  <c:v>No - I do not need it.</c:v>
                </c:pt>
                <c:pt idx="1">
                  <c:v>NULL</c:v>
                </c:pt>
                <c:pt idx="2">
                  <c:v>Yes</c:v>
                </c:pt>
                <c:pt idx="3">
                  <c:v>Yes - but I am not able to afford the plan I need because of my disability.</c:v>
                </c:pt>
                <c:pt idx="4">
                  <c:v>Yes - but my service is not stable</c:v>
                </c:pt>
              </c:strCache>
            </c:strRef>
          </c:cat>
          <c:val>
            <c:numRef>
              <c:f>'Internet Graph'!$B$2:$B$7</c:f>
              <c:numCache>
                <c:formatCode>General</c:formatCode>
                <c:ptCount val="5"/>
                <c:pt idx="0">
                  <c:v>174</c:v>
                </c:pt>
                <c:pt idx="1">
                  <c:v>87</c:v>
                </c:pt>
                <c:pt idx="2">
                  <c:v>535</c:v>
                </c:pt>
                <c:pt idx="3">
                  <c:v>37</c:v>
                </c:pt>
                <c:pt idx="4">
                  <c:v>46</c:v>
                </c:pt>
              </c:numCache>
            </c:numRef>
          </c:val>
          <c:extLst>
            <c:ext xmlns:c16="http://schemas.microsoft.com/office/drawing/2014/chart" uri="{C3380CC4-5D6E-409C-BE32-E72D297353CC}">
              <c16:uniqueId val="{00000000-3A7C-4E58-BA8B-E032415D4950}"/>
            </c:ext>
          </c:extLst>
        </c:ser>
        <c:dLbls>
          <c:showLegendKey val="0"/>
          <c:showVal val="0"/>
          <c:showCatName val="0"/>
          <c:showSerName val="0"/>
          <c:showPercent val="0"/>
          <c:showBubbleSize val="0"/>
        </c:dLbls>
        <c:gapWidth val="182"/>
        <c:axId val="1357842863"/>
        <c:axId val="1357844111"/>
      </c:barChart>
      <c:catAx>
        <c:axId val="13578428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844111"/>
        <c:crosses val="autoZero"/>
        <c:auto val="1"/>
        <c:lblAlgn val="ctr"/>
        <c:lblOffset val="100"/>
        <c:noMultiLvlLbl val="0"/>
      </c:catAx>
      <c:valAx>
        <c:axId val="13578441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842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4117F-E6E2-4BCD-8E57-64DB304C2A9E}" type="datetimeFigureOut">
              <a:rPr lang="en-US" smtClean="0"/>
              <a:t>5/16/22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5E142-8D5A-4EB3-9917-373A468A70B7}" type="slidenum">
              <a:rPr lang="en-US" smtClean="0"/>
              <a:t>‹#›</a:t>
            </a:fld>
            <a:endParaRPr lang="en-US"/>
          </a:p>
        </p:txBody>
      </p:sp>
    </p:spTree>
    <p:extLst>
      <p:ext uri="{BB962C8B-B14F-4D97-AF65-F5344CB8AC3E}">
        <p14:creationId xmlns:p14="http://schemas.microsoft.com/office/powerpoint/2010/main" val="153431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95E142-8D5A-4EB3-9917-373A468A70B7}" type="slidenum">
              <a:rPr lang="en-US" smtClean="0"/>
              <a:t>1</a:t>
            </a:fld>
            <a:endParaRPr lang="en-US"/>
          </a:p>
        </p:txBody>
      </p:sp>
    </p:spTree>
    <p:extLst>
      <p:ext uri="{BB962C8B-B14F-4D97-AF65-F5344CB8AC3E}">
        <p14:creationId xmlns:p14="http://schemas.microsoft.com/office/powerpoint/2010/main" val="443189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95E142-8D5A-4EB3-9917-373A468A70B7}" type="slidenum">
              <a:rPr lang="en-US" smtClean="0"/>
              <a:t>10</a:t>
            </a:fld>
            <a:endParaRPr lang="en-US"/>
          </a:p>
        </p:txBody>
      </p:sp>
    </p:spTree>
    <p:extLst>
      <p:ext uri="{BB962C8B-B14F-4D97-AF65-F5344CB8AC3E}">
        <p14:creationId xmlns:p14="http://schemas.microsoft.com/office/powerpoint/2010/main" val="1470783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how data is used and the benefit of collecting quarterly</a:t>
            </a:r>
          </a:p>
          <a:p>
            <a:pPr marL="171450" indent="-171450">
              <a:buFont typeface="Arial" panose="020B0604020202020204" pitchFamily="34" charset="0"/>
              <a:buChar char="•"/>
            </a:pPr>
            <a:r>
              <a:rPr lang="en-US" dirty="0"/>
              <a:t>Point out goals in current SPIL with results of current goals (year to date)</a:t>
            </a:r>
          </a:p>
          <a:p>
            <a:pPr marL="628650" lvl="1" indent="-171450">
              <a:buFont typeface="Arial" panose="020B0604020202020204" pitchFamily="34" charset="0"/>
              <a:buChar char="•"/>
            </a:pPr>
            <a:r>
              <a:rPr lang="en-US" dirty="0"/>
              <a:t>Goal 1: Increase community integration of persons with disabilities across Missouri in the areas of: (1) housing, (2) employment, and (3) transportation.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Goal 2: Stimulate civic engagement of Missourians with disabilities and Centers for Independent Living (CILs) to result in increased inclusion and independence.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Goal 3: Expand emergency preparedness, response and recovery for people with disabilities in Missouri.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Goal 4. Increase the capacity of the Missouri Statewide Independent Living Council.</a:t>
            </a:r>
          </a:p>
          <a:p>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195E142-8D5A-4EB3-9917-373A468A70B7}" type="slidenum">
              <a:rPr lang="en-US" smtClean="0"/>
              <a:t>12</a:t>
            </a:fld>
            <a:endParaRPr lang="en-US"/>
          </a:p>
        </p:txBody>
      </p:sp>
    </p:spTree>
    <p:extLst>
      <p:ext uri="{BB962C8B-B14F-4D97-AF65-F5344CB8AC3E}">
        <p14:creationId xmlns:p14="http://schemas.microsoft.com/office/powerpoint/2010/main" val="1098815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how data is used and the benefit of collecting quarterly</a:t>
            </a:r>
          </a:p>
          <a:p>
            <a:pPr marL="171450" indent="-171450">
              <a:buFont typeface="Arial" panose="020B0604020202020204" pitchFamily="34" charset="0"/>
              <a:buChar char="•"/>
            </a:pPr>
            <a:r>
              <a:rPr lang="en-US" dirty="0"/>
              <a:t>Point out goals in current SPIL with results of current goals (year to date)</a:t>
            </a:r>
          </a:p>
          <a:p>
            <a:pPr marL="628650" lvl="1" indent="-171450">
              <a:buFont typeface="Arial" panose="020B0604020202020204" pitchFamily="34" charset="0"/>
              <a:buChar char="•"/>
            </a:pPr>
            <a:r>
              <a:rPr lang="en-US" dirty="0"/>
              <a:t>Goal 1: Increase community integration of persons with disabilities across Missouri in the areas of: (1) housing, (2) employment, and (3) transportation.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Goal 2: Stimulate civic engagement of Missourians with disabilities and Centers for Independent Living (CILs) to result in increased inclusion and independence.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Goal 3: Expand emergency preparedness, response and recovery for people with disabilities in Missouri.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Goal 4. Increase the capacity of the Missouri Statewide Independent Living Council.</a:t>
            </a:r>
          </a:p>
          <a:p>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195E142-8D5A-4EB3-9917-373A468A70B7}" type="slidenum">
              <a:rPr lang="en-US" smtClean="0"/>
              <a:t>13</a:t>
            </a:fld>
            <a:endParaRPr lang="en-US"/>
          </a:p>
        </p:txBody>
      </p:sp>
    </p:spTree>
    <p:extLst>
      <p:ext uri="{BB962C8B-B14F-4D97-AF65-F5344CB8AC3E}">
        <p14:creationId xmlns:p14="http://schemas.microsoft.com/office/powerpoint/2010/main" val="3839352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195E142-8D5A-4EB3-9917-373A468A70B7}" type="slidenum">
              <a:rPr lang="en-US" smtClean="0"/>
              <a:t>14</a:t>
            </a:fld>
            <a:endParaRPr lang="en-US"/>
          </a:p>
        </p:txBody>
      </p:sp>
    </p:spTree>
    <p:extLst>
      <p:ext uri="{BB962C8B-B14F-4D97-AF65-F5344CB8AC3E}">
        <p14:creationId xmlns:p14="http://schemas.microsoft.com/office/powerpoint/2010/main" val="913940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95E142-8D5A-4EB3-9917-373A468A70B7}" type="slidenum">
              <a:rPr lang="en-US" smtClean="0"/>
              <a:t>15</a:t>
            </a:fld>
            <a:endParaRPr lang="en-US"/>
          </a:p>
        </p:txBody>
      </p:sp>
    </p:spTree>
    <p:extLst>
      <p:ext uri="{BB962C8B-B14F-4D97-AF65-F5344CB8AC3E}">
        <p14:creationId xmlns:p14="http://schemas.microsoft.com/office/powerpoint/2010/main" val="1271340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95E142-8D5A-4EB3-9917-373A468A70B7}" type="slidenum">
              <a:rPr lang="en-US" smtClean="0"/>
              <a:t>16</a:t>
            </a:fld>
            <a:endParaRPr lang="en-US"/>
          </a:p>
        </p:txBody>
      </p:sp>
    </p:spTree>
    <p:extLst>
      <p:ext uri="{BB962C8B-B14F-4D97-AF65-F5344CB8AC3E}">
        <p14:creationId xmlns:p14="http://schemas.microsoft.com/office/powerpoint/2010/main" val="1853139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95E142-8D5A-4EB3-9917-373A468A70B7}" type="slidenum">
              <a:rPr lang="en-US" smtClean="0"/>
              <a:t>17</a:t>
            </a:fld>
            <a:endParaRPr lang="en-US"/>
          </a:p>
        </p:txBody>
      </p:sp>
    </p:spTree>
    <p:extLst>
      <p:ext uri="{BB962C8B-B14F-4D97-AF65-F5344CB8AC3E}">
        <p14:creationId xmlns:p14="http://schemas.microsoft.com/office/powerpoint/2010/main" val="3794953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housing strategy- </a:t>
            </a:r>
          </a:p>
          <a:p>
            <a:pPr marL="171450" indent="-171450">
              <a:buFont typeface="Arial" panose="020B0604020202020204" pitchFamily="34" charset="0"/>
              <a:buChar char="•"/>
            </a:pPr>
            <a:r>
              <a:rPr lang="en-US" dirty="0"/>
              <a:t>33% of CILS utilize Universal Design by 9/30/22&gt; 50% by 9/30/23. Measured by the number of in-person/virtual education opportunities</a:t>
            </a:r>
          </a:p>
          <a:p>
            <a:pPr marL="171450" indent="-171450">
              <a:buFont typeface="Arial" panose="020B0604020202020204" pitchFamily="34" charset="0"/>
              <a:buChar char="•"/>
            </a:pPr>
            <a:r>
              <a:rPr lang="en-US" dirty="0"/>
              <a:t>Centers for independent living statewide and other stakeholders participate in policy making processes that impact consumer housing options. MO Housing committee will create talking points to utilize at MO State Capitol and provide support through letters and education.</a:t>
            </a:r>
          </a:p>
          <a:p>
            <a:pPr marL="171450" indent="-171450">
              <a:buFont typeface="Arial" panose="020B0604020202020204" pitchFamily="34" charset="0"/>
              <a:buChar char="•"/>
            </a:pPr>
            <a:r>
              <a:rPr lang="en-US" dirty="0"/>
              <a:t>MOCILC will provide Multiple Listing Service (MLS) info to CILS by 9/30/23. to </a:t>
            </a:r>
            <a:r>
              <a:rPr lang="en-US" dirty="0" err="1"/>
              <a:t>assit</a:t>
            </a:r>
            <a:r>
              <a:rPr lang="en-US" dirty="0"/>
              <a:t> with educating realtors to include accessibility options in listings.</a:t>
            </a:r>
          </a:p>
          <a:p>
            <a:pPr marL="171450" indent="-171450">
              <a:buFont typeface="Arial" panose="020B0604020202020204" pitchFamily="34" charset="0"/>
              <a:buChar char="•"/>
            </a:pPr>
            <a:r>
              <a:rPr lang="en-US" dirty="0"/>
              <a:t>Goal: The number of affordable, accessible housing in the entire state of Missouri will increase by 10% from 2021 to 2023.</a:t>
            </a:r>
          </a:p>
          <a:p>
            <a:endParaRPr lang="en-US" dirty="0"/>
          </a:p>
          <a:p>
            <a:endParaRPr lang="en-US" dirty="0"/>
          </a:p>
        </p:txBody>
      </p:sp>
      <p:sp>
        <p:nvSpPr>
          <p:cNvPr id="4" name="Slide Number Placeholder 3"/>
          <p:cNvSpPr>
            <a:spLocks noGrp="1"/>
          </p:cNvSpPr>
          <p:nvPr>
            <p:ph type="sldNum" sz="quarter" idx="5"/>
          </p:nvPr>
        </p:nvSpPr>
        <p:spPr/>
        <p:txBody>
          <a:bodyPr/>
          <a:lstStyle/>
          <a:p>
            <a:fld id="{C195E142-8D5A-4EB3-9917-373A468A70B7}" type="slidenum">
              <a:rPr lang="en-US" smtClean="0"/>
              <a:t>18</a:t>
            </a:fld>
            <a:endParaRPr lang="en-US"/>
          </a:p>
        </p:txBody>
      </p:sp>
    </p:spTree>
    <p:extLst>
      <p:ext uri="{BB962C8B-B14F-4D97-AF65-F5344CB8AC3E}">
        <p14:creationId xmlns:p14="http://schemas.microsoft.com/office/powerpoint/2010/main" val="1252199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195E142-8D5A-4EB3-9917-373A468A70B7}" type="slidenum">
              <a:rPr lang="en-US" smtClean="0"/>
              <a:t>19</a:t>
            </a:fld>
            <a:endParaRPr lang="en-US"/>
          </a:p>
        </p:txBody>
      </p:sp>
    </p:spTree>
    <p:extLst>
      <p:ext uri="{BB962C8B-B14F-4D97-AF65-F5344CB8AC3E}">
        <p14:creationId xmlns:p14="http://schemas.microsoft.com/office/powerpoint/2010/main" val="3079455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housing strategy- </a:t>
            </a:r>
          </a:p>
          <a:p>
            <a:pPr marL="171450" indent="-171450">
              <a:buFont typeface="Arial" panose="020B0604020202020204" pitchFamily="34" charset="0"/>
              <a:buChar char="•"/>
            </a:pPr>
            <a:r>
              <a:rPr lang="en-US" dirty="0"/>
              <a:t>33% of CILS utilize Universal Design by 9/30/22&gt; 50% by 9/30/23. Measured by the number of in-person/virtual education opportunities</a:t>
            </a:r>
          </a:p>
          <a:p>
            <a:pPr marL="171450" indent="-171450">
              <a:buFont typeface="Arial" panose="020B0604020202020204" pitchFamily="34" charset="0"/>
              <a:buChar char="•"/>
            </a:pPr>
            <a:r>
              <a:rPr lang="en-US" dirty="0"/>
              <a:t>Centers for independent living statewide and other stakeholders participate in policy making processes that impact consumer housing options. MO Housing committee will create talking points to utilize at MO State Capitol and provide support through letters and education.</a:t>
            </a:r>
          </a:p>
          <a:p>
            <a:pPr marL="171450" indent="-171450">
              <a:buFont typeface="Arial" panose="020B0604020202020204" pitchFamily="34" charset="0"/>
              <a:buChar char="•"/>
            </a:pPr>
            <a:r>
              <a:rPr lang="en-US" dirty="0"/>
              <a:t>MOCILC will provide Multiple Listing Service (MLS) info to CILS by 9/30/23. to </a:t>
            </a:r>
            <a:r>
              <a:rPr lang="en-US" dirty="0" err="1"/>
              <a:t>assit</a:t>
            </a:r>
            <a:r>
              <a:rPr lang="en-US" dirty="0"/>
              <a:t> with educating realtors to include accessibility options in listings.</a:t>
            </a:r>
          </a:p>
          <a:p>
            <a:pPr marL="171450" indent="-171450">
              <a:buFont typeface="Arial" panose="020B0604020202020204" pitchFamily="34" charset="0"/>
              <a:buChar char="•"/>
            </a:pPr>
            <a:r>
              <a:rPr lang="en-US" dirty="0"/>
              <a:t>Goal: The number of affordable, accessible housing in the entire state of Missouri will increase by 10% from 2021 to 2023.</a:t>
            </a:r>
          </a:p>
          <a:p>
            <a:endParaRPr lang="en-US" dirty="0"/>
          </a:p>
          <a:p>
            <a:endParaRPr lang="en-US" dirty="0"/>
          </a:p>
        </p:txBody>
      </p:sp>
      <p:sp>
        <p:nvSpPr>
          <p:cNvPr id="4" name="Slide Number Placeholder 3"/>
          <p:cNvSpPr>
            <a:spLocks noGrp="1"/>
          </p:cNvSpPr>
          <p:nvPr>
            <p:ph type="sldNum" sz="quarter" idx="5"/>
          </p:nvPr>
        </p:nvSpPr>
        <p:spPr/>
        <p:txBody>
          <a:bodyPr/>
          <a:lstStyle/>
          <a:p>
            <a:fld id="{C195E142-8D5A-4EB3-9917-373A468A70B7}" type="slidenum">
              <a:rPr lang="en-US" smtClean="0"/>
              <a:t>20</a:t>
            </a:fld>
            <a:endParaRPr lang="en-US"/>
          </a:p>
        </p:txBody>
      </p:sp>
    </p:spTree>
    <p:extLst>
      <p:ext uri="{BB962C8B-B14F-4D97-AF65-F5344CB8AC3E}">
        <p14:creationId xmlns:p14="http://schemas.microsoft.com/office/powerpoint/2010/main" val="230729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95E142-8D5A-4EB3-9917-373A468A70B7}" type="slidenum">
              <a:rPr lang="en-US" smtClean="0"/>
              <a:t>2</a:t>
            </a:fld>
            <a:endParaRPr lang="en-US"/>
          </a:p>
        </p:txBody>
      </p:sp>
    </p:spTree>
    <p:extLst>
      <p:ext uri="{BB962C8B-B14F-4D97-AF65-F5344CB8AC3E}">
        <p14:creationId xmlns:p14="http://schemas.microsoft.com/office/powerpoint/2010/main" val="2085902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housing strategy- </a:t>
            </a:r>
          </a:p>
          <a:p>
            <a:pPr marL="171450" indent="-171450">
              <a:buFont typeface="Arial" panose="020B0604020202020204" pitchFamily="34" charset="0"/>
              <a:buChar char="•"/>
            </a:pPr>
            <a:r>
              <a:rPr lang="en-US" dirty="0"/>
              <a:t>33% of CILS utilize Universal Design by 9/30/22&gt; 50% by 9/30/23. Measured by the number of in-person/virtual education opportunities</a:t>
            </a:r>
          </a:p>
          <a:p>
            <a:pPr marL="171450" indent="-171450">
              <a:buFont typeface="Arial" panose="020B0604020202020204" pitchFamily="34" charset="0"/>
              <a:buChar char="•"/>
            </a:pPr>
            <a:r>
              <a:rPr lang="en-US" dirty="0"/>
              <a:t>Centers for independent living statewide and other stakeholders participate in policy making processes that impact consumer housing options. MO Housing committee will create talking points to utilize at MO State Capitol and provide support through letters and education.</a:t>
            </a:r>
          </a:p>
          <a:p>
            <a:pPr marL="171450" indent="-171450">
              <a:buFont typeface="Arial" panose="020B0604020202020204" pitchFamily="34" charset="0"/>
              <a:buChar char="•"/>
            </a:pPr>
            <a:r>
              <a:rPr lang="en-US" dirty="0"/>
              <a:t>MOCILC will provide Multiple Listing Service (MLS) info to CILS by 9/30/23. to </a:t>
            </a:r>
            <a:r>
              <a:rPr lang="en-US" dirty="0" err="1"/>
              <a:t>assit</a:t>
            </a:r>
            <a:r>
              <a:rPr lang="en-US" dirty="0"/>
              <a:t> with educating realtors to include accessibility options in listings.</a:t>
            </a:r>
          </a:p>
          <a:p>
            <a:pPr marL="171450" indent="-171450">
              <a:buFont typeface="Arial" panose="020B0604020202020204" pitchFamily="34" charset="0"/>
              <a:buChar char="•"/>
            </a:pPr>
            <a:r>
              <a:rPr lang="en-US" dirty="0"/>
              <a:t>Goal: The number of affordable, accessible housing in the entire state of Missouri will increase by 10% from 2021 to 2023.</a:t>
            </a:r>
          </a:p>
          <a:p>
            <a:endParaRPr lang="en-US" dirty="0"/>
          </a:p>
          <a:p>
            <a:endParaRPr lang="en-US" dirty="0"/>
          </a:p>
        </p:txBody>
      </p:sp>
      <p:sp>
        <p:nvSpPr>
          <p:cNvPr id="4" name="Slide Number Placeholder 3"/>
          <p:cNvSpPr>
            <a:spLocks noGrp="1"/>
          </p:cNvSpPr>
          <p:nvPr>
            <p:ph type="sldNum" sz="quarter" idx="5"/>
          </p:nvPr>
        </p:nvSpPr>
        <p:spPr/>
        <p:txBody>
          <a:bodyPr/>
          <a:lstStyle/>
          <a:p>
            <a:fld id="{C195E142-8D5A-4EB3-9917-373A468A70B7}" type="slidenum">
              <a:rPr lang="en-US" smtClean="0"/>
              <a:t>21</a:t>
            </a:fld>
            <a:endParaRPr lang="en-US"/>
          </a:p>
        </p:txBody>
      </p:sp>
    </p:spTree>
    <p:extLst>
      <p:ext uri="{BB962C8B-B14F-4D97-AF65-F5344CB8AC3E}">
        <p14:creationId xmlns:p14="http://schemas.microsoft.com/office/powerpoint/2010/main" val="748256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housing strategy- </a:t>
            </a:r>
          </a:p>
          <a:p>
            <a:pPr marL="171450" indent="-171450">
              <a:buFont typeface="Arial" panose="020B0604020202020204" pitchFamily="34" charset="0"/>
              <a:buChar char="•"/>
            </a:pPr>
            <a:r>
              <a:rPr lang="en-US" dirty="0"/>
              <a:t>33% of CILS utilize Universal Design by 9/30/22&gt; 50% by 9/30/23. Measured by the number of in-person/virtual education opportunities</a:t>
            </a:r>
          </a:p>
          <a:p>
            <a:pPr marL="171450" indent="-171450">
              <a:buFont typeface="Arial" panose="020B0604020202020204" pitchFamily="34" charset="0"/>
              <a:buChar char="•"/>
            </a:pPr>
            <a:r>
              <a:rPr lang="en-US" dirty="0"/>
              <a:t>Centers for independent living statewide and other stakeholders participate in policy making processes that impact consumer housing options. MO Housing committee will create talking points to utilize at MO State Capitol and provide support through letters and education.</a:t>
            </a:r>
          </a:p>
          <a:p>
            <a:pPr marL="171450" indent="-171450">
              <a:buFont typeface="Arial" panose="020B0604020202020204" pitchFamily="34" charset="0"/>
              <a:buChar char="•"/>
            </a:pPr>
            <a:r>
              <a:rPr lang="en-US" dirty="0"/>
              <a:t>MOCILC will provide Multiple Listing Service (MLS) info to CILS by 9/30/23. to </a:t>
            </a:r>
            <a:r>
              <a:rPr lang="en-US" dirty="0" err="1"/>
              <a:t>assit</a:t>
            </a:r>
            <a:r>
              <a:rPr lang="en-US" dirty="0"/>
              <a:t> with educating realtors to include accessibility options in listings.</a:t>
            </a:r>
          </a:p>
          <a:p>
            <a:pPr marL="171450" indent="-171450">
              <a:buFont typeface="Arial" panose="020B0604020202020204" pitchFamily="34" charset="0"/>
              <a:buChar char="•"/>
            </a:pPr>
            <a:r>
              <a:rPr lang="en-US" dirty="0"/>
              <a:t>Goal: The number of affordable, accessible housing in the entire state of Missouri will increase by 10% from 2021 to 2023.</a:t>
            </a:r>
          </a:p>
          <a:p>
            <a:endParaRPr lang="en-US" dirty="0"/>
          </a:p>
          <a:p>
            <a:endParaRPr lang="en-US" dirty="0"/>
          </a:p>
        </p:txBody>
      </p:sp>
      <p:sp>
        <p:nvSpPr>
          <p:cNvPr id="4" name="Slide Number Placeholder 3"/>
          <p:cNvSpPr>
            <a:spLocks noGrp="1"/>
          </p:cNvSpPr>
          <p:nvPr>
            <p:ph type="sldNum" sz="quarter" idx="5"/>
          </p:nvPr>
        </p:nvSpPr>
        <p:spPr/>
        <p:txBody>
          <a:bodyPr/>
          <a:lstStyle/>
          <a:p>
            <a:fld id="{C195E142-8D5A-4EB3-9917-373A468A70B7}" type="slidenum">
              <a:rPr lang="en-US" smtClean="0"/>
              <a:t>22</a:t>
            </a:fld>
            <a:endParaRPr lang="en-US"/>
          </a:p>
        </p:txBody>
      </p:sp>
    </p:spTree>
    <p:extLst>
      <p:ext uri="{BB962C8B-B14F-4D97-AF65-F5344CB8AC3E}">
        <p14:creationId xmlns:p14="http://schemas.microsoft.com/office/powerpoint/2010/main" val="3107019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about accessibility of polling places</a:t>
            </a:r>
          </a:p>
          <a:p>
            <a:endParaRPr lang="en-US" dirty="0"/>
          </a:p>
        </p:txBody>
      </p:sp>
      <p:sp>
        <p:nvSpPr>
          <p:cNvPr id="4" name="Slide Number Placeholder 3"/>
          <p:cNvSpPr>
            <a:spLocks noGrp="1"/>
          </p:cNvSpPr>
          <p:nvPr>
            <p:ph type="sldNum" sz="quarter" idx="5"/>
          </p:nvPr>
        </p:nvSpPr>
        <p:spPr/>
        <p:txBody>
          <a:bodyPr/>
          <a:lstStyle/>
          <a:p>
            <a:fld id="{C195E142-8D5A-4EB3-9917-373A468A70B7}" type="slidenum">
              <a:rPr lang="en-US" smtClean="0"/>
              <a:t>23</a:t>
            </a:fld>
            <a:endParaRPr lang="en-US"/>
          </a:p>
        </p:txBody>
      </p:sp>
    </p:spTree>
    <p:extLst>
      <p:ext uri="{BB962C8B-B14F-4D97-AF65-F5344CB8AC3E}">
        <p14:creationId xmlns:p14="http://schemas.microsoft.com/office/powerpoint/2010/main" val="3205271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about accessibility of polling places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5E142-8D5A-4EB3-9917-373A468A70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333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layout asked only whether services were “available” or “not available” </a:t>
            </a:r>
          </a:p>
          <a:p>
            <a:r>
              <a:rPr lang="en-US" dirty="0"/>
              <a:t>In analyzing, it was determined the survey could be used to </a:t>
            </a:r>
          </a:p>
          <a:p>
            <a:pPr marL="228600" indent="-228600">
              <a:buFont typeface="+mj-lt"/>
              <a:buAutoNum type="arabicPeriod"/>
            </a:pPr>
            <a:r>
              <a:rPr lang="en-US" dirty="0"/>
              <a:t>Identify needs by geographic location</a:t>
            </a:r>
          </a:p>
          <a:p>
            <a:pPr marL="228600" indent="-228600">
              <a:buFont typeface="+mj-lt"/>
              <a:buAutoNum type="arabicPeriod"/>
            </a:pPr>
            <a:r>
              <a:rPr lang="en-US" dirty="0"/>
              <a:t>Target specific services</a:t>
            </a:r>
          </a:p>
          <a:p>
            <a:pPr marL="228600" indent="-228600">
              <a:buFont typeface="+mj-lt"/>
              <a:buAutoNum type="arabicPeriod"/>
            </a:pPr>
            <a:r>
              <a:rPr lang="en-US" dirty="0"/>
              <a:t>Provide options for follow up from both the person completing the survey and the CIL </a:t>
            </a:r>
          </a:p>
          <a:p>
            <a:endParaRPr lang="en-US" dirty="0"/>
          </a:p>
        </p:txBody>
      </p:sp>
      <p:sp>
        <p:nvSpPr>
          <p:cNvPr id="4" name="Slide Number Placeholder 3"/>
          <p:cNvSpPr>
            <a:spLocks noGrp="1"/>
          </p:cNvSpPr>
          <p:nvPr>
            <p:ph type="sldNum" sz="quarter" idx="5"/>
          </p:nvPr>
        </p:nvSpPr>
        <p:spPr/>
        <p:txBody>
          <a:bodyPr/>
          <a:lstStyle/>
          <a:p>
            <a:fld id="{C195E142-8D5A-4EB3-9917-373A468A70B7}" type="slidenum">
              <a:rPr lang="en-US" smtClean="0"/>
              <a:t>3</a:t>
            </a:fld>
            <a:endParaRPr lang="en-US"/>
          </a:p>
        </p:txBody>
      </p:sp>
    </p:spTree>
    <p:extLst>
      <p:ext uri="{BB962C8B-B14F-4D97-AF65-F5344CB8AC3E}">
        <p14:creationId xmlns:p14="http://schemas.microsoft.com/office/powerpoint/2010/main" val="264516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delivery methods can be used to solicit responses</a:t>
            </a:r>
          </a:p>
          <a:p>
            <a:pPr marL="171450" indent="-171450">
              <a:buFont typeface="Arial" panose="020B0604020202020204" pitchFamily="34" charset="0"/>
              <a:buChar char="•"/>
            </a:pPr>
            <a:r>
              <a:rPr lang="en-US" dirty="0"/>
              <a:t>Email</a:t>
            </a:r>
          </a:p>
          <a:p>
            <a:pPr marL="171450" indent="-171450">
              <a:buFont typeface="Arial" panose="020B0604020202020204" pitchFamily="34" charset="0"/>
              <a:buChar char="•"/>
            </a:pPr>
            <a:r>
              <a:rPr lang="en-US" dirty="0"/>
              <a:t>Social Media</a:t>
            </a:r>
          </a:p>
          <a:p>
            <a:pPr marL="171450" indent="-171450">
              <a:buFont typeface="Arial" panose="020B0604020202020204" pitchFamily="34" charset="0"/>
              <a:buChar char="•"/>
            </a:pPr>
            <a:r>
              <a:rPr lang="en-US" dirty="0"/>
              <a:t>Community partners</a:t>
            </a:r>
          </a:p>
          <a:p>
            <a:pPr marL="171450" indent="-171450">
              <a:buFont typeface="Arial" panose="020B0604020202020204" pitchFamily="34" charset="0"/>
              <a:buChar char="•"/>
            </a:pPr>
            <a:r>
              <a:rPr lang="en-US" dirty="0"/>
              <a:t>Newsletter</a:t>
            </a:r>
          </a:p>
        </p:txBody>
      </p:sp>
      <p:sp>
        <p:nvSpPr>
          <p:cNvPr id="4" name="Slide Number Placeholder 3"/>
          <p:cNvSpPr>
            <a:spLocks noGrp="1"/>
          </p:cNvSpPr>
          <p:nvPr>
            <p:ph type="sldNum" sz="quarter" idx="5"/>
          </p:nvPr>
        </p:nvSpPr>
        <p:spPr/>
        <p:txBody>
          <a:bodyPr/>
          <a:lstStyle/>
          <a:p>
            <a:fld id="{C195E142-8D5A-4EB3-9917-373A468A70B7}" type="slidenum">
              <a:rPr lang="en-US" smtClean="0"/>
              <a:t>4</a:t>
            </a:fld>
            <a:endParaRPr lang="en-US"/>
          </a:p>
        </p:txBody>
      </p:sp>
    </p:spTree>
    <p:extLst>
      <p:ext uri="{BB962C8B-B14F-4D97-AF65-F5344CB8AC3E}">
        <p14:creationId xmlns:p14="http://schemas.microsoft.com/office/powerpoint/2010/main" val="3050542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able to identify consumer needs by </a:t>
            </a:r>
          </a:p>
          <a:p>
            <a:pPr marL="171450" indent="-171450">
              <a:buFont typeface="Arial" panose="020B0604020202020204" pitchFamily="34" charset="0"/>
              <a:buChar char="•"/>
            </a:pPr>
            <a:r>
              <a:rPr lang="en-US" dirty="0"/>
              <a:t>CIL</a:t>
            </a:r>
          </a:p>
          <a:p>
            <a:pPr marL="171450" indent="-171450">
              <a:buFont typeface="Arial" panose="020B0604020202020204" pitchFamily="34" charset="0"/>
              <a:buChar char="•"/>
            </a:pPr>
            <a:r>
              <a:rPr lang="en-US" dirty="0"/>
              <a:t>County</a:t>
            </a:r>
          </a:p>
          <a:p>
            <a:pPr marL="171450" indent="-171450">
              <a:buFont typeface="Arial" panose="020B0604020202020204" pitchFamily="34" charset="0"/>
              <a:buChar char="•"/>
            </a:pPr>
            <a:r>
              <a:rPr lang="en-US" dirty="0"/>
              <a:t>Zip code</a:t>
            </a:r>
          </a:p>
          <a:p>
            <a:pPr marL="171450" indent="-171450">
              <a:buFont typeface="Arial" panose="020B0604020202020204" pitchFamily="34" charset="0"/>
              <a:buChar char="•"/>
            </a:pPr>
            <a:endParaRPr lang="en-US" dirty="0"/>
          </a:p>
          <a:p>
            <a:r>
              <a:rPr lang="en-US" dirty="0"/>
              <a:t>It is recognized that service needs may differ by rural, urban, suburban, ex-urban, </a:t>
            </a:r>
            <a:r>
              <a:rPr lang="en-US" dirty="0" err="1"/>
              <a:t>etc</a:t>
            </a:r>
            <a:r>
              <a:rPr lang="en-US" dirty="0"/>
              <a:t> locations</a:t>
            </a:r>
          </a:p>
          <a:p>
            <a:endParaRPr lang="en-US" dirty="0"/>
          </a:p>
        </p:txBody>
      </p:sp>
      <p:sp>
        <p:nvSpPr>
          <p:cNvPr id="4" name="Slide Number Placeholder 3"/>
          <p:cNvSpPr>
            <a:spLocks noGrp="1"/>
          </p:cNvSpPr>
          <p:nvPr>
            <p:ph type="sldNum" sz="quarter" idx="5"/>
          </p:nvPr>
        </p:nvSpPr>
        <p:spPr/>
        <p:txBody>
          <a:bodyPr/>
          <a:lstStyle/>
          <a:p>
            <a:fld id="{C195E142-8D5A-4EB3-9917-373A468A70B7}" type="slidenum">
              <a:rPr lang="en-US" smtClean="0"/>
              <a:t>5</a:t>
            </a:fld>
            <a:endParaRPr lang="en-US"/>
          </a:p>
        </p:txBody>
      </p:sp>
    </p:spTree>
    <p:extLst>
      <p:ext uri="{BB962C8B-B14F-4D97-AF65-F5344CB8AC3E}">
        <p14:creationId xmlns:p14="http://schemas.microsoft.com/office/powerpoint/2010/main" val="247654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forms of questions with the aim of providing useful input were created</a:t>
            </a:r>
          </a:p>
          <a:p>
            <a:endParaRPr lang="en-US" dirty="0"/>
          </a:p>
          <a:p>
            <a:r>
              <a:rPr lang="en-US" dirty="0"/>
              <a:t>Questions were built to identify needs in core areas of focus</a:t>
            </a:r>
          </a:p>
          <a:p>
            <a:pPr marL="171450" indent="-171450">
              <a:buFont typeface="Arial" panose="020B0604020202020204" pitchFamily="34" charset="0"/>
              <a:buChar char="•"/>
            </a:pPr>
            <a:r>
              <a:rPr lang="en-US" dirty="0"/>
              <a:t>Transportation</a:t>
            </a:r>
          </a:p>
          <a:p>
            <a:pPr marL="171450" indent="-171450">
              <a:buFont typeface="Arial" panose="020B0604020202020204" pitchFamily="34" charset="0"/>
              <a:buChar char="•"/>
            </a:pPr>
            <a:r>
              <a:rPr lang="en-US" dirty="0"/>
              <a:t>Emergency Preparedness</a:t>
            </a:r>
          </a:p>
          <a:p>
            <a:pPr marL="171450" indent="-171450">
              <a:buFont typeface="Arial" panose="020B0604020202020204" pitchFamily="34" charset="0"/>
              <a:buChar char="•"/>
            </a:pPr>
            <a:r>
              <a:rPr lang="en-US" dirty="0"/>
              <a:t>Housing</a:t>
            </a:r>
          </a:p>
          <a:p>
            <a:pPr marL="171450" indent="-171450">
              <a:buFont typeface="Arial" panose="020B0604020202020204" pitchFamily="34" charset="0"/>
              <a:buChar char="•"/>
            </a:pPr>
            <a:r>
              <a:rPr lang="en-US" dirty="0"/>
              <a:t>Health Care</a:t>
            </a:r>
          </a:p>
          <a:p>
            <a:pPr marL="171450" indent="-171450">
              <a:buFont typeface="Arial" panose="020B0604020202020204" pitchFamily="34" charset="0"/>
              <a:buChar char="•"/>
            </a:pPr>
            <a:r>
              <a:rPr lang="en-US" dirty="0"/>
              <a:t>Communication</a:t>
            </a:r>
          </a:p>
          <a:p>
            <a:pPr marL="171450" indent="-171450">
              <a:buFont typeface="Arial" panose="020B0604020202020204" pitchFamily="34" charset="0"/>
              <a:buChar char="•"/>
            </a:pPr>
            <a:r>
              <a:rPr lang="en-US" dirty="0"/>
              <a:t>Voting</a:t>
            </a:r>
          </a:p>
          <a:p>
            <a:pPr marL="171450" indent="-171450">
              <a:buFont typeface="Arial" panose="020B0604020202020204" pitchFamily="34" charset="0"/>
              <a:buChar char="•"/>
            </a:pPr>
            <a:r>
              <a:rPr lang="en-US" dirty="0"/>
              <a:t>Advocacy</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195E142-8D5A-4EB3-9917-373A468A70B7}" type="slidenum">
              <a:rPr lang="en-US" smtClean="0"/>
              <a:t>6</a:t>
            </a:fld>
            <a:endParaRPr lang="en-US"/>
          </a:p>
        </p:txBody>
      </p:sp>
    </p:spTree>
    <p:extLst>
      <p:ext uri="{BB962C8B-B14F-4D97-AF65-F5344CB8AC3E}">
        <p14:creationId xmlns:p14="http://schemas.microsoft.com/office/powerpoint/2010/main" val="4116801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95E142-8D5A-4EB3-9917-373A468A70B7}" type="slidenum">
              <a:rPr lang="en-US" smtClean="0"/>
              <a:t>7</a:t>
            </a:fld>
            <a:endParaRPr lang="en-US"/>
          </a:p>
        </p:txBody>
      </p:sp>
    </p:spTree>
    <p:extLst>
      <p:ext uri="{BB962C8B-B14F-4D97-AF65-F5344CB8AC3E}">
        <p14:creationId xmlns:p14="http://schemas.microsoft.com/office/powerpoint/2010/main" val="3309258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95E142-8D5A-4EB3-9917-373A468A70B7}" type="slidenum">
              <a:rPr lang="en-US" smtClean="0"/>
              <a:t>8</a:t>
            </a:fld>
            <a:endParaRPr lang="en-US"/>
          </a:p>
        </p:txBody>
      </p:sp>
    </p:spTree>
    <p:extLst>
      <p:ext uri="{BB962C8B-B14F-4D97-AF65-F5344CB8AC3E}">
        <p14:creationId xmlns:p14="http://schemas.microsoft.com/office/powerpoint/2010/main" val="3373218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95E142-8D5A-4EB3-9917-373A468A70B7}" type="slidenum">
              <a:rPr lang="en-US" smtClean="0"/>
              <a:t>9</a:t>
            </a:fld>
            <a:endParaRPr lang="en-US"/>
          </a:p>
        </p:txBody>
      </p:sp>
    </p:spTree>
    <p:extLst>
      <p:ext uri="{BB962C8B-B14F-4D97-AF65-F5344CB8AC3E}">
        <p14:creationId xmlns:p14="http://schemas.microsoft.com/office/powerpoint/2010/main" val="550818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0D4E46AA-1EC0-4433-9956-E798E94A6FB7}" type="datetimeFigureOut">
              <a:rPr lang="en-US" smtClean="0"/>
              <a:t>5/16/22</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386618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0D4E46AA-1EC0-4433-9956-E798E94A6FB7}" type="datetimeFigureOut">
              <a:rPr lang="en-US" smtClean="0"/>
              <a:t>5/16/22</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40966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D4E46AA-1EC0-4433-9956-E798E94A6FB7}" type="datetimeFigureOut">
              <a:rPr lang="en-US" smtClean="0"/>
              <a:t>5/16/22</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727004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0D4E46AA-1EC0-4433-9956-E798E94A6FB7}" type="datetimeFigureOut">
              <a:rPr lang="en-US" smtClean="0"/>
              <a:t>5/16/22</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17584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0D4E46AA-1EC0-4433-9956-E798E94A6FB7}" type="datetimeFigureOut">
              <a:rPr lang="en-US" smtClean="0"/>
              <a:t>5/16/22</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001470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0D4E46AA-1EC0-4433-9956-E798E94A6FB7}" type="datetimeFigureOut">
              <a:rPr lang="en-US" smtClean="0"/>
              <a:t>5/16/22</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78148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0D4E46AA-1EC0-4433-9956-E798E94A6FB7}" type="datetimeFigureOut">
              <a:rPr lang="en-US" smtClean="0"/>
              <a:t>5/16/22</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92392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0D4E46AA-1EC0-4433-9956-E798E94A6FB7}" type="datetimeFigureOut">
              <a:rPr lang="en-US" smtClean="0"/>
              <a:t>5/16/22</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631714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D4E46AA-1EC0-4433-9956-E798E94A6FB7}" type="datetimeFigureOut">
              <a:rPr lang="en-US" smtClean="0"/>
              <a:t>5/16/22</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7982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0D4E46AA-1EC0-4433-9956-E798E94A6FB7}" type="datetimeFigureOut">
              <a:rPr lang="en-US" smtClean="0"/>
              <a:t>5/16/22</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31498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0D4E46AA-1EC0-4433-9956-E798E94A6FB7}" type="datetimeFigureOut">
              <a:rPr lang="en-US" smtClean="0"/>
              <a:t>5/16/22</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104084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0"/>
            <a:ext cx="10363200" cy="131444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853369"/>
            <a:ext cx="10363200" cy="30884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0D4E46AA-1EC0-4433-9956-E798E94A6FB7}" type="datetimeFigureOut">
              <a:rPr lang="en-US" smtClean="0"/>
              <a:pPr/>
              <a:t>5/16/22</a:t>
            </a:fld>
            <a:endParaRPr lang="en-US" dirty="0"/>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38C08-47C7-4847-B0BE-B9D8DEEB3D1B}" type="slidenum">
              <a:rPr lang="en-US" smtClean="0"/>
              <a:pPr/>
              <a:t>‹#›</a:t>
            </a:fld>
            <a:endParaRPr lang="en-US" dirty="0"/>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94179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274320" indent="0" algn="l" defTabSz="914400" rtl="0" eaLnBrk="1" latinLnBrk="0" hangingPunct="1">
        <a:lnSpc>
          <a:spcPct val="120000"/>
        </a:lnSpc>
        <a:spcBef>
          <a:spcPts val="500"/>
        </a:spcBef>
        <a:buSzPct val="87000"/>
        <a:buFontTx/>
        <a:buNone/>
        <a:defRPr sz="1800"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594360" indent="0" algn="l" defTabSz="914400" rtl="0" eaLnBrk="1" latinLnBrk="0" hangingPunct="1">
        <a:lnSpc>
          <a:spcPct val="120000"/>
        </a:lnSpc>
        <a:spcBef>
          <a:spcPts val="500"/>
        </a:spcBef>
        <a:buSzPct val="87000"/>
        <a:buFontTx/>
        <a:buNone/>
        <a:defRPr sz="1400"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mailto:jclarke@thewholeperson.org" TargetMode="External"/><Relationship Id="rId2" Type="http://schemas.openxmlformats.org/officeDocument/2006/relationships/hyperlink" Target="mailto:mparker@paraquad.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water, outdoor, tree, river&#10;&#10;Description automatically generated">
            <a:extLst>
              <a:ext uri="{FF2B5EF4-FFF2-40B4-BE49-F238E27FC236}">
                <a16:creationId xmlns:a16="http://schemas.microsoft.com/office/drawing/2014/main" id="{E286C5E4-66E1-48A9-ADDE-FC218FFF6D2D}"/>
              </a:ext>
            </a:extLst>
          </p:cNvPr>
          <p:cNvPicPr>
            <a:picLocks noChangeAspect="1"/>
          </p:cNvPicPr>
          <p:nvPr/>
        </p:nvPicPr>
        <p:blipFill rotWithShape="1">
          <a:blip r:embed="rId3">
            <a:extLst>
              <a:ext uri="{28A0092B-C50C-407E-A947-70E740481C1C}">
                <a14:useLocalDpi xmlns:a14="http://schemas.microsoft.com/office/drawing/2010/main" val="0"/>
              </a:ext>
            </a:extLst>
          </a:blip>
          <a:srcRect l="11197" r="20358" b="-1"/>
          <a:stretch/>
        </p:blipFill>
        <p:spPr>
          <a:xfrm>
            <a:off x="-406" y="948462"/>
            <a:ext cx="12191979" cy="5117512"/>
          </a:xfrm>
          <a:prstGeom prst="rect">
            <a:avLst/>
          </a:prstGeom>
        </p:spPr>
      </p:pic>
      <p:sp>
        <p:nvSpPr>
          <p:cNvPr id="20" name="Rectangle 19">
            <a:extLst>
              <a:ext uri="{FF2B5EF4-FFF2-40B4-BE49-F238E27FC236}">
                <a16:creationId xmlns:a16="http://schemas.microsoft.com/office/drawing/2014/main" id="{9E9D00D9-C4F5-471E-BE2C-126CB112A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95F12F9-F3BC-4C76-BFFB-4D7AE07E14C3}"/>
              </a:ext>
            </a:extLst>
          </p:cNvPr>
          <p:cNvSpPr>
            <a:spLocks noGrp="1"/>
          </p:cNvSpPr>
          <p:nvPr>
            <p:ph type="subTitle" idx="1"/>
          </p:nvPr>
        </p:nvSpPr>
        <p:spPr>
          <a:xfrm>
            <a:off x="925290" y="5253051"/>
            <a:ext cx="4892948" cy="812923"/>
          </a:xfrm>
        </p:spPr>
        <p:txBody>
          <a:bodyPr anchor="t">
            <a:normAutofit fontScale="92500"/>
          </a:bodyPr>
          <a:lstStyle/>
          <a:p>
            <a:r>
              <a:rPr lang="en-US" dirty="0">
                <a:solidFill>
                  <a:srgbClr val="FFFFFF"/>
                </a:solidFill>
              </a:rPr>
              <a:t>Presented by Justin Clarke (TWP) &amp; Mike Parker (</a:t>
            </a:r>
            <a:r>
              <a:rPr lang="en-US" dirty="0" err="1">
                <a:solidFill>
                  <a:srgbClr val="FFFFFF"/>
                </a:solidFill>
              </a:rPr>
              <a:t>Paraquad</a:t>
            </a:r>
            <a:r>
              <a:rPr lang="en-US" dirty="0">
                <a:solidFill>
                  <a:srgbClr val="FFFFFF"/>
                </a:solidFill>
              </a:rPr>
              <a:t>)</a:t>
            </a:r>
          </a:p>
        </p:txBody>
      </p:sp>
      <p:cxnSp>
        <p:nvCxnSpPr>
          <p:cNvPr id="22" name="Straight Connector 21">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75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CC8A50D-7E5F-42E1-B5D9-EA9993114D1C}"/>
              </a:ext>
            </a:extLst>
          </p:cNvPr>
          <p:cNvPicPr>
            <a:picLocks noChangeAspect="1"/>
          </p:cNvPicPr>
          <p:nvPr/>
        </p:nvPicPr>
        <p:blipFill>
          <a:blip r:embed="rId4"/>
          <a:stretch>
            <a:fillRect/>
          </a:stretch>
        </p:blipFill>
        <p:spPr>
          <a:xfrm>
            <a:off x="312121" y="121308"/>
            <a:ext cx="7276543" cy="2385726"/>
          </a:xfrm>
          <a:prstGeom prst="rect">
            <a:avLst/>
          </a:prstGeom>
          <a:ln>
            <a:solidFill>
              <a:schemeClr val="accent1">
                <a:lumMod val="50000"/>
              </a:schemeClr>
            </a:solidFill>
          </a:ln>
        </p:spPr>
      </p:pic>
      <p:sp>
        <p:nvSpPr>
          <p:cNvPr id="2" name="Title 1">
            <a:extLst>
              <a:ext uri="{FF2B5EF4-FFF2-40B4-BE49-F238E27FC236}">
                <a16:creationId xmlns:a16="http://schemas.microsoft.com/office/drawing/2014/main" id="{1CF8F8EF-9957-4BEB-BD96-69E957530FFB}"/>
              </a:ext>
            </a:extLst>
          </p:cNvPr>
          <p:cNvSpPr>
            <a:spLocks noGrp="1"/>
          </p:cNvSpPr>
          <p:nvPr>
            <p:ph type="ctrTitle"/>
          </p:nvPr>
        </p:nvSpPr>
        <p:spPr>
          <a:xfrm>
            <a:off x="2695716" y="519005"/>
            <a:ext cx="4892948" cy="1590332"/>
          </a:xfrm>
        </p:spPr>
        <p:txBody>
          <a:bodyPr anchor="t">
            <a:normAutofit/>
          </a:bodyPr>
          <a:lstStyle/>
          <a:p>
            <a:r>
              <a:rPr lang="en-US" sz="4400" dirty="0">
                <a:solidFill>
                  <a:srgbClr val="002060"/>
                </a:solidFill>
              </a:rPr>
              <a:t>MO SILC Statewide Surveys</a:t>
            </a:r>
          </a:p>
        </p:txBody>
      </p:sp>
    </p:spTree>
    <p:extLst>
      <p:ext uri="{BB962C8B-B14F-4D97-AF65-F5344CB8AC3E}">
        <p14:creationId xmlns:p14="http://schemas.microsoft.com/office/powerpoint/2010/main" val="2355631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38A6-5EB9-4742-9DAE-23887A710163}"/>
              </a:ext>
            </a:extLst>
          </p:cNvPr>
          <p:cNvSpPr>
            <a:spLocks noGrp="1"/>
          </p:cNvSpPr>
          <p:nvPr>
            <p:ph type="title"/>
          </p:nvPr>
        </p:nvSpPr>
        <p:spPr/>
        <p:txBody>
          <a:bodyPr/>
          <a:lstStyle/>
          <a:p>
            <a:r>
              <a:rPr lang="en-US" dirty="0"/>
              <a:t>IL Outcomes</a:t>
            </a:r>
          </a:p>
        </p:txBody>
      </p:sp>
      <p:sp>
        <p:nvSpPr>
          <p:cNvPr id="3" name="Content Placeholder 2">
            <a:extLst>
              <a:ext uri="{FF2B5EF4-FFF2-40B4-BE49-F238E27FC236}">
                <a16:creationId xmlns:a16="http://schemas.microsoft.com/office/drawing/2014/main" id="{C57EAA62-F4E6-43E9-B623-15BFE5759657}"/>
              </a:ext>
            </a:extLst>
          </p:cNvPr>
          <p:cNvSpPr>
            <a:spLocks noGrp="1"/>
          </p:cNvSpPr>
          <p:nvPr>
            <p:ph idx="1"/>
          </p:nvPr>
        </p:nvSpPr>
        <p:spPr>
          <a:xfrm>
            <a:off x="5183187" y="987425"/>
            <a:ext cx="6892019" cy="5293734"/>
          </a:xfrm>
        </p:spPr>
        <p:txBody>
          <a:bodyPr>
            <a:normAutofit fontScale="25000" lnSpcReduction="20000"/>
          </a:bodyPr>
          <a:lstStyle/>
          <a:p>
            <a:r>
              <a:rPr lang="en-US" sz="6400" b="1" dirty="0"/>
              <a:t>Advocacy</a:t>
            </a:r>
          </a:p>
          <a:p>
            <a:r>
              <a:rPr lang="en-US" sz="6400" b="1" dirty="0"/>
              <a:t>Benefits Advisement</a:t>
            </a:r>
          </a:p>
          <a:p>
            <a:r>
              <a:rPr lang="en-US" sz="6400" b="1" dirty="0"/>
              <a:t>Employment Advisement</a:t>
            </a:r>
          </a:p>
          <a:p>
            <a:r>
              <a:rPr lang="en-US" sz="6400" b="1" dirty="0"/>
              <a:t>Home Modification</a:t>
            </a:r>
          </a:p>
          <a:p>
            <a:r>
              <a:rPr lang="en-US" sz="6400" b="1" dirty="0"/>
              <a:t>Housing Referral</a:t>
            </a:r>
          </a:p>
          <a:p>
            <a:r>
              <a:rPr lang="en-US" sz="6400" b="1" dirty="0"/>
              <a:t>Independent Living Skills</a:t>
            </a:r>
          </a:p>
          <a:p>
            <a:r>
              <a:rPr lang="en-US" sz="6400" b="1" dirty="0"/>
              <a:t>Information and Referral</a:t>
            </a:r>
          </a:p>
          <a:p>
            <a:r>
              <a:rPr lang="en-US" sz="6400" b="1" dirty="0"/>
              <a:t>Peer Support</a:t>
            </a:r>
          </a:p>
          <a:p>
            <a:r>
              <a:rPr lang="en-US" sz="6400" b="1" dirty="0"/>
              <a:t>Personal Assistance Services</a:t>
            </a:r>
          </a:p>
          <a:p>
            <a:r>
              <a:rPr lang="en-US" sz="6400" b="1" dirty="0"/>
              <a:t>Adaptive Equipment/Assistive Technology</a:t>
            </a:r>
          </a:p>
          <a:p>
            <a:r>
              <a:rPr lang="en-US" sz="6400" b="1" dirty="0"/>
              <a:t>Youth Services</a:t>
            </a:r>
          </a:p>
          <a:p>
            <a:r>
              <a:rPr lang="en-US" sz="6400" b="1" dirty="0"/>
              <a:t>Emergency Assistance</a:t>
            </a:r>
          </a:p>
          <a:p>
            <a:r>
              <a:rPr lang="en-US" sz="6400" b="1" dirty="0"/>
              <a:t>Institutional Diversion</a:t>
            </a:r>
          </a:p>
          <a:p>
            <a:r>
              <a:rPr lang="en-US" sz="6400" b="1" dirty="0"/>
              <a:t>Transportation</a:t>
            </a:r>
          </a:p>
          <a:p>
            <a:pPr marL="0" indent="0">
              <a:buNone/>
            </a:pPr>
            <a:endParaRPr lang="en-US" dirty="0"/>
          </a:p>
          <a:p>
            <a:endParaRPr lang="en-US" dirty="0"/>
          </a:p>
        </p:txBody>
      </p:sp>
      <p:sp>
        <p:nvSpPr>
          <p:cNvPr id="4" name="Text Placeholder 3">
            <a:extLst>
              <a:ext uri="{FF2B5EF4-FFF2-40B4-BE49-F238E27FC236}">
                <a16:creationId xmlns:a16="http://schemas.microsoft.com/office/drawing/2014/main" id="{C19FA262-0378-4E2D-8CE0-BD430788411E}"/>
              </a:ext>
            </a:extLst>
          </p:cNvPr>
          <p:cNvSpPr>
            <a:spLocks noGrp="1"/>
          </p:cNvSpPr>
          <p:nvPr>
            <p:ph type="body" sz="half" idx="2"/>
          </p:nvPr>
        </p:nvSpPr>
        <p:spPr/>
        <p:txBody>
          <a:bodyPr/>
          <a:lstStyle/>
          <a:p>
            <a:r>
              <a:rPr lang="en-US" dirty="0"/>
              <a:t>Respondents were asked if they received services during the previous fiscal year. </a:t>
            </a:r>
          </a:p>
          <a:p>
            <a:endParaRPr lang="en-US" dirty="0"/>
          </a:p>
        </p:txBody>
      </p:sp>
    </p:spTree>
    <p:extLst>
      <p:ext uri="{BB962C8B-B14F-4D97-AF65-F5344CB8AC3E}">
        <p14:creationId xmlns:p14="http://schemas.microsoft.com/office/powerpoint/2010/main" val="3389789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69FE-6F74-4CA9-B1D1-F347E9229D08}"/>
              </a:ext>
            </a:extLst>
          </p:cNvPr>
          <p:cNvSpPr>
            <a:spLocks noGrp="1"/>
          </p:cNvSpPr>
          <p:nvPr>
            <p:ph type="title"/>
          </p:nvPr>
        </p:nvSpPr>
        <p:spPr/>
        <p:txBody>
          <a:bodyPr/>
          <a:lstStyle/>
          <a:p>
            <a:r>
              <a:rPr lang="en-US" dirty="0"/>
              <a:t>IL Outcomes</a:t>
            </a:r>
          </a:p>
        </p:txBody>
      </p:sp>
      <p:sp>
        <p:nvSpPr>
          <p:cNvPr id="3" name="Content Placeholder 2">
            <a:extLst>
              <a:ext uri="{FF2B5EF4-FFF2-40B4-BE49-F238E27FC236}">
                <a16:creationId xmlns:a16="http://schemas.microsoft.com/office/drawing/2014/main" id="{B540DA51-ADE6-42C4-8963-5861F3366189}"/>
              </a:ext>
            </a:extLst>
          </p:cNvPr>
          <p:cNvSpPr>
            <a:spLocks noGrp="1"/>
          </p:cNvSpPr>
          <p:nvPr>
            <p:ph idx="1"/>
          </p:nvPr>
        </p:nvSpPr>
        <p:spPr/>
        <p:txBody>
          <a:bodyPr>
            <a:normAutofit fontScale="70000" lnSpcReduction="20000"/>
          </a:bodyPr>
          <a:lstStyle/>
          <a:p>
            <a:pPr marL="0" indent="0">
              <a:buNone/>
            </a:pPr>
            <a:r>
              <a:rPr lang="en-US" dirty="0"/>
              <a:t>“What was your experience with ______services you received?” </a:t>
            </a:r>
            <a:r>
              <a:rPr lang="en-US" i="1" dirty="0"/>
              <a:t>(Respondents are asked to rate the service as Satisfied, Somewhat Satisfied, or Dissatisfied)</a:t>
            </a:r>
          </a:p>
          <a:p>
            <a:pPr marL="0" indent="0">
              <a:buNone/>
            </a:pPr>
            <a:r>
              <a:rPr lang="en-US" dirty="0"/>
              <a:t>*Respondents providing an answer of </a:t>
            </a:r>
            <a:r>
              <a:rPr lang="en-US" b="1" i="1" dirty="0"/>
              <a:t>Somewhat Satisfied</a:t>
            </a:r>
            <a:r>
              <a:rPr lang="en-US" dirty="0"/>
              <a:t> or </a:t>
            </a:r>
            <a:r>
              <a:rPr lang="en-US" b="1" i="1" dirty="0"/>
              <a:t>Dissatisfied</a:t>
            </a:r>
            <a:r>
              <a:rPr lang="en-US" dirty="0"/>
              <a:t> are asked to provide feedback </a:t>
            </a:r>
          </a:p>
          <a:p>
            <a:r>
              <a:rPr lang="en-US" i="1" dirty="0"/>
              <a:t>“Did you gain knowledge, skills and/or independence from the _______service?”</a:t>
            </a:r>
          </a:p>
          <a:p>
            <a:r>
              <a:rPr lang="en-US" i="1" dirty="0"/>
              <a:t>“Did this ______service make a positive change in your life?”</a:t>
            </a:r>
          </a:p>
          <a:p>
            <a:pPr marL="0" indent="0">
              <a:buNone/>
            </a:pPr>
            <a:r>
              <a:rPr lang="en-US" dirty="0"/>
              <a:t>Respondents providing a </a:t>
            </a:r>
            <a:r>
              <a:rPr lang="en-US" i="1" dirty="0"/>
              <a:t>Yes</a:t>
            </a:r>
            <a:r>
              <a:rPr lang="en-US" dirty="0"/>
              <a:t> answer are asked to describe the change made by the service.</a:t>
            </a:r>
          </a:p>
          <a:p>
            <a:endParaRPr lang="en-US" dirty="0"/>
          </a:p>
        </p:txBody>
      </p:sp>
      <p:sp>
        <p:nvSpPr>
          <p:cNvPr id="4" name="Text Placeholder 3">
            <a:extLst>
              <a:ext uri="{FF2B5EF4-FFF2-40B4-BE49-F238E27FC236}">
                <a16:creationId xmlns:a16="http://schemas.microsoft.com/office/drawing/2014/main" id="{A124370D-2B5A-409C-BAD9-58084ACE261D}"/>
              </a:ext>
            </a:extLst>
          </p:cNvPr>
          <p:cNvSpPr>
            <a:spLocks noGrp="1"/>
          </p:cNvSpPr>
          <p:nvPr>
            <p:ph type="body" sz="half" idx="2"/>
          </p:nvPr>
        </p:nvSpPr>
        <p:spPr/>
        <p:txBody>
          <a:bodyPr/>
          <a:lstStyle/>
          <a:p>
            <a:r>
              <a:rPr lang="en-US" dirty="0"/>
              <a:t>Respondents reporting received services during the year were asked follow-up questions about their experience.</a:t>
            </a:r>
          </a:p>
        </p:txBody>
      </p:sp>
    </p:spTree>
    <p:extLst>
      <p:ext uri="{BB962C8B-B14F-4D97-AF65-F5344CB8AC3E}">
        <p14:creationId xmlns:p14="http://schemas.microsoft.com/office/powerpoint/2010/main" val="204583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38A6-5EB9-4742-9DAE-23887A710163}"/>
              </a:ext>
            </a:extLst>
          </p:cNvPr>
          <p:cNvSpPr>
            <a:spLocks noGrp="1"/>
          </p:cNvSpPr>
          <p:nvPr>
            <p:ph type="title"/>
          </p:nvPr>
        </p:nvSpPr>
        <p:spPr/>
        <p:txBody>
          <a:bodyPr/>
          <a:lstStyle/>
          <a:p>
            <a:r>
              <a:rPr lang="en-US" dirty="0"/>
              <a:t>SPIL Tool</a:t>
            </a:r>
          </a:p>
        </p:txBody>
      </p:sp>
      <p:sp>
        <p:nvSpPr>
          <p:cNvPr id="3" name="Content Placeholder 2">
            <a:extLst>
              <a:ext uri="{FF2B5EF4-FFF2-40B4-BE49-F238E27FC236}">
                <a16:creationId xmlns:a16="http://schemas.microsoft.com/office/drawing/2014/main" id="{C57EAA62-F4E6-43E9-B623-15BFE5759657}"/>
              </a:ext>
            </a:extLst>
          </p:cNvPr>
          <p:cNvSpPr>
            <a:spLocks noGrp="1"/>
          </p:cNvSpPr>
          <p:nvPr>
            <p:ph idx="1"/>
          </p:nvPr>
        </p:nvSpPr>
        <p:spPr>
          <a:xfrm>
            <a:off x="914399" y="2853369"/>
            <a:ext cx="4734371" cy="3088460"/>
          </a:xfrm>
        </p:spPr>
        <p:txBody>
          <a:bodyPr>
            <a:normAutofit fontScale="85000" lnSpcReduction="10000"/>
          </a:bodyPr>
          <a:lstStyle/>
          <a:p>
            <a:r>
              <a:rPr lang="en-US" dirty="0"/>
              <a:t>Aggregates CIL performance toward State Plan for Independent Living</a:t>
            </a:r>
          </a:p>
          <a:p>
            <a:r>
              <a:rPr lang="en-US" dirty="0"/>
              <a:t>Entered each quarter via SurveyMonkey</a:t>
            </a:r>
          </a:p>
          <a:p>
            <a:r>
              <a:rPr lang="en-US" dirty="0"/>
              <a:t>Aligns with SPIL three-year period</a:t>
            </a:r>
          </a:p>
          <a:p>
            <a:r>
              <a:rPr lang="en-US" dirty="0"/>
              <a:t>Due within 30 days of the QSR</a:t>
            </a:r>
          </a:p>
          <a:p>
            <a:r>
              <a:rPr lang="en-US" dirty="0"/>
              <a:t>Questions are designed to target key areas: </a:t>
            </a:r>
            <a:r>
              <a:rPr lang="en-US" i="1" dirty="0"/>
              <a:t>Housing, Employment, Transportation, Civic Engagement, </a:t>
            </a:r>
            <a:r>
              <a:rPr lang="en-US" dirty="0"/>
              <a:t>and</a:t>
            </a:r>
            <a:r>
              <a:rPr lang="en-US" i="1" dirty="0"/>
              <a:t> Emergency Preparedness</a:t>
            </a:r>
          </a:p>
          <a:p>
            <a:endParaRPr lang="en-US" dirty="0"/>
          </a:p>
          <a:p>
            <a:endParaRPr lang="en-US" dirty="0"/>
          </a:p>
        </p:txBody>
      </p:sp>
      <p:pic>
        <p:nvPicPr>
          <p:cNvPr id="7" name="Picture 6">
            <a:extLst>
              <a:ext uri="{FF2B5EF4-FFF2-40B4-BE49-F238E27FC236}">
                <a16:creationId xmlns:a16="http://schemas.microsoft.com/office/drawing/2014/main" id="{FBB04951-C675-4B6B-B7BA-3E5F19EDF761}"/>
              </a:ext>
            </a:extLst>
          </p:cNvPr>
          <p:cNvPicPr>
            <a:picLocks noChangeAspect="1"/>
          </p:cNvPicPr>
          <p:nvPr/>
        </p:nvPicPr>
        <p:blipFill>
          <a:blip r:embed="rId3"/>
          <a:stretch>
            <a:fillRect/>
          </a:stretch>
        </p:blipFill>
        <p:spPr>
          <a:xfrm>
            <a:off x="5862803" y="1743342"/>
            <a:ext cx="5550032" cy="4514415"/>
          </a:xfrm>
          <a:prstGeom prst="rect">
            <a:avLst/>
          </a:prstGeom>
        </p:spPr>
      </p:pic>
    </p:spTree>
    <p:extLst>
      <p:ext uri="{BB962C8B-B14F-4D97-AF65-F5344CB8AC3E}">
        <p14:creationId xmlns:p14="http://schemas.microsoft.com/office/powerpoint/2010/main" val="3252882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38A6-5EB9-4742-9DAE-23887A710163}"/>
              </a:ext>
            </a:extLst>
          </p:cNvPr>
          <p:cNvSpPr>
            <a:spLocks noGrp="1"/>
          </p:cNvSpPr>
          <p:nvPr>
            <p:ph type="title"/>
          </p:nvPr>
        </p:nvSpPr>
        <p:spPr/>
        <p:txBody>
          <a:bodyPr/>
          <a:lstStyle/>
          <a:p>
            <a:r>
              <a:rPr lang="en-US" dirty="0"/>
              <a:t>SPIL Tool</a:t>
            </a:r>
          </a:p>
        </p:txBody>
      </p:sp>
      <p:sp>
        <p:nvSpPr>
          <p:cNvPr id="3" name="Content Placeholder 2">
            <a:extLst>
              <a:ext uri="{FF2B5EF4-FFF2-40B4-BE49-F238E27FC236}">
                <a16:creationId xmlns:a16="http://schemas.microsoft.com/office/drawing/2014/main" id="{C57EAA62-F4E6-43E9-B623-15BFE5759657}"/>
              </a:ext>
            </a:extLst>
          </p:cNvPr>
          <p:cNvSpPr>
            <a:spLocks noGrp="1"/>
          </p:cNvSpPr>
          <p:nvPr>
            <p:ph idx="1"/>
          </p:nvPr>
        </p:nvSpPr>
        <p:spPr>
          <a:xfrm>
            <a:off x="914399" y="2853369"/>
            <a:ext cx="5181601" cy="3088460"/>
          </a:xfrm>
        </p:spPr>
        <p:txBody>
          <a:bodyPr>
            <a:normAutofit fontScale="70000" lnSpcReduction="20000"/>
          </a:bodyPr>
          <a:lstStyle/>
          <a:p>
            <a:r>
              <a:rPr lang="en-US" dirty="0"/>
              <a:t>Goal 1: Increase community integration of persons with disabilities across Missouri in the areas of: (1) housing, (2) employment, and (3) transportation.  </a:t>
            </a:r>
          </a:p>
          <a:p>
            <a:r>
              <a:rPr lang="en-US" dirty="0"/>
              <a:t>Goal 2: Stimulate civic engagement of Missourians with disabilities and Centers for Independent Living (CILs) to result in increased inclusion and independence.</a:t>
            </a:r>
          </a:p>
          <a:p>
            <a:r>
              <a:rPr lang="en-US" dirty="0"/>
              <a:t>Goal 3: Expand emergency preparedness, response and recovery for people with disabilities in Missouri. </a:t>
            </a:r>
          </a:p>
          <a:p>
            <a:r>
              <a:rPr lang="en-US" dirty="0"/>
              <a:t>Goal 4. Increase the capacity of the Missouri Statewide Independent Living Council.</a:t>
            </a:r>
          </a:p>
          <a:p>
            <a:endParaRPr lang="en-US" dirty="0"/>
          </a:p>
          <a:p>
            <a:endParaRPr lang="en-US" dirty="0"/>
          </a:p>
        </p:txBody>
      </p:sp>
      <p:pic>
        <p:nvPicPr>
          <p:cNvPr id="5" name="Picture 4" descr="Three arrows on bullseye">
            <a:extLst>
              <a:ext uri="{FF2B5EF4-FFF2-40B4-BE49-F238E27FC236}">
                <a16:creationId xmlns:a16="http://schemas.microsoft.com/office/drawing/2014/main" id="{1B4365E7-FE9B-40D3-9D8C-BEA37B7BA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980" y="1837346"/>
            <a:ext cx="5581226" cy="3649054"/>
          </a:xfrm>
          <a:prstGeom prst="rect">
            <a:avLst/>
          </a:prstGeom>
        </p:spPr>
      </p:pic>
    </p:spTree>
    <p:extLst>
      <p:ext uri="{BB962C8B-B14F-4D97-AF65-F5344CB8AC3E}">
        <p14:creationId xmlns:p14="http://schemas.microsoft.com/office/powerpoint/2010/main" val="833865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38A6-5EB9-4742-9DAE-23887A710163}"/>
              </a:ext>
            </a:extLst>
          </p:cNvPr>
          <p:cNvSpPr>
            <a:spLocks noGrp="1"/>
          </p:cNvSpPr>
          <p:nvPr>
            <p:ph type="title"/>
          </p:nvPr>
        </p:nvSpPr>
        <p:spPr/>
        <p:txBody>
          <a:bodyPr/>
          <a:lstStyle/>
          <a:p>
            <a:r>
              <a:rPr lang="en-US" dirty="0"/>
              <a:t>SPIL Tool</a:t>
            </a:r>
          </a:p>
        </p:txBody>
      </p:sp>
      <p:pic>
        <p:nvPicPr>
          <p:cNvPr id="6" name="Content Placeholder 5">
            <a:extLst>
              <a:ext uri="{FF2B5EF4-FFF2-40B4-BE49-F238E27FC236}">
                <a16:creationId xmlns:a16="http://schemas.microsoft.com/office/drawing/2014/main" id="{58A05DA9-B601-4357-B444-CFF5E70E77EC}"/>
              </a:ext>
            </a:extLst>
          </p:cNvPr>
          <p:cNvPicPr>
            <a:picLocks noGrp="1" noChangeAspect="1"/>
          </p:cNvPicPr>
          <p:nvPr>
            <p:ph idx="1"/>
          </p:nvPr>
        </p:nvPicPr>
        <p:blipFill>
          <a:blip r:embed="rId3"/>
          <a:stretch>
            <a:fillRect/>
          </a:stretch>
        </p:blipFill>
        <p:spPr>
          <a:xfrm>
            <a:off x="4525006" y="2409915"/>
            <a:ext cx="6830382" cy="1850346"/>
          </a:xfrm>
          <a:ln>
            <a:solidFill>
              <a:schemeClr val="accent1">
                <a:lumMod val="50000"/>
              </a:schemeClr>
            </a:solidFill>
          </a:ln>
        </p:spPr>
      </p:pic>
      <p:sp>
        <p:nvSpPr>
          <p:cNvPr id="4" name="Text Placeholder 3">
            <a:extLst>
              <a:ext uri="{FF2B5EF4-FFF2-40B4-BE49-F238E27FC236}">
                <a16:creationId xmlns:a16="http://schemas.microsoft.com/office/drawing/2014/main" id="{54BDA84F-3369-4898-AC1E-6C769EF4E8B9}"/>
              </a:ext>
            </a:extLst>
          </p:cNvPr>
          <p:cNvSpPr>
            <a:spLocks noGrp="1"/>
          </p:cNvSpPr>
          <p:nvPr>
            <p:ph type="body" sz="half" idx="2"/>
          </p:nvPr>
        </p:nvSpPr>
        <p:spPr/>
        <p:txBody>
          <a:bodyPr/>
          <a:lstStyle/>
          <a:p>
            <a:r>
              <a:rPr lang="en-US" dirty="0"/>
              <a:t>Identify your Center Name from the dropdown</a:t>
            </a:r>
          </a:p>
        </p:txBody>
      </p:sp>
      <p:sp>
        <p:nvSpPr>
          <p:cNvPr id="7" name="Oval 6">
            <a:extLst>
              <a:ext uri="{FF2B5EF4-FFF2-40B4-BE49-F238E27FC236}">
                <a16:creationId xmlns:a16="http://schemas.microsoft.com/office/drawing/2014/main" id="{30B3291C-A7FD-4C32-A57A-E1C0ADB0D700}"/>
              </a:ext>
            </a:extLst>
          </p:cNvPr>
          <p:cNvSpPr/>
          <p:nvPr/>
        </p:nvSpPr>
        <p:spPr>
          <a:xfrm>
            <a:off x="4191720" y="3532056"/>
            <a:ext cx="3943876" cy="782717"/>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590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86A9-99B1-4E9F-B311-98E5787FFB5F}"/>
              </a:ext>
            </a:extLst>
          </p:cNvPr>
          <p:cNvSpPr>
            <a:spLocks noGrp="1"/>
          </p:cNvSpPr>
          <p:nvPr>
            <p:ph type="title"/>
          </p:nvPr>
        </p:nvSpPr>
        <p:spPr/>
        <p:txBody>
          <a:bodyPr/>
          <a:lstStyle/>
          <a:p>
            <a:r>
              <a:rPr lang="en-US" dirty="0"/>
              <a:t>SPIL Tool</a:t>
            </a:r>
          </a:p>
        </p:txBody>
      </p:sp>
      <p:sp>
        <p:nvSpPr>
          <p:cNvPr id="4" name="Text Placeholder 3">
            <a:extLst>
              <a:ext uri="{FF2B5EF4-FFF2-40B4-BE49-F238E27FC236}">
                <a16:creationId xmlns:a16="http://schemas.microsoft.com/office/drawing/2014/main" id="{AF0ACDF0-1D1E-4D6D-AA2C-9C3A41641C8F}"/>
              </a:ext>
            </a:extLst>
          </p:cNvPr>
          <p:cNvSpPr>
            <a:spLocks noGrp="1"/>
          </p:cNvSpPr>
          <p:nvPr>
            <p:ph type="body" sz="half" idx="2"/>
          </p:nvPr>
        </p:nvSpPr>
        <p:spPr/>
        <p:txBody>
          <a:bodyPr/>
          <a:lstStyle/>
          <a:p>
            <a:r>
              <a:rPr lang="en-US" dirty="0"/>
              <a:t>Select the appropriate fiscal year</a:t>
            </a:r>
          </a:p>
          <a:p>
            <a:r>
              <a:rPr lang="en-US" dirty="0"/>
              <a:t>The current reporting period is FY21 to FY23</a:t>
            </a:r>
          </a:p>
          <a:p>
            <a:r>
              <a:rPr lang="en-US" dirty="0"/>
              <a:t>Select the quarter based on fiscal year</a:t>
            </a:r>
          </a:p>
        </p:txBody>
      </p:sp>
      <p:pic>
        <p:nvPicPr>
          <p:cNvPr id="10" name="Content Placeholder 9">
            <a:extLst>
              <a:ext uri="{FF2B5EF4-FFF2-40B4-BE49-F238E27FC236}">
                <a16:creationId xmlns:a16="http://schemas.microsoft.com/office/drawing/2014/main" id="{42910BBE-D6BF-42A5-8B92-A167617D554F}"/>
              </a:ext>
            </a:extLst>
          </p:cNvPr>
          <p:cNvPicPr>
            <a:picLocks noGrp="1" noChangeAspect="1"/>
          </p:cNvPicPr>
          <p:nvPr>
            <p:ph idx="1"/>
          </p:nvPr>
        </p:nvPicPr>
        <p:blipFill>
          <a:blip r:embed="rId3"/>
          <a:stretch>
            <a:fillRect/>
          </a:stretch>
        </p:blipFill>
        <p:spPr>
          <a:xfrm>
            <a:off x="5263731" y="1714261"/>
            <a:ext cx="6011114" cy="3419952"/>
          </a:xfrm>
          <a:ln>
            <a:solidFill>
              <a:schemeClr val="accent1">
                <a:lumMod val="50000"/>
              </a:schemeClr>
            </a:solidFill>
          </a:ln>
        </p:spPr>
      </p:pic>
    </p:spTree>
    <p:extLst>
      <p:ext uri="{BB962C8B-B14F-4D97-AF65-F5344CB8AC3E}">
        <p14:creationId xmlns:p14="http://schemas.microsoft.com/office/powerpoint/2010/main" val="267044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02B2-338D-4CAC-9BEA-F9D3F58BD7AB}"/>
              </a:ext>
            </a:extLst>
          </p:cNvPr>
          <p:cNvSpPr>
            <a:spLocks noGrp="1"/>
          </p:cNvSpPr>
          <p:nvPr>
            <p:ph type="title"/>
          </p:nvPr>
        </p:nvSpPr>
        <p:spPr/>
        <p:txBody>
          <a:bodyPr/>
          <a:lstStyle/>
          <a:p>
            <a:r>
              <a:rPr lang="en-US" dirty="0"/>
              <a:t>SPIL Tool</a:t>
            </a:r>
          </a:p>
        </p:txBody>
      </p:sp>
      <p:pic>
        <p:nvPicPr>
          <p:cNvPr id="6" name="Content Placeholder 5">
            <a:extLst>
              <a:ext uri="{FF2B5EF4-FFF2-40B4-BE49-F238E27FC236}">
                <a16:creationId xmlns:a16="http://schemas.microsoft.com/office/drawing/2014/main" id="{C2623171-1EB4-47AE-874E-EF4D49CC394B}"/>
              </a:ext>
            </a:extLst>
          </p:cNvPr>
          <p:cNvPicPr>
            <a:picLocks noGrp="1" noChangeAspect="1"/>
          </p:cNvPicPr>
          <p:nvPr>
            <p:ph idx="1"/>
          </p:nvPr>
        </p:nvPicPr>
        <p:blipFill>
          <a:blip r:embed="rId3"/>
          <a:stretch>
            <a:fillRect/>
          </a:stretch>
        </p:blipFill>
        <p:spPr>
          <a:xfrm>
            <a:off x="5373284" y="1576129"/>
            <a:ext cx="5792008" cy="3696216"/>
          </a:xfrm>
          <a:ln>
            <a:solidFill>
              <a:schemeClr val="accent1">
                <a:lumMod val="50000"/>
              </a:schemeClr>
            </a:solidFill>
          </a:ln>
        </p:spPr>
      </p:pic>
      <p:sp>
        <p:nvSpPr>
          <p:cNvPr id="4" name="Text Placeholder 3">
            <a:extLst>
              <a:ext uri="{FF2B5EF4-FFF2-40B4-BE49-F238E27FC236}">
                <a16:creationId xmlns:a16="http://schemas.microsoft.com/office/drawing/2014/main" id="{4D323303-9806-44ED-AD97-F1BFB7F8267F}"/>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Provide the date you are completing the report</a:t>
            </a:r>
          </a:p>
          <a:p>
            <a:pPr marL="285750" indent="-285750">
              <a:buFont typeface="Arial" panose="020B0604020202020204" pitchFamily="34" charset="0"/>
              <a:buChar char="•"/>
            </a:pPr>
            <a:r>
              <a:rPr lang="en-US" dirty="0"/>
              <a:t>Provide the contact information of the person completing the report</a:t>
            </a:r>
          </a:p>
        </p:txBody>
      </p:sp>
    </p:spTree>
    <p:extLst>
      <p:ext uri="{BB962C8B-B14F-4D97-AF65-F5344CB8AC3E}">
        <p14:creationId xmlns:p14="http://schemas.microsoft.com/office/powerpoint/2010/main" val="3595952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02B2-338D-4CAC-9BEA-F9D3F58BD7AB}"/>
              </a:ext>
            </a:extLst>
          </p:cNvPr>
          <p:cNvSpPr>
            <a:spLocks noGrp="1"/>
          </p:cNvSpPr>
          <p:nvPr>
            <p:ph type="title"/>
          </p:nvPr>
        </p:nvSpPr>
        <p:spPr/>
        <p:txBody>
          <a:bodyPr/>
          <a:lstStyle/>
          <a:p>
            <a:r>
              <a:rPr lang="en-US" dirty="0"/>
              <a:t>SPIL Tool</a:t>
            </a:r>
          </a:p>
        </p:txBody>
      </p:sp>
      <p:pic>
        <p:nvPicPr>
          <p:cNvPr id="6" name="Content Placeholder 5">
            <a:extLst>
              <a:ext uri="{FF2B5EF4-FFF2-40B4-BE49-F238E27FC236}">
                <a16:creationId xmlns:a16="http://schemas.microsoft.com/office/drawing/2014/main" id="{C2623171-1EB4-47AE-874E-EF4D49CC394B}"/>
              </a:ext>
            </a:extLst>
          </p:cNvPr>
          <p:cNvPicPr>
            <a:picLocks noGrp="1" noChangeAspect="1"/>
          </p:cNvPicPr>
          <p:nvPr>
            <p:ph idx="1"/>
          </p:nvPr>
        </p:nvPicPr>
        <p:blipFill>
          <a:blip r:embed="rId3"/>
          <a:stretch>
            <a:fillRect/>
          </a:stretch>
        </p:blipFill>
        <p:spPr>
          <a:xfrm>
            <a:off x="5373284" y="1576129"/>
            <a:ext cx="5792008" cy="3696216"/>
          </a:xfrm>
          <a:ln>
            <a:solidFill>
              <a:schemeClr val="accent1">
                <a:lumMod val="50000"/>
              </a:schemeClr>
            </a:solidFill>
          </a:ln>
        </p:spPr>
      </p:pic>
      <p:sp>
        <p:nvSpPr>
          <p:cNvPr id="4" name="Text Placeholder 3">
            <a:extLst>
              <a:ext uri="{FF2B5EF4-FFF2-40B4-BE49-F238E27FC236}">
                <a16:creationId xmlns:a16="http://schemas.microsoft.com/office/drawing/2014/main" id="{4D323303-9806-44ED-AD97-F1BFB7F8267F}"/>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Provide the date you are completing the report</a:t>
            </a:r>
          </a:p>
          <a:p>
            <a:pPr marL="285750" indent="-285750">
              <a:buFont typeface="Arial" panose="020B0604020202020204" pitchFamily="34" charset="0"/>
              <a:buChar char="•"/>
            </a:pPr>
            <a:r>
              <a:rPr lang="en-US" dirty="0"/>
              <a:t>Provide the contact information of the person completing the report</a:t>
            </a:r>
          </a:p>
        </p:txBody>
      </p:sp>
    </p:spTree>
    <p:extLst>
      <p:ext uri="{BB962C8B-B14F-4D97-AF65-F5344CB8AC3E}">
        <p14:creationId xmlns:p14="http://schemas.microsoft.com/office/powerpoint/2010/main" val="3558385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02B2-338D-4CAC-9BEA-F9D3F58BD7AB}"/>
              </a:ext>
            </a:extLst>
          </p:cNvPr>
          <p:cNvSpPr>
            <a:spLocks noGrp="1"/>
          </p:cNvSpPr>
          <p:nvPr>
            <p:ph type="title"/>
          </p:nvPr>
        </p:nvSpPr>
        <p:spPr/>
        <p:txBody>
          <a:bodyPr/>
          <a:lstStyle/>
          <a:p>
            <a:r>
              <a:rPr lang="en-US" dirty="0"/>
              <a:t>SPIL Tool - Housing</a:t>
            </a:r>
          </a:p>
        </p:txBody>
      </p:sp>
      <p:sp>
        <p:nvSpPr>
          <p:cNvPr id="4" name="Text Placeholder 3">
            <a:extLst>
              <a:ext uri="{FF2B5EF4-FFF2-40B4-BE49-F238E27FC236}">
                <a16:creationId xmlns:a16="http://schemas.microsoft.com/office/drawing/2014/main" id="{4D323303-9806-44ED-AD97-F1BFB7F8267F}"/>
              </a:ext>
            </a:extLst>
          </p:cNvPr>
          <p:cNvSpPr>
            <a:spLocks noGrp="1"/>
          </p:cNvSpPr>
          <p:nvPr>
            <p:ph type="body" sz="half" idx="2"/>
          </p:nvPr>
        </p:nvSpPr>
        <p:spPr/>
        <p:txBody>
          <a:bodyPr>
            <a:normAutofit fontScale="77500" lnSpcReduction="20000"/>
          </a:bodyPr>
          <a:lstStyle/>
          <a:p>
            <a:pPr marL="285750" indent="-285750">
              <a:buFont typeface="Arial" panose="020B0604020202020204" pitchFamily="34" charset="0"/>
              <a:buChar char="•"/>
            </a:pPr>
            <a:r>
              <a:rPr lang="en-US" dirty="0"/>
              <a:t>Educational opportunities and resources will be developed and provided to increase centers for independent living influence on their local housing market and to educate statewide stakeholders.</a:t>
            </a:r>
          </a:p>
          <a:p>
            <a:pPr marL="285750" indent="-285750">
              <a:buFont typeface="Arial" panose="020B0604020202020204" pitchFamily="34" charset="0"/>
              <a:buChar char="•"/>
            </a:pPr>
            <a:r>
              <a:rPr lang="en-US" dirty="0"/>
              <a:t>Centers for independent living statewide and other stakeholders participate in policy making processes that impact consumer housing options. </a:t>
            </a:r>
          </a:p>
          <a:p>
            <a:pPr marL="285750" indent="-285750">
              <a:buFont typeface="Arial" panose="020B0604020202020204" pitchFamily="34" charset="0"/>
              <a:buChar char="•"/>
            </a:pPr>
            <a:r>
              <a:rPr lang="en-US" dirty="0"/>
              <a:t>The MOSILC Housing Committee will support centers for independent living statewide to play an active role in the development of affordable and accessible housing.</a:t>
            </a:r>
          </a:p>
        </p:txBody>
      </p:sp>
      <p:pic>
        <p:nvPicPr>
          <p:cNvPr id="8" name="Content Placeholder 7">
            <a:extLst>
              <a:ext uri="{FF2B5EF4-FFF2-40B4-BE49-F238E27FC236}">
                <a16:creationId xmlns:a16="http://schemas.microsoft.com/office/drawing/2014/main" id="{F16B09D3-4F41-412C-8AE6-BAA9BFDBC55A}"/>
              </a:ext>
            </a:extLst>
          </p:cNvPr>
          <p:cNvPicPr>
            <a:picLocks noGrp="1" noChangeAspect="1"/>
          </p:cNvPicPr>
          <p:nvPr>
            <p:ph idx="1"/>
          </p:nvPr>
        </p:nvPicPr>
        <p:blipFill>
          <a:blip r:embed="rId3"/>
          <a:stretch>
            <a:fillRect/>
          </a:stretch>
        </p:blipFill>
        <p:spPr>
          <a:xfrm>
            <a:off x="5424325" y="987425"/>
            <a:ext cx="5689926" cy="4873625"/>
          </a:xfrm>
          <a:ln>
            <a:solidFill>
              <a:schemeClr val="accent1">
                <a:lumMod val="50000"/>
              </a:schemeClr>
            </a:solidFill>
          </a:ln>
        </p:spPr>
      </p:pic>
    </p:spTree>
    <p:extLst>
      <p:ext uri="{BB962C8B-B14F-4D97-AF65-F5344CB8AC3E}">
        <p14:creationId xmlns:p14="http://schemas.microsoft.com/office/powerpoint/2010/main" val="1030525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02B2-338D-4CAC-9BEA-F9D3F58BD7AB}"/>
              </a:ext>
            </a:extLst>
          </p:cNvPr>
          <p:cNvSpPr>
            <a:spLocks noGrp="1"/>
          </p:cNvSpPr>
          <p:nvPr>
            <p:ph type="title"/>
          </p:nvPr>
        </p:nvSpPr>
        <p:spPr/>
        <p:txBody>
          <a:bodyPr/>
          <a:lstStyle/>
          <a:p>
            <a:r>
              <a:rPr lang="en-US" dirty="0"/>
              <a:t>SPIL Tool - Employment</a:t>
            </a:r>
          </a:p>
        </p:txBody>
      </p:sp>
      <p:sp>
        <p:nvSpPr>
          <p:cNvPr id="4" name="Text Placeholder 3">
            <a:extLst>
              <a:ext uri="{FF2B5EF4-FFF2-40B4-BE49-F238E27FC236}">
                <a16:creationId xmlns:a16="http://schemas.microsoft.com/office/drawing/2014/main" id="{4D323303-9806-44ED-AD97-F1BFB7F8267F}"/>
              </a:ext>
            </a:extLst>
          </p:cNvPr>
          <p:cNvSpPr>
            <a:spLocks noGrp="1"/>
          </p:cNvSpPr>
          <p:nvPr>
            <p:ph type="body" sz="half" idx="2"/>
          </p:nvPr>
        </p:nvSpPr>
        <p:spPr/>
        <p:txBody>
          <a:bodyPr>
            <a:normAutofit fontScale="85000" lnSpcReduction="10000"/>
          </a:bodyPr>
          <a:lstStyle/>
          <a:p>
            <a:pPr marL="285750" indent="-285750">
              <a:buFont typeface="Arial" panose="020B0604020202020204" pitchFamily="34" charset="0"/>
              <a:buChar char="•"/>
            </a:pPr>
            <a:r>
              <a:rPr lang="en-US" dirty="0"/>
              <a:t>. Provide education for employers and consumers regarding state and federal work incentives.</a:t>
            </a:r>
          </a:p>
          <a:p>
            <a:pPr marL="285750" indent="-285750">
              <a:buFont typeface="Arial" panose="020B0604020202020204" pitchFamily="34" charset="0"/>
              <a:buChar char="•"/>
            </a:pPr>
            <a:r>
              <a:rPr lang="en-US" dirty="0"/>
              <a:t>Engage community partners to advocate for competitive employment.</a:t>
            </a:r>
          </a:p>
          <a:p>
            <a:pPr marL="285750" indent="-285750">
              <a:buFont typeface="Arial" panose="020B0604020202020204" pitchFamily="34" charset="0"/>
              <a:buChar char="•"/>
            </a:pPr>
            <a:r>
              <a:rPr lang="en-US" dirty="0"/>
              <a:t>Promote education for CIL staff regarding Social Security incentives for employment.</a:t>
            </a:r>
          </a:p>
          <a:p>
            <a:pPr marL="285750" indent="-285750">
              <a:buFont typeface="Arial" panose="020B0604020202020204" pitchFamily="34" charset="0"/>
              <a:buChar char="•"/>
            </a:pPr>
            <a:r>
              <a:rPr lang="en-US" dirty="0"/>
              <a:t>Increase CIL participation in VR programs such as summer employment and Pre-ETS.</a:t>
            </a:r>
          </a:p>
        </p:txBody>
      </p:sp>
      <p:pic>
        <p:nvPicPr>
          <p:cNvPr id="7" name="Content Placeholder 6">
            <a:extLst>
              <a:ext uri="{FF2B5EF4-FFF2-40B4-BE49-F238E27FC236}">
                <a16:creationId xmlns:a16="http://schemas.microsoft.com/office/drawing/2014/main" id="{0BDA9044-044E-45BB-B845-60CC1CF936D2}"/>
              </a:ext>
            </a:extLst>
          </p:cNvPr>
          <p:cNvPicPr>
            <a:picLocks noGrp="1" noChangeAspect="1"/>
          </p:cNvPicPr>
          <p:nvPr>
            <p:ph idx="1"/>
          </p:nvPr>
        </p:nvPicPr>
        <p:blipFill>
          <a:blip r:embed="rId3"/>
          <a:stretch>
            <a:fillRect/>
          </a:stretch>
        </p:blipFill>
        <p:spPr>
          <a:xfrm>
            <a:off x="5918123" y="987425"/>
            <a:ext cx="4702329" cy="4873625"/>
          </a:xfrm>
          <a:ln>
            <a:solidFill>
              <a:schemeClr val="accent1">
                <a:lumMod val="50000"/>
              </a:schemeClr>
            </a:solidFill>
          </a:ln>
        </p:spPr>
      </p:pic>
    </p:spTree>
    <p:extLst>
      <p:ext uri="{BB962C8B-B14F-4D97-AF65-F5344CB8AC3E}">
        <p14:creationId xmlns:p14="http://schemas.microsoft.com/office/powerpoint/2010/main" val="2079311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65AE-2986-4068-B0A0-89658A112A3E}"/>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ACE84C1D-E7B4-4063-99C5-46F5539DF93F}"/>
              </a:ext>
            </a:extLst>
          </p:cNvPr>
          <p:cNvSpPr>
            <a:spLocks noGrp="1"/>
          </p:cNvSpPr>
          <p:nvPr>
            <p:ph idx="1"/>
          </p:nvPr>
        </p:nvSpPr>
        <p:spPr/>
        <p:txBody>
          <a:bodyPr/>
          <a:lstStyle/>
          <a:p>
            <a:pPr marL="514350" indent="-285750"/>
            <a:r>
              <a:rPr lang="en-US" dirty="0"/>
              <a:t>Learn about the three core surveys: Consumer Needs, IL Outcomes, and SPIL Tool </a:t>
            </a:r>
          </a:p>
          <a:p>
            <a:pPr marL="514350" indent="-285750"/>
            <a:r>
              <a:rPr lang="en-US" dirty="0"/>
              <a:t>Demonstrate how the different surveys encompass an overall strategy for independent living services</a:t>
            </a:r>
          </a:p>
          <a:p>
            <a:pPr marL="514350" indent="-285750"/>
            <a:r>
              <a:rPr lang="en-US" dirty="0"/>
              <a:t>Review results of performance on Consumer Needs</a:t>
            </a:r>
          </a:p>
          <a:p>
            <a:pPr marL="514350" indent="-285750"/>
            <a:r>
              <a:rPr lang="en-US" dirty="0"/>
              <a:t>Review the progress on SPIL Tool</a:t>
            </a:r>
          </a:p>
          <a:p>
            <a:pPr marL="56007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97557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02B2-338D-4CAC-9BEA-F9D3F58BD7AB}"/>
              </a:ext>
            </a:extLst>
          </p:cNvPr>
          <p:cNvSpPr>
            <a:spLocks noGrp="1"/>
          </p:cNvSpPr>
          <p:nvPr>
            <p:ph type="title"/>
          </p:nvPr>
        </p:nvSpPr>
        <p:spPr/>
        <p:txBody>
          <a:bodyPr/>
          <a:lstStyle/>
          <a:p>
            <a:r>
              <a:rPr lang="en-US" dirty="0"/>
              <a:t>SPIL Tool - Transportation</a:t>
            </a:r>
          </a:p>
        </p:txBody>
      </p:sp>
      <p:sp>
        <p:nvSpPr>
          <p:cNvPr id="4" name="Text Placeholder 3">
            <a:extLst>
              <a:ext uri="{FF2B5EF4-FFF2-40B4-BE49-F238E27FC236}">
                <a16:creationId xmlns:a16="http://schemas.microsoft.com/office/drawing/2014/main" id="{4D323303-9806-44ED-AD97-F1BFB7F8267F}"/>
              </a:ext>
            </a:extLst>
          </p:cNvPr>
          <p:cNvSpPr>
            <a:spLocks noGrp="1"/>
          </p:cNvSpPr>
          <p:nvPr>
            <p:ph type="body" sz="half" idx="2"/>
          </p:nvPr>
        </p:nvSpPr>
        <p:spPr/>
        <p:txBody>
          <a:bodyPr>
            <a:normAutofit fontScale="92500"/>
          </a:bodyPr>
          <a:lstStyle/>
          <a:p>
            <a:pPr marL="285750" indent="-285750">
              <a:buFont typeface="Arial" panose="020B0604020202020204" pitchFamily="34" charset="0"/>
              <a:buChar char="•"/>
            </a:pPr>
            <a:r>
              <a:rPr lang="en-US" dirty="0"/>
              <a:t>Increase awareness of existing transportation systems by making information available in an easily accessible format. </a:t>
            </a:r>
          </a:p>
          <a:p>
            <a:pPr marL="285750" indent="-285750">
              <a:buFont typeface="Arial" panose="020B0604020202020204" pitchFamily="34" charset="0"/>
              <a:buChar char="•"/>
            </a:pPr>
            <a:r>
              <a:rPr lang="en-US" dirty="0"/>
              <a:t>Work closely with local, regional, and state planning entities and providers to promote transportation.</a:t>
            </a:r>
          </a:p>
          <a:p>
            <a:pPr marL="285750" indent="-285750">
              <a:buFont typeface="Arial" panose="020B0604020202020204" pitchFamily="34" charset="0"/>
              <a:buChar char="•"/>
            </a:pPr>
            <a:r>
              <a:rPr lang="en-US" dirty="0"/>
              <a:t>Increase the number of CIL consumers who use public transportation.</a:t>
            </a:r>
          </a:p>
          <a:p>
            <a:pPr marL="285750" indent="-285750">
              <a:buFont typeface="Arial" panose="020B0604020202020204" pitchFamily="34" charset="0"/>
              <a:buChar char="•"/>
            </a:pPr>
            <a:endParaRPr lang="en-US" dirty="0"/>
          </a:p>
        </p:txBody>
      </p:sp>
      <p:pic>
        <p:nvPicPr>
          <p:cNvPr id="7" name="Content Placeholder 6">
            <a:extLst>
              <a:ext uri="{FF2B5EF4-FFF2-40B4-BE49-F238E27FC236}">
                <a16:creationId xmlns:a16="http://schemas.microsoft.com/office/drawing/2014/main" id="{AE5BDB32-EA65-4078-9FF8-CAE363E89B96}"/>
              </a:ext>
            </a:extLst>
          </p:cNvPr>
          <p:cNvPicPr>
            <a:picLocks noGrp="1" noChangeAspect="1"/>
          </p:cNvPicPr>
          <p:nvPr>
            <p:ph idx="1"/>
          </p:nvPr>
        </p:nvPicPr>
        <p:blipFill>
          <a:blip r:embed="rId3"/>
          <a:stretch>
            <a:fillRect/>
          </a:stretch>
        </p:blipFill>
        <p:spPr>
          <a:xfrm>
            <a:off x="6314626" y="987425"/>
            <a:ext cx="3909324" cy="4873625"/>
          </a:xfrm>
          <a:ln>
            <a:solidFill>
              <a:schemeClr val="accent1">
                <a:lumMod val="50000"/>
              </a:schemeClr>
            </a:solidFill>
          </a:ln>
        </p:spPr>
      </p:pic>
    </p:spTree>
    <p:extLst>
      <p:ext uri="{BB962C8B-B14F-4D97-AF65-F5344CB8AC3E}">
        <p14:creationId xmlns:p14="http://schemas.microsoft.com/office/powerpoint/2010/main" val="176596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02B2-338D-4CAC-9BEA-F9D3F58BD7AB}"/>
              </a:ext>
            </a:extLst>
          </p:cNvPr>
          <p:cNvSpPr>
            <a:spLocks noGrp="1"/>
          </p:cNvSpPr>
          <p:nvPr>
            <p:ph type="title"/>
          </p:nvPr>
        </p:nvSpPr>
        <p:spPr/>
        <p:txBody>
          <a:bodyPr/>
          <a:lstStyle/>
          <a:p>
            <a:r>
              <a:rPr lang="en-US" dirty="0"/>
              <a:t>SPIL Tool – Civic Engagement</a:t>
            </a:r>
          </a:p>
        </p:txBody>
      </p:sp>
      <p:sp>
        <p:nvSpPr>
          <p:cNvPr id="4" name="Text Placeholder 3">
            <a:extLst>
              <a:ext uri="{FF2B5EF4-FFF2-40B4-BE49-F238E27FC236}">
                <a16:creationId xmlns:a16="http://schemas.microsoft.com/office/drawing/2014/main" id="{4D323303-9806-44ED-AD97-F1BFB7F8267F}"/>
              </a:ext>
            </a:extLst>
          </p:cNvPr>
          <p:cNvSpPr>
            <a:spLocks noGrp="1"/>
          </p:cNvSpPr>
          <p:nvPr>
            <p:ph type="body" sz="half" idx="2"/>
          </p:nvPr>
        </p:nvSpPr>
        <p:spPr/>
        <p:txBody>
          <a:bodyPr>
            <a:normAutofit fontScale="92500"/>
          </a:bodyPr>
          <a:lstStyle/>
          <a:p>
            <a:pPr marL="285750" indent="-285750">
              <a:buFont typeface="Arial" panose="020B0604020202020204" pitchFamily="34" charset="0"/>
              <a:buChar char="•"/>
            </a:pPr>
            <a:r>
              <a:rPr lang="en-US" dirty="0"/>
              <a:t>Encourage and educate persons with disabilities on the importance of civic engagement, promoting self-advocacy. </a:t>
            </a:r>
          </a:p>
          <a:p>
            <a:pPr marL="285750" indent="-285750">
              <a:buFont typeface="Arial" panose="020B0604020202020204" pitchFamily="34" charset="0"/>
              <a:buChar char="•"/>
            </a:pPr>
            <a:r>
              <a:rPr lang="en-US" dirty="0"/>
              <a:t>Educate self-advocates about serving on local and state boards, committees, and commissions. </a:t>
            </a:r>
          </a:p>
          <a:p>
            <a:pPr marL="285750" indent="-285750">
              <a:buFont typeface="Arial" panose="020B0604020202020204" pitchFamily="34" charset="0"/>
              <a:buChar char="•"/>
            </a:pPr>
            <a:r>
              <a:rPr lang="en-US" dirty="0"/>
              <a:t>CILs will educate policymakers on prioritizing disability rights in all areas of public policy. </a:t>
            </a:r>
          </a:p>
        </p:txBody>
      </p:sp>
      <p:pic>
        <p:nvPicPr>
          <p:cNvPr id="7" name="Content Placeholder 6">
            <a:extLst>
              <a:ext uri="{FF2B5EF4-FFF2-40B4-BE49-F238E27FC236}">
                <a16:creationId xmlns:a16="http://schemas.microsoft.com/office/drawing/2014/main" id="{C39598D2-5319-4F58-9A57-4784172BB969}"/>
              </a:ext>
            </a:extLst>
          </p:cNvPr>
          <p:cNvPicPr>
            <a:picLocks noGrp="1" noChangeAspect="1"/>
          </p:cNvPicPr>
          <p:nvPr>
            <p:ph idx="1"/>
          </p:nvPr>
        </p:nvPicPr>
        <p:blipFill>
          <a:blip r:embed="rId3"/>
          <a:stretch>
            <a:fillRect/>
          </a:stretch>
        </p:blipFill>
        <p:spPr>
          <a:xfrm>
            <a:off x="5916550" y="273905"/>
            <a:ext cx="4552047" cy="6028560"/>
          </a:xfrm>
          <a:ln>
            <a:solidFill>
              <a:schemeClr val="accent1">
                <a:lumMod val="50000"/>
              </a:schemeClr>
            </a:solidFill>
          </a:ln>
        </p:spPr>
      </p:pic>
    </p:spTree>
    <p:extLst>
      <p:ext uri="{BB962C8B-B14F-4D97-AF65-F5344CB8AC3E}">
        <p14:creationId xmlns:p14="http://schemas.microsoft.com/office/powerpoint/2010/main" val="3645164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02B2-338D-4CAC-9BEA-F9D3F58BD7AB}"/>
              </a:ext>
            </a:extLst>
          </p:cNvPr>
          <p:cNvSpPr>
            <a:spLocks noGrp="1"/>
          </p:cNvSpPr>
          <p:nvPr>
            <p:ph type="title"/>
          </p:nvPr>
        </p:nvSpPr>
        <p:spPr/>
        <p:txBody>
          <a:bodyPr>
            <a:normAutofit fontScale="90000"/>
          </a:bodyPr>
          <a:lstStyle/>
          <a:p>
            <a:r>
              <a:rPr lang="en-US" dirty="0"/>
              <a:t>SPIL Tool – Emergency Preparedness</a:t>
            </a:r>
          </a:p>
        </p:txBody>
      </p:sp>
      <p:sp>
        <p:nvSpPr>
          <p:cNvPr id="4" name="Text Placeholder 3">
            <a:extLst>
              <a:ext uri="{FF2B5EF4-FFF2-40B4-BE49-F238E27FC236}">
                <a16:creationId xmlns:a16="http://schemas.microsoft.com/office/drawing/2014/main" id="{4D323303-9806-44ED-AD97-F1BFB7F8267F}"/>
              </a:ext>
            </a:extLst>
          </p:cNvPr>
          <p:cNvSpPr>
            <a:spLocks noGrp="1"/>
          </p:cNvSpPr>
          <p:nvPr>
            <p:ph type="body" sz="half" idx="2"/>
          </p:nvPr>
        </p:nvSpPr>
        <p:spPr/>
        <p:txBody>
          <a:bodyPr>
            <a:normAutofit fontScale="85000" lnSpcReduction="10000"/>
          </a:bodyPr>
          <a:lstStyle/>
          <a:p>
            <a:pPr marL="285750" indent="-285750">
              <a:buFont typeface="Arial" panose="020B0604020202020204" pitchFamily="34" charset="0"/>
              <a:buChar char="•"/>
            </a:pPr>
            <a:r>
              <a:rPr lang="en-US" dirty="0"/>
              <a:t>Persons with disabilities in Missouri are prepared for emergencies and are included in the response and recovering planning made by local and state officials.</a:t>
            </a:r>
          </a:p>
          <a:p>
            <a:pPr marL="285750" indent="-285750">
              <a:buFont typeface="Arial" panose="020B0604020202020204" pitchFamily="34" charset="0"/>
              <a:buChar char="•"/>
            </a:pPr>
            <a:r>
              <a:rPr lang="en-US" dirty="0"/>
              <a:t>The Missouri SILC (MOSILC) and the CILs will foster a spirit of disability inclusion into all aspects of emergency management through partnerships and collaborations with local, state, and federal emergency management and others. </a:t>
            </a:r>
          </a:p>
        </p:txBody>
      </p:sp>
      <p:pic>
        <p:nvPicPr>
          <p:cNvPr id="7" name="Content Placeholder 6">
            <a:extLst>
              <a:ext uri="{FF2B5EF4-FFF2-40B4-BE49-F238E27FC236}">
                <a16:creationId xmlns:a16="http://schemas.microsoft.com/office/drawing/2014/main" id="{6D78C921-CD7E-443B-BB39-97AC933DCD3C}"/>
              </a:ext>
            </a:extLst>
          </p:cNvPr>
          <p:cNvPicPr>
            <a:picLocks noGrp="1" noChangeAspect="1"/>
          </p:cNvPicPr>
          <p:nvPr>
            <p:ph idx="1"/>
          </p:nvPr>
        </p:nvPicPr>
        <p:blipFill>
          <a:blip r:embed="rId3"/>
          <a:stretch>
            <a:fillRect/>
          </a:stretch>
        </p:blipFill>
        <p:spPr>
          <a:xfrm>
            <a:off x="5376082" y="987425"/>
            <a:ext cx="5786411" cy="4873625"/>
          </a:xfrm>
          <a:ln>
            <a:solidFill>
              <a:schemeClr val="accent1">
                <a:lumMod val="50000"/>
              </a:schemeClr>
            </a:solidFill>
          </a:ln>
        </p:spPr>
      </p:pic>
    </p:spTree>
    <p:extLst>
      <p:ext uri="{BB962C8B-B14F-4D97-AF65-F5344CB8AC3E}">
        <p14:creationId xmlns:p14="http://schemas.microsoft.com/office/powerpoint/2010/main" val="3655650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E591-4307-44D7-9399-5EBFD452C1FA}"/>
              </a:ext>
            </a:extLst>
          </p:cNvPr>
          <p:cNvSpPr>
            <a:spLocks noGrp="1"/>
          </p:cNvSpPr>
          <p:nvPr>
            <p:ph type="title"/>
          </p:nvPr>
        </p:nvSpPr>
        <p:spPr/>
        <p:txBody>
          <a:bodyPr/>
          <a:lstStyle/>
          <a:p>
            <a:r>
              <a:rPr lang="en-US" dirty="0"/>
              <a:t>Results</a:t>
            </a:r>
          </a:p>
        </p:txBody>
      </p:sp>
      <p:sp>
        <p:nvSpPr>
          <p:cNvPr id="3" name="Text Placeholder 2">
            <a:extLst>
              <a:ext uri="{FF2B5EF4-FFF2-40B4-BE49-F238E27FC236}">
                <a16:creationId xmlns:a16="http://schemas.microsoft.com/office/drawing/2014/main" id="{99F9A15D-027D-42EF-8747-DADF686B460F}"/>
              </a:ext>
            </a:extLst>
          </p:cNvPr>
          <p:cNvSpPr>
            <a:spLocks noGrp="1"/>
          </p:cNvSpPr>
          <p:nvPr>
            <p:ph type="body" idx="1"/>
          </p:nvPr>
        </p:nvSpPr>
        <p:spPr/>
        <p:txBody>
          <a:bodyPr/>
          <a:lstStyle/>
          <a:p>
            <a:r>
              <a:rPr lang="en-US" dirty="0"/>
              <a:t>Consumer Needs</a:t>
            </a:r>
          </a:p>
        </p:txBody>
      </p:sp>
    </p:spTree>
    <p:extLst>
      <p:ext uri="{BB962C8B-B14F-4D97-AF65-F5344CB8AC3E}">
        <p14:creationId xmlns:p14="http://schemas.microsoft.com/office/powerpoint/2010/main" val="2570884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E1F1B-C41D-4456-BED3-4E30DF75913C}"/>
              </a:ext>
            </a:extLst>
          </p:cNvPr>
          <p:cNvSpPr>
            <a:spLocks noGrp="1"/>
          </p:cNvSpPr>
          <p:nvPr>
            <p:ph type="title"/>
          </p:nvPr>
        </p:nvSpPr>
        <p:spPr/>
        <p:txBody>
          <a:bodyPr/>
          <a:lstStyle/>
          <a:p>
            <a:r>
              <a:rPr lang="en-US" dirty="0"/>
              <a:t>Total Respondents by Zip Code</a:t>
            </a:r>
          </a:p>
        </p:txBody>
      </p:sp>
      <p:pic>
        <p:nvPicPr>
          <p:cNvPr id="17" name="Content Placeholder 16">
            <a:extLst>
              <a:ext uri="{FF2B5EF4-FFF2-40B4-BE49-F238E27FC236}">
                <a16:creationId xmlns:a16="http://schemas.microsoft.com/office/drawing/2014/main" id="{B3A99E84-0F4A-4555-A967-54783B18813A}"/>
              </a:ext>
            </a:extLst>
          </p:cNvPr>
          <p:cNvPicPr>
            <a:picLocks noGrp="1" noChangeAspect="1"/>
          </p:cNvPicPr>
          <p:nvPr>
            <p:ph idx="1"/>
          </p:nvPr>
        </p:nvPicPr>
        <p:blipFill>
          <a:blip r:embed="rId2"/>
          <a:stretch>
            <a:fillRect/>
          </a:stretch>
        </p:blipFill>
        <p:spPr>
          <a:xfrm>
            <a:off x="5364990" y="987425"/>
            <a:ext cx="5808595" cy="4873625"/>
          </a:xfrm>
        </p:spPr>
      </p:pic>
      <p:graphicFrame>
        <p:nvGraphicFramePr>
          <p:cNvPr id="19" name="Table 18">
            <a:extLst>
              <a:ext uri="{FF2B5EF4-FFF2-40B4-BE49-F238E27FC236}">
                <a16:creationId xmlns:a16="http://schemas.microsoft.com/office/drawing/2014/main" id="{78CE74F5-5E11-4C52-B890-368E7ECCB0D4}"/>
              </a:ext>
            </a:extLst>
          </p:cNvPr>
          <p:cNvGraphicFramePr>
            <a:graphicFrameLocks noGrp="1"/>
          </p:cNvGraphicFramePr>
          <p:nvPr>
            <p:extLst>
              <p:ext uri="{D42A27DB-BD31-4B8C-83A1-F6EECF244321}">
                <p14:modId xmlns:p14="http://schemas.microsoft.com/office/powerpoint/2010/main" val="2001597131"/>
              </p:ext>
            </p:extLst>
          </p:nvPr>
        </p:nvGraphicFramePr>
        <p:xfrm>
          <a:off x="912628" y="2894707"/>
          <a:ext cx="2621203" cy="3089284"/>
        </p:xfrm>
        <a:graphic>
          <a:graphicData uri="http://schemas.openxmlformats.org/drawingml/2006/table">
            <a:tbl>
              <a:tblPr/>
              <a:tblGrid>
                <a:gridCol w="1432300">
                  <a:extLst>
                    <a:ext uri="{9D8B030D-6E8A-4147-A177-3AD203B41FA5}">
                      <a16:colId xmlns:a16="http://schemas.microsoft.com/office/drawing/2014/main" val="1723516612"/>
                    </a:ext>
                  </a:extLst>
                </a:gridCol>
                <a:gridCol w="505518">
                  <a:extLst>
                    <a:ext uri="{9D8B030D-6E8A-4147-A177-3AD203B41FA5}">
                      <a16:colId xmlns:a16="http://schemas.microsoft.com/office/drawing/2014/main" val="2115563657"/>
                    </a:ext>
                  </a:extLst>
                </a:gridCol>
                <a:gridCol w="683385">
                  <a:extLst>
                    <a:ext uri="{9D8B030D-6E8A-4147-A177-3AD203B41FA5}">
                      <a16:colId xmlns:a16="http://schemas.microsoft.com/office/drawing/2014/main" val="3839939233"/>
                    </a:ext>
                  </a:extLst>
                </a:gridCol>
              </a:tblGrid>
              <a:tr h="140422">
                <a:tc>
                  <a:txBody>
                    <a:bodyPr/>
                    <a:lstStyle/>
                    <a:p>
                      <a:pPr algn="l" fontAlgn="b"/>
                      <a:r>
                        <a:rPr lang="en-US" sz="800" b="1" i="0" u="none" strike="noStrike">
                          <a:solidFill>
                            <a:srgbClr val="FFFFFF"/>
                          </a:solidFill>
                          <a:effectLst/>
                          <a:latin typeface="Calibri" panose="020F0502020204030204" pitchFamily="34" charset="0"/>
                        </a:rPr>
                        <a:t>County</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FFFFFF"/>
                          </a:solidFill>
                          <a:effectLst/>
                          <a:latin typeface="Calibri" panose="020F0502020204030204" pitchFamily="34" charset="0"/>
                        </a:rPr>
                        <a:t>Zip Code</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FFFFFF"/>
                          </a:solidFill>
                          <a:effectLst/>
                          <a:latin typeface="Calibri" panose="020F0502020204030204" pitchFamily="34" charset="0"/>
                        </a:rPr>
                        <a:t>Respondents</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441595173"/>
                  </a:ext>
                </a:extLst>
              </a:tr>
              <a:tr h="140422">
                <a:tc>
                  <a:txBody>
                    <a:bodyPr/>
                    <a:lstStyle/>
                    <a:p>
                      <a:pPr algn="l" fontAlgn="b"/>
                      <a:r>
                        <a:rPr lang="en-US" sz="800" b="0" i="0" u="none" strike="noStrike">
                          <a:solidFill>
                            <a:srgbClr val="000000"/>
                          </a:solidFill>
                          <a:effectLst/>
                          <a:latin typeface="Calibri" panose="020F0502020204030204" pitchFamily="34" charset="0"/>
                        </a:rPr>
                        <a:t>St. Louis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63110</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41</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236805613"/>
                  </a:ext>
                </a:extLst>
              </a:tr>
              <a:tr h="140422">
                <a:tc>
                  <a:txBody>
                    <a:bodyPr/>
                    <a:lstStyle/>
                    <a:p>
                      <a:pPr algn="l" fontAlgn="b"/>
                      <a:r>
                        <a:rPr lang="en-US" sz="800" b="0" i="0" u="none" strike="noStrike">
                          <a:solidFill>
                            <a:srgbClr val="000000"/>
                          </a:solidFill>
                          <a:effectLst/>
                          <a:latin typeface="Calibri" panose="020F0502020204030204" pitchFamily="34" charset="0"/>
                        </a:rPr>
                        <a:t>St. Louis City County</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63110</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40</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65215892"/>
                  </a:ext>
                </a:extLst>
              </a:tr>
              <a:tr h="140422">
                <a:tc>
                  <a:txBody>
                    <a:bodyPr/>
                    <a:lstStyle/>
                    <a:p>
                      <a:pPr algn="l" fontAlgn="b"/>
                      <a:r>
                        <a:rPr lang="en-US" sz="800" b="0" i="0" u="none" strike="noStrike">
                          <a:solidFill>
                            <a:srgbClr val="000000"/>
                          </a:solidFill>
                          <a:effectLst/>
                          <a:latin typeface="Calibri" panose="020F0502020204030204" pitchFamily="34" charset="0"/>
                        </a:rPr>
                        <a:t>Butler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63901</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35</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595491438"/>
                  </a:ext>
                </a:extLst>
              </a:tr>
              <a:tr h="140422">
                <a:tc>
                  <a:txBody>
                    <a:bodyPr/>
                    <a:lstStyle/>
                    <a:p>
                      <a:pPr algn="l" fontAlgn="b"/>
                      <a:r>
                        <a:rPr lang="en-US" sz="800" b="0" i="0" u="none" strike="noStrike">
                          <a:solidFill>
                            <a:srgbClr val="000000"/>
                          </a:solidFill>
                          <a:effectLst/>
                          <a:latin typeface="Calibri" panose="020F0502020204030204" pitchFamily="34" charset="0"/>
                        </a:rPr>
                        <a:t>Greene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65807</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29</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517332195"/>
                  </a:ext>
                </a:extLst>
              </a:tr>
              <a:tr h="140422">
                <a:tc>
                  <a:txBody>
                    <a:bodyPr/>
                    <a:lstStyle/>
                    <a:p>
                      <a:pPr algn="l" fontAlgn="b"/>
                      <a:r>
                        <a:rPr lang="en-US" sz="800" b="0" i="0" u="none" strike="noStrike">
                          <a:solidFill>
                            <a:srgbClr val="000000"/>
                          </a:solidFill>
                          <a:effectLst/>
                          <a:latin typeface="Calibri" panose="020F0502020204030204" pitchFamily="34" charset="0"/>
                        </a:rPr>
                        <a:t>Pettis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65301</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25</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50398287"/>
                  </a:ext>
                </a:extLst>
              </a:tr>
              <a:tr h="140422">
                <a:tc>
                  <a:txBody>
                    <a:bodyPr/>
                    <a:lstStyle/>
                    <a:p>
                      <a:pPr algn="l" fontAlgn="b"/>
                      <a:r>
                        <a:rPr lang="en-US" sz="800" b="0" i="0" u="none" strike="noStrike">
                          <a:solidFill>
                            <a:srgbClr val="000000"/>
                          </a:solidFill>
                          <a:effectLst/>
                          <a:latin typeface="Calibri" panose="020F0502020204030204" pitchFamily="34" charset="0"/>
                        </a:rPr>
                        <a:t>Howell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65775</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22</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911738750"/>
                  </a:ext>
                </a:extLst>
              </a:tr>
              <a:tr h="140422">
                <a:tc>
                  <a:txBody>
                    <a:bodyPr/>
                    <a:lstStyle/>
                    <a:p>
                      <a:pPr algn="l" fontAlgn="b"/>
                      <a:r>
                        <a:rPr lang="en-US" sz="800" b="0" i="0" u="none" strike="noStrike">
                          <a:solidFill>
                            <a:srgbClr val="000000"/>
                          </a:solidFill>
                          <a:effectLst/>
                          <a:latin typeface="Calibri" panose="020F0502020204030204" pitchFamily="34" charset="0"/>
                        </a:rPr>
                        <a:t>St. Francois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63640</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22</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20954371"/>
                  </a:ext>
                </a:extLst>
              </a:tr>
              <a:tr h="140422">
                <a:tc>
                  <a:txBody>
                    <a:bodyPr/>
                    <a:lstStyle/>
                    <a:p>
                      <a:pPr algn="l" fontAlgn="b"/>
                      <a:r>
                        <a:rPr lang="en-US" sz="800" b="0" i="0" u="none" strike="noStrike">
                          <a:solidFill>
                            <a:srgbClr val="000000"/>
                          </a:solidFill>
                          <a:effectLst/>
                          <a:latin typeface="Calibri" panose="020F0502020204030204" pitchFamily="34" charset="0"/>
                        </a:rPr>
                        <a:t>Iron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65566</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19</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233915784"/>
                  </a:ext>
                </a:extLst>
              </a:tr>
              <a:tr h="140422">
                <a:tc>
                  <a:txBody>
                    <a:bodyPr/>
                    <a:lstStyle/>
                    <a:p>
                      <a:pPr algn="l" fontAlgn="b"/>
                      <a:r>
                        <a:rPr lang="en-US" sz="800" b="0" i="0" u="none" strike="noStrike">
                          <a:solidFill>
                            <a:srgbClr val="000000"/>
                          </a:solidFill>
                          <a:effectLst/>
                          <a:latin typeface="Calibri" panose="020F0502020204030204" pitchFamily="34" charset="0"/>
                        </a:rPr>
                        <a:t>Gasconade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65066</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18</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151091244"/>
                  </a:ext>
                </a:extLst>
              </a:tr>
              <a:tr h="140422">
                <a:tc>
                  <a:txBody>
                    <a:bodyPr/>
                    <a:lstStyle/>
                    <a:p>
                      <a:pPr algn="l" fontAlgn="b"/>
                      <a:r>
                        <a:rPr lang="en-US" sz="800" b="0" i="0" u="none" strike="noStrike">
                          <a:solidFill>
                            <a:srgbClr val="000000"/>
                          </a:solidFill>
                          <a:effectLst/>
                          <a:latin typeface="Calibri" panose="020F0502020204030204" pitchFamily="34" charset="0"/>
                        </a:rPr>
                        <a:t>Boone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65201</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17</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773988355"/>
                  </a:ext>
                </a:extLst>
              </a:tr>
              <a:tr h="140422">
                <a:tc>
                  <a:txBody>
                    <a:bodyPr/>
                    <a:lstStyle/>
                    <a:p>
                      <a:pPr algn="l" fontAlgn="b"/>
                      <a:r>
                        <a:rPr lang="en-US" sz="800" b="0" i="0" u="none" strike="noStrike">
                          <a:solidFill>
                            <a:srgbClr val="000000"/>
                          </a:solidFill>
                          <a:effectLst/>
                          <a:latin typeface="Calibri" panose="020F0502020204030204" pitchFamily="34" charset="0"/>
                        </a:rPr>
                        <a:t>Livingston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64601</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13</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554819326"/>
                  </a:ext>
                </a:extLst>
              </a:tr>
              <a:tr h="140422">
                <a:tc>
                  <a:txBody>
                    <a:bodyPr/>
                    <a:lstStyle/>
                    <a:p>
                      <a:pPr algn="l" fontAlgn="b"/>
                      <a:r>
                        <a:rPr lang="en-US" sz="800" b="0" i="0" u="none" strike="noStrike">
                          <a:solidFill>
                            <a:srgbClr val="000000"/>
                          </a:solidFill>
                          <a:effectLst/>
                          <a:latin typeface="Calibri" panose="020F0502020204030204" pitchFamily="34" charset="0"/>
                        </a:rPr>
                        <a:t>Cape Girardeau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63701</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12</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177787914"/>
                  </a:ext>
                </a:extLst>
              </a:tr>
              <a:tr h="140422">
                <a:tc>
                  <a:txBody>
                    <a:bodyPr/>
                    <a:lstStyle/>
                    <a:p>
                      <a:pPr algn="l" fontAlgn="b"/>
                      <a:r>
                        <a:rPr lang="en-US" sz="800" b="0" i="0" u="none" strike="noStrike">
                          <a:solidFill>
                            <a:srgbClr val="000000"/>
                          </a:solidFill>
                          <a:effectLst/>
                          <a:latin typeface="Calibri" panose="020F0502020204030204" pitchFamily="34" charset="0"/>
                        </a:rPr>
                        <a:t>Cape Girardeau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63755</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12</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548941432"/>
                  </a:ext>
                </a:extLst>
              </a:tr>
              <a:tr h="140422">
                <a:tc>
                  <a:txBody>
                    <a:bodyPr/>
                    <a:lstStyle/>
                    <a:p>
                      <a:pPr algn="l" fontAlgn="b"/>
                      <a:r>
                        <a:rPr lang="en-US" sz="800" b="0" i="0" u="none" strike="noStrike">
                          <a:solidFill>
                            <a:srgbClr val="000000"/>
                          </a:solidFill>
                          <a:effectLst/>
                          <a:latin typeface="Calibri" panose="020F0502020204030204" pitchFamily="34" charset="0"/>
                        </a:rPr>
                        <a:t>Johnson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64093</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12</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939359340"/>
                  </a:ext>
                </a:extLst>
              </a:tr>
              <a:tr h="140422">
                <a:tc>
                  <a:txBody>
                    <a:bodyPr/>
                    <a:lstStyle/>
                    <a:p>
                      <a:pPr algn="l" fontAlgn="b"/>
                      <a:r>
                        <a:rPr lang="en-US" sz="800" b="0" i="0" u="none" strike="noStrike">
                          <a:solidFill>
                            <a:srgbClr val="000000"/>
                          </a:solidFill>
                          <a:effectLst/>
                          <a:latin typeface="Calibri" panose="020F0502020204030204" pitchFamily="34" charset="0"/>
                        </a:rPr>
                        <a:t>St. Charles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63376</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12</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578815116"/>
                  </a:ext>
                </a:extLst>
              </a:tr>
              <a:tr h="140422">
                <a:tc>
                  <a:txBody>
                    <a:bodyPr/>
                    <a:lstStyle/>
                    <a:p>
                      <a:pPr algn="l" fontAlgn="b"/>
                      <a:r>
                        <a:rPr lang="en-US" sz="800" b="0" i="0" u="none" strike="noStrike">
                          <a:solidFill>
                            <a:srgbClr val="000000"/>
                          </a:solidFill>
                          <a:effectLst/>
                          <a:latin typeface="Calibri" panose="020F0502020204030204" pitchFamily="34" charset="0"/>
                        </a:rPr>
                        <a:t>Dent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65560</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11</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727209338"/>
                  </a:ext>
                </a:extLst>
              </a:tr>
              <a:tr h="140422">
                <a:tc>
                  <a:txBody>
                    <a:bodyPr/>
                    <a:lstStyle/>
                    <a:p>
                      <a:pPr algn="l" fontAlgn="b"/>
                      <a:r>
                        <a:rPr lang="en-US" sz="800" b="0" i="0" u="none" strike="noStrike">
                          <a:solidFill>
                            <a:srgbClr val="000000"/>
                          </a:solidFill>
                          <a:effectLst/>
                          <a:latin typeface="Calibri" panose="020F0502020204030204" pitchFamily="34" charset="0"/>
                        </a:rPr>
                        <a:t>Grundy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64683</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10</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359852154"/>
                  </a:ext>
                </a:extLst>
              </a:tr>
              <a:tr h="140422">
                <a:tc>
                  <a:txBody>
                    <a:bodyPr/>
                    <a:lstStyle/>
                    <a:p>
                      <a:pPr algn="l" fontAlgn="b"/>
                      <a:r>
                        <a:rPr lang="en-US" sz="800" b="0" i="0" u="none" strike="noStrike">
                          <a:solidFill>
                            <a:srgbClr val="000000"/>
                          </a:solidFill>
                          <a:effectLst/>
                          <a:latin typeface="Calibri" panose="020F0502020204030204" pitchFamily="34" charset="0"/>
                        </a:rPr>
                        <a:t>St. Louis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63136</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10</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736957047"/>
                  </a:ext>
                </a:extLst>
              </a:tr>
              <a:tr h="140422">
                <a:tc>
                  <a:txBody>
                    <a:bodyPr/>
                    <a:lstStyle/>
                    <a:p>
                      <a:pPr algn="l" fontAlgn="b"/>
                      <a:r>
                        <a:rPr lang="en-US" sz="800" b="0" i="0" u="none" strike="noStrike">
                          <a:solidFill>
                            <a:srgbClr val="000000"/>
                          </a:solidFill>
                          <a:effectLst/>
                          <a:latin typeface="Calibri" panose="020F0502020204030204" pitchFamily="34" charset="0"/>
                        </a:rPr>
                        <a:t>Adair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63501</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9</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80855861"/>
                  </a:ext>
                </a:extLst>
              </a:tr>
              <a:tr h="140422">
                <a:tc>
                  <a:txBody>
                    <a:bodyPr/>
                    <a:lstStyle/>
                    <a:p>
                      <a:pPr algn="l" fontAlgn="b"/>
                      <a:r>
                        <a:rPr lang="en-US" sz="800" b="0" i="0" u="none" strike="noStrike">
                          <a:solidFill>
                            <a:srgbClr val="000000"/>
                          </a:solidFill>
                          <a:effectLst/>
                          <a:latin typeface="Calibri" panose="020F0502020204030204" pitchFamily="34" charset="0"/>
                        </a:rPr>
                        <a:t>Crawford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65565</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9</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65779507"/>
                  </a:ext>
                </a:extLst>
              </a:tr>
              <a:tr h="140422">
                <a:tc>
                  <a:txBody>
                    <a:bodyPr/>
                    <a:lstStyle/>
                    <a:p>
                      <a:pPr algn="l" fontAlgn="b"/>
                      <a:r>
                        <a:rPr lang="en-US" sz="800" b="0" i="0" u="none" strike="noStrike">
                          <a:solidFill>
                            <a:srgbClr val="000000"/>
                          </a:solidFill>
                          <a:effectLst/>
                          <a:latin typeface="Calibri" panose="020F0502020204030204" pitchFamily="34" charset="0"/>
                        </a:rPr>
                        <a:t>Marion County, Missouri</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63401</a:t>
                      </a:r>
                    </a:p>
                  </a:txBody>
                  <a:tcPr marL="7021" marR="7021" marT="702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9</a:t>
                      </a:r>
                    </a:p>
                  </a:txBody>
                  <a:tcPr marL="7021" marR="7021" marT="7021"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587307098"/>
                  </a:ext>
                </a:extLst>
              </a:tr>
            </a:tbl>
          </a:graphicData>
        </a:graphic>
      </p:graphicFrame>
    </p:spTree>
    <p:extLst>
      <p:ext uri="{BB962C8B-B14F-4D97-AF65-F5344CB8AC3E}">
        <p14:creationId xmlns:p14="http://schemas.microsoft.com/office/powerpoint/2010/main" val="980884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93A9-EB08-4255-BEBE-CEF55448A2E1}"/>
              </a:ext>
            </a:extLst>
          </p:cNvPr>
          <p:cNvSpPr>
            <a:spLocks noGrp="1"/>
          </p:cNvSpPr>
          <p:nvPr>
            <p:ph type="title"/>
          </p:nvPr>
        </p:nvSpPr>
        <p:spPr/>
        <p:txBody>
          <a:bodyPr/>
          <a:lstStyle/>
          <a:p>
            <a:r>
              <a:rPr lang="en-US" dirty="0"/>
              <a:t>Community Accessibility</a:t>
            </a:r>
          </a:p>
        </p:txBody>
      </p:sp>
      <p:pic>
        <p:nvPicPr>
          <p:cNvPr id="10" name="Content Placeholder 9">
            <a:extLst>
              <a:ext uri="{FF2B5EF4-FFF2-40B4-BE49-F238E27FC236}">
                <a16:creationId xmlns:a16="http://schemas.microsoft.com/office/drawing/2014/main" id="{8D86F988-3BB3-49AB-BC16-565AFE576B06}"/>
              </a:ext>
            </a:extLst>
          </p:cNvPr>
          <p:cNvPicPr>
            <a:picLocks noGrp="1" noChangeAspect="1"/>
          </p:cNvPicPr>
          <p:nvPr>
            <p:ph idx="1"/>
          </p:nvPr>
        </p:nvPicPr>
        <p:blipFill>
          <a:blip r:embed="rId2"/>
          <a:stretch>
            <a:fillRect/>
          </a:stretch>
        </p:blipFill>
        <p:spPr>
          <a:xfrm>
            <a:off x="5385189" y="987425"/>
            <a:ext cx="5768197" cy="4873625"/>
          </a:xfrm>
        </p:spPr>
      </p:pic>
      <p:graphicFrame>
        <p:nvGraphicFramePr>
          <p:cNvPr id="11" name="Table 10">
            <a:extLst>
              <a:ext uri="{FF2B5EF4-FFF2-40B4-BE49-F238E27FC236}">
                <a16:creationId xmlns:a16="http://schemas.microsoft.com/office/drawing/2014/main" id="{7DC3E800-9C29-4820-8AA6-D5BAF206D93F}"/>
              </a:ext>
            </a:extLst>
          </p:cNvPr>
          <p:cNvGraphicFramePr>
            <a:graphicFrameLocks noGrp="1"/>
          </p:cNvGraphicFramePr>
          <p:nvPr>
            <p:extLst>
              <p:ext uri="{D42A27DB-BD31-4B8C-83A1-F6EECF244321}">
                <p14:modId xmlns:p14="http://schemas.microsoft.com/office/powerpoint/2010/main" val="2451205247"/>
              </p:ext>
            </p:extLst>
          </p:nvPr>
        </p:nvGraphicFramePr>
        <p:xfrm>
          <a:off x="912628" y="2934586"/>
          <a:ext cx="2238008" cy="3089280"/>
        </p:xfrm>
        <a:graphic>
          <a:graphicData uri="http://schemas.openxmlformats.org/drawingml/2006/table">
            <a:tbl>
              <a:tblPr/>
              <a:tblGrid>
                <a:gridCol w="941507">
                  <a:extLst>
                    <a:ext uri="{9D8B030D-6E8A-4147-A177-3AD203B41FA5}">
                      <a16:colId xmlns:a16="http://schemas.microsoft.com/office/drawing/2014/main" val="598052938"/>
                    </a:ext>
                  </a:extLst>
                </a:gridCol>
                <a:gridCol w="370429">
                  <a:extLst>
                    <a:ext uri="{9D8B030D-6E8A-4147-A177-3AD203B41FA5}">
                      <a16:colId xmlns:a16="http://schemas.microsoft.com/office/drawing/2014/main" val="2662257288"/>
                    </a:ext>
                  </a:extLst>
                </a:gridCol>
                <a:gridCol w="500765">
                  <a:extLst>
                    <a:ext uri="{9D8B030D-6E8A-4147-A177-3AD203B41FA5}">
                      <a16:colId xmlns:a16="http://schemas.microsoft.com/office/drawing/2014/main" val="3543589429"/>
                    </a:ext>
                  </a:extLst>
                </a:gridCol>
                <a:gridCol w="425307">
                  <a:extLst>
                    <a:ext uri="{9D8B030D-6E8A-4147-A177-3AD203B41FA5}">
                      <a16:colId xmlns:a16="http://schemas.microsoft.com/office/drawing/2014/main" val="3495004940"/>
                    </a:ext>
                  </a:extLst>
                </a:gridCol>
              </a:tblGrid>
              <a:tr h="102976">
                <a:tc>
                  <a:txBody>
                    <a:bodyPr/>
                    <a:lstStyle/>
                    <a:p>
                      <a:pPr algn="l" fontAlgn="b"/>
                      <a:r>
                        <a:rPr lang="en-US" sz="600" b="1" i="0" u="none" strike="noStrike">
                          <a:solidFill>
                            <a:srgbClr val="FFFFFF"/>
                          </a:solidFill>
                          <a:effectLst/>
                          <a:latin typeface="Calibri" panose="020F0502020204030204" pitchFamily="34" charset="0"/>
                        </a:rPr>
                        <a:t>Missouri County</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600" b="1" i="0" u="none" strike="noStrike">
                          <a:solidFill>
                            <a:srgbClr val="FFFFFF"/>
                          </a:solidFill>
                          <a:effectLst/>
                          <a:latin typeface="Calibri" panose="020F0502020204030204" pitchFamily="34" charset="0"/>
                        </a:rPr>
                        <a:t>ZIP Code</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600" b="1" i="0" u="none" strike="noStrike">
                          <a:solidFill>
                            <a:srgbClr val="FFFFFF"/>
                          </a:solidFill>
                          <a:effectLst/>
                          <a:latin typeface="Calibri" panose="020F0502020204030204" pitchFamily="34" charset="0"/>
                        </a:rPr>
                        <a:t>Respondents</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600" b="1" i="0" u="none" strike="noStrike">
                          <a:solidFill>
                            <a:srgbClr val="FFFFFF"/>
                          </a:solidFill>
                          <a:effectLst/>
                          <a:latin typeface="Calibri" panose="020F0502020204030204" pitchFamily="34" charset="0"/>
                        </a:rPr>
                        <a:t>Accessbile</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309375051"/>
                  </a:ext>
                </a:extLst>
              </a:tr>
              <a:tr h="102976">
                <a:tc>
                  <a:txBody>
                    <a:bodyPr/>
                    <a:lstStyle/>
                    <a:p>
                      <a:pPr algn="l" fontAlgn="b"/>
                      <a:r>
                        <a:rPr lang="en-US" sz="600" b="0" i="0" u="none" strike="noStrike">
                          <a:solidFill>
                            <a:srgbClr val="000000"/>
                          </a:solidFill>
                          <a:effectLst/>
                          <a:latin typeface="Calibri" panose="020F0502020204030204" pitchFamily="34" charset="0"/>
                        </a:rPr>
                        <a:t>St. Louis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63121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346029221"/>
                  </a:ext>
                </a:extLst>
              </a:tr>
              <a:tr h="102976">
                <a:tc>
                  <a:txBody>
                    <a:bodyPr/>
                    <a:lstStyle/>
                    <a:p>
                      <a:pPr algn="l" fontAlgn="b"/>
                      <a:r>
                        <a:rPr lang="en-US" sz="600" b="0" i="0" u="none" strike="noStrike">
                          <a:solidFill>
                            <a:srgbClr val="000000"/>
                          </a:solidFill>
                          <a:effectLst/>
                          <a:latin typeface="Calibri" panose="020F0502020204030204" pitchFamily="34" charset="0"/>
                        </a:rPr>
                        <a:t>Warren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63357</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754410373"/>
                  </a:ext>
                </a:extLst>
              </a:tr>
              <a:tr h="102976">
                <a:tc>
                  <a:txBody>
                    <a:bodyPr/>
                    <a:lstStyle/>
                    <a:p>
                      <a:pPr algn="l" fontAlgn="b"/>
                      <a:r>
                        <a:rPr lang="en-US" sz="600" b="0" i="0" u="none" strike="noStrike">
                          <a:solidFill>
                            <a:srgbClr val="000000"/>
                          </a:solidFill>
                          <a:effectLst/>
                          <a:latin typeface="Calibri" panose="020F0502020204030204" pitchFamily="34" charset="0"/>
                        </a:rPr>
                        <a:t>Caldwell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64649</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8812653"/>
                  </a:ext>
                </a:extLst>
              </a:tr>
              <a:tr h="102976">
                <a:tc>
                  <a:txBody>
                    <a:bodyPr/>
                    <a:lstStyle/>
                    <a:p>
                      <a:pPr algn="l" fontAlgn="b"/>
                      <a:r>
                        <a:rPr lang="en-US" sz="600" b="0" i="0" u="none" strike="noStrike">
                          <a:solidFill>
                            <a:srgbClr val="000000"/>
                          </a:solidFill>
                          <a:effectLst/>
                          <a:latin typeface="Calibri" panose="020F0502020204030204" pitchFamily="34" charset="0"/>
                        </a:rPr>
                        <a:t>Greene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65616</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358286355"/>
                  </a:ext>
                </a:extLst>
              </a:tr>
              <a:tr h="102976">
                <a:tc>
                  <a:txBody>
                    <a:bodyPr/>
                    <a:lstStyle/>
                    <a:p>
                      <a:pPr algn="l" fontAlgn="b"/>
                      <a:r>
                        <a:rPr lang="en-US" sz="600" b="0" i="0" u="none" strike="noStrike">
                          <a:solidFill>
                            <a:srgbClr val="000000"/>
                          </a:solidFill>
                          <a:effectLst/>
                          <a:latin typeface="Calibri" panose="020F0502020204030204" pitchFamily="34" charset="0"/>
                        </a:rPr>
                        <a:t>St. Louis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63138</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1.5</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66012448"/>
                  </a:ext>
                </a:extLst>
              </a:tr>
              <a:tr h="102976">
                <a:tc>
                  <a:txBody>
                    <a:bodyPr/>
                    <a:lstStyle/>
                    <a:p>
                      <a:pPr algn="l" fontAlgn="b"/>
                      <a:r>
                        <a:rPr lang="en-US" sz="600" b="0" i="0" u="none" strike="noStrike">
                          <a:solidFill>
                            <a:srgbClr val="000000"/>
                          </a:solidFill>
                          <a:effectLst/>
                          <a:latin typeface="Calibri" panose="020F0502020204030204" pitchFamily="34" charset="0"/>
                        </a:rPr>
                        <a:t>Andrew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64485</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251081250"/>
                  </a:ext>
                </a:extLst>
              </a:tr>
              <a:tr h="102976">
                <a:tc>
                  <a:txBody>
                    <a:bodyPr/>
                    <a:lstStyle/>
                    <a:p>
                      <a:pPr algn="l" fontAlgn="b"/>
                      <a:r>
                        <a:rPr lang="en-US" sz="600" b="0" i="0" u="none" strike="noStrike">
                          <a:solidFill>
                            <a:srgbClr val="000000"/>
                          </a:solidFill>
                          <a:effectLst/>
                          <a:latin typeface="Calibri" panose="020F0502020204030204" pitchFamily="34" charset="0"/>
                        </a:rPr>
                        <a:t>Carroll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64623</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862588834"/>
                  </a:ext>
                </a:extLst>
              </a:tr>
              <a:tr h="102976">
                <a:tc>
                  <a:txBody>
                    <a:bodyPr/>
                    <a:lstStyle/>
                    <a:p>
                      <a:pPr algn="l" fontAlgn="b"/>
                      <a:r>
                        <a:rPr lang="en-US" sz="600" b="0" i="0" u="none" strike="noStrike">
                          <a:solidFill>
                            <a:srgbClr val="000000"/>
                          </a:solidFill>
                          <a:effectLst/>
                          <a:latin typeface="Calibri" panose="020F0502020204030204" pitchFamily="34" charset="0"/>
                        </a:rPr>
                        <a:t>Dent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65542</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411110454"/>
                  </a:ext>
                </a:extLst>
              </a:tr>
              <a:tr h="102976">
                <a:tc>
                  <a:txBody>
                    <a:bodyPr/>
                    <a:lstStyle/>
                    <a:p>
                      <a:pPr algn="l" fontAlgn="b"/>
                      <a:r>
                        <a:rPr lang="en-US" sz="600" b="0" i="0" u="none" strike="noStrike">
                          <a:solidFill>
                            <a:srgbClr val="000000"/>
                          </a:solidFill>
                          <a:effectLst/>
                          <a:latin typeface="Calibri" panose="020F0502020204030204" pitchFamily="34" charset="0"/>
                        </a:rPr>
                        <a:t>St. Charles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63303</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620782723"/>
                  </a:ext>
                </a:extLst>
              </a:tr>
              <a:tr h="102976">
                <a:tc>
                  <a:txBody>
                    <a:bodyPr/>
                    <a:lstStyle/>
                    <a:p>
                      <a:pPr algn="l" fontAlgn="b"/>
                      <a:r>
                        <a:rPr lang="en-US" sz="600" b="0" i="0" u="none" strike="noStrike">
                          <a:solidFill>
                            <a:srgbClr val="000000"/>
                          </a:solidFill>
                          <a:effectLst/>
                          <a:latin typeface="Calibri" panose="020F0502020204030204" pitchFamily="34" charset="0"/>
                        </a:rPr>
                        <a:t>St. Louis City County</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63367</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910702829"/>
                  </a:ext>
                </a:extLst>
              </a:tr>
              <a:tr h="102976">
                <a:tc>
                  <a:txBody>
                    <a:bodyPr/>
                    <a:lstStyle/>
                    <a:p>
                      <a:pPr algn="l" fontAlgn="b"/>
                      <a:r>
                        <a:rPr lang="en-US" sz="600" b="0" i="0" u="none" strike="noStrike">
                          <a:solidFill>
                            <a:srgbClr val="000000"/>
                          </a:solidFill>
                          <a:effectLst/>
                          <a:latin typeface="Calibri" panose="020F0502020204030204" pitchFamily="34" charset="0"/>
                        </a:rPr>
                        <a:t>St. Louis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63133</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161301188"/>
                  </a:ext>
                </a:extLst>
              </a:tr>
              <a:tr h="102976">
                <a:tc>
                  <a:txBody>
                    <a:bodyPr/>
                    <a:lstStyle/>
                    <a:p>
                      <a:pPr algn="l" fontAlgn="b"/>
                      <a:r>
                        <a:rPr lang="en-US" sz="600" b="0" i="0" u="none" strike="noStrike">
                          <a:solidFill>
                            <a:srgbClr val="000000"/>
                          </a:solidFill>
                          <a:effectLst/>
                          <a:latin typeface="Calibri" panose="020F0502020204030204" pitchFamily="34" charset="0"/>
                        </a:rPr>
                        <a:t>Pettis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65337</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2.333333333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86056306"/>
                  </a:ext>
                </a:extLst>
              </a:tr>
              <a:tr h="102976">
                <a:tc>
                  <a:txBody>
                    <a:bodyPr/>
                    <a:lstStyle/>
                    <a:p>
                      <a:pPr algn="l" fontAlgn="b"/>
                      <a:r>
                        <a:rPr lang="en-US" sz="600" b="0" i="0" u="none" strike="noStrike">
                          <a:solidFill>
                            <a:srgbClr val="000000"/>
                          </a:solidFill>
                          <a:effectLst/>
                          <a:latin typeface="Calibri" panose="020F0502020204030204" pitchFamily="34" charset="0"/>
                        </a:rPr>
                        <a:t>Benton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65326</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2.5</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03552214"/>
                  </a:ext>
                </a:extLst>
              </a:tr>
              <a:tr h="102976">
                <a:tc>
                  <a:txBody>
                    <a:bodyPr/>
                    <a:lstStyle/>
                    <a:p>
                      <a:pPr algn="l" fontAlgn="b"/>
                      <a:r>
                        <a:rPr lang="en-US" sz="600" b="0" i="0" u="none" strike="noStrike">
                          <a:solidFill>
                            <a:srgbClr val="000000"/>
                          </a:solidFill>
                          <a:effectLst/>
                          <a:latin typeface="Calibri" panose="020F0502020204030204" pitchFamily="34" charset="0"/>
                        </a:rPr>
                        <a:t>Chariton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63552</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2.5</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536383023"/>
                  </a:ext>
                </a:extLst>
              </a:tr>
              <a:tr h="102976">
                <a:tc>
                  <a:txBody>
                    <a:bodyPr/>
                    <a:lstStyle/>
                    <a:p>
                      <a:pPr algn="l" fontAlgn="b"/>
                      <a:r>
                        <a:rPr lang="en-US" sz="600" b="0" i="0" u="none" strike="noStrike">
                          <a:solidFill>
                            <a:srgbClr val="000000"/>
                          </a:solidFill>
                          <a:effectLst/>
                          <a:latin typeface="Calibri" panose="020F0502020204030204" pitchFamily="34" charset="0"/>
                        </a:rPr>
                        <a:t>Benton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65355</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4</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2.75</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074628466"/>
                  </a:ext>
                </a:extLst>
              </a:tr>
              <a:tr h="102976">
                <a:tc>
                  <a:txBody>
                    <a:bodyPr/>
                    <a:lstStyle/>
                    <a:p>
                      <a:pPr algn="l" fontAlgn="b"/>
                      <a:r>
                        <a:rPr lang="en-US" sz="600" b="0" i="0" u="none" strike="noStrike">
                          <a:solidFill>
                            <a:srgbClr val="000000"/>
                          </a:solidFill>
                          <a:effectLst/>
                          <a:latin typeface="Calibri" panose="020F0502020204030204" pitchFamily="34" charset="0"/>
                        </a:rPr>
                        <a:t>Buchanan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64505</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283896720"/>
                  </a:ext>
                </a:extLst>
              </a:tr>
              <a:tr h="102976">
                <a:tc>
                  <a:txBody>
                    <a:bodyPr/>
                    <a:lstStyle/>
                    <a:p>
                      <a:pPr algn="l" fontAlgn="b"/>
                      <a:r>
                        <a:rPr lang="en-US" sz="600" b="0" i="0" u="none" strike="noStrike">
                          <a:solidFill>
                            <a:srgbClr val="000000"/>
                          </a:solidFill>
                          <a:effectLst/>
                          <a:latin typeface="Calibri" panose="020F0502020204030204" pitchFamily="34" charset="0"/>
                        </a:rPr>
                        <a:t>Caldwell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64625</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425581428"/>
                  </a:ext>
                </a:extLst>
              </a:tr>
              <a:tr h="102976">
                <a:tc>
                  <a:txBody>
                    <a:bodyPr/>
                    <a:lstStyle/>
                    <a:p>
                      <a:pPr algn="l" fontAlgn="b"/>
                      <a:r>
                        <a:rPr lang="en-US" sz="600" b="0" i="0" u="none" strike="noStrike">
                          <a:solidFill>
                            <a:srgbClr val="000000"/>
                          </a:solidFill>
                          <a:effectLst/>
                          <a:latin typeface="Calibri" panose="020F0502020204030204" pitchFamily="34" charset="0"/>
                        </a:rPr>
                        <a:t>Camden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65020</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617918922"/>
                  </a:ext>
                </a:extLst>
              </a:tr>
              <a:tr h="102976">
                <a:tc>
                  <a:txBody>
                    <a:bodyPr/>
                    <a:lstStyle/>
                    <a:p>
                      <a:pPr algn="l" fontAlgn="b"/>
                      <a:r>
                        <a:rPr lang="en-US" sz="600" b="0" i="0" u="none" strike="noStrike">
                          <a:solidFill>
                            <a:srgbClr val="000000"/>
                          </a:solidFill>
                          <a:effectLst/>
                          <a:latin typeface="Calibri" panose="020F0502020204030204" pitchFamily="34" charset="0"/>
                        </a:rPr>
                        <a:t>Dent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63601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465309346"/>
                  </a:ext>
                </a:extLst>
              </a:tr>
              <a:tr h="102976">
                <a:tc>
                  <a:txBody>
                    <a:bodyPr/>
                    <a:lstStyle/>
                    <a:p>
                      <a:pPr algn="l" fontAlgn="b"/>
                      <a:r>
                        <a:rPr lang="en-US" sz="600" b="0" i="0" u="none" strike="noStrike">
                          <a:solidFill>
                            <a:srgbClr val="000000"/>
                          </a:solidFill>
                          <a:effectLst/>
                          <a:latin typeface="Calibri" panose="020F0502020204030204" pitchFamily="34" charset="0"/>
                        </a:rPr>
                        <a:t>Franklin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63056</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987044079"/>
                  </a:ext>
                </a:extLst>
              </a:tr>
              <a:tr h="102976">
                <a:tc>
                  <a:txBody>
                    <a:bodyPr/>
                    <a:lstStyle/>
                    <a:p>
                      <a:pPr algn="l" fontAlgn="b"/>
                      <a:r>
                        <a:rPr lang="en-US" sz="600" b="0" i="0" u="none" strike="noStrike">
                          <a:solidFill>
                            <a:srgbClr val="000000"/>
                          </a:solidFill>
                          <a:effectLst/>
                          <a:latin typeface="Calibri" panose="020F0502020204030204" pitchFamily="34" charset="0"/>
                        </a:rPr>
                        <a:t>Jefferson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63010</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695604537"/>
                  </a:ext>
                </a:extLst>
              </a:tr>
              <a:tr h="102976">
                <a:tc>
                  <a:txBody>
                    <a:bodyPr/>
                    <a:lstStyle/>
                    <a:p>
                      <a:pPr algn="l" fontAlgn="b"/>
                      <a:r>
                        <a:rPr lang="en-US" sz="600" b="0" i="0" u="none" strike="noStrike">
                          <a:solidFill>
                            <a:srgbClr val="000000"/>
                          </a:solidFill>
                          <a:effectLst/>
                          <a:latin typeface="Calibri" panose="020F0502020204030204" pitchFamily="34" charset="0"/>
                        </a:rPr>
                        <a:t>Jefferson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63050</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484418799"/>
                  </a:ext>
                </a:extLst>
              </a:tr>
              <a:tr h="102976">
                <a:tc>
                  <a:txBody>
                    <a:bodyPr/>
                    <a:lstStyle/>
                    <a:p>
                      <a:pPr algn="l" fontAlgn="b"/>
                      <a:r>
                        <a:rPr lang="en-US" sz="600" b="0" i="0" u="none" strike="noStrike">
                          <a:solidFill>
                            <a:srgbClr val="000000"/>
                          </a:solidFill>
                          <a:effectLst/>
                          <a:latin typeface="Calibri" panose="020F0502020204030204" pitchFamily="34" charset="0"/>
                        </a:rPr>
                        <a:t>Randolph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65259</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987342134"/>
                  </a:ext>
                </a:extLst>
              </a:tr>
              <a:tr h="102976">
                <a:tc>
                  <a:txBody>
                    <a:bodyPr/>
                    <a:lstStyle/>
                    <a:p>
                      <a:pPr algn="l" fontAlgn="b"/>
                      <a:r>
                        <a:rPr lang="en-US" sz="600" b="0" i="0" u="none" strike="noStrike">
                          <a:solidFill>
                            <a:srgbClr val="000000"/>
                          </a:solidFill>
                          <a:effectLst/>
                          <a:latin typeface="Calibri" panose="020F0502020204030204" pitchFamily="34" charset="0"/>
                        </a:rPr>
                        <a:t>Ray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64017</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718039150"/>
                  </a:ext>
                </a:extLst>
              </a:tr>
              <a:tr h="102976">
                <a:tc>
                  <a:txBody>
                    <a:bodyPr/>
                    <a:lstStyle/>
                    <a:p>
                      <a:pPr algn="l" fontAlgn="b"/>
                      <a:r>
                        <a:rPr lang="en-US" sz="600" b="0" i="0" u="none" strike="noStrike">
                          <a:solidFill>
                            <a:srgbClr val="000000"/>
                          </a:solidFill>
                          <a:effectLst/>
                          <a:latin typeface="Calibri" panose="020F0502020204030204" pitchFamily="34" charset="0"/>
                        </a:rPr>
                        <a:t>St. Charles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63301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891932658"/>
                  </a:ext>
                </a:extLst>
              </a:tr>
              <a:tr h="102976">
                <a:tc>
                  <a:txBody>
                    <a:bodyPr/>
                    <a:lstStyle/>
                    <a:p>
                      <a:pPr algn="l" fontAlgn="b"/>
                      <a:r>
                        <a:rPr lang="en-US" sz="600" b="0" i="0" u="none" strike="noStrike">
                          <a:solidFill>
                            <a:srgbClr val="000000"/>
                          </a:solidFill>
                          <a:effectLst/>
                          <a:latin typeface="Calibri" panose="020F0502020204030204" pitchFamily="34" charset="0"/>
                        </a:rPr>
                        <a:t>St. Louis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63021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963328602"/>
                  </a:ext>
                </a:extLst>
              </a:tr>
              <a:tr h="102976">
                <a:tc>
                  <a:txBody>
                    <a:bodyPr/>
                    <a:lstStyle/>
                    <a:p>
                      <a:pPr algn="l" fontAlgn="b"/>
                      <a:r>
                        <a:rPr lang="en-US" sz="600" b="0" i="0" u="none" strike="noStrike">
                          <a:solidFill>
                            <a:srgbClr val="000000"/>
                          </a:solidFill>
                          <a:effectLst/>
                          <a:latin typeface="Calibri" panose="020F0502020204030204" pitchFamily="34" charset="0"/>
                        </a:rPr>
                        <a:t>St. Louis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63117</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416319055"/>
                  </a:ext>
                </a:extLst>
              </a:tr>
              <a:tr h="102976">
                <a:tc>
                  <a:txBody>
                    <a:bodyPr/>
                    <a:lstStyle/>
                    <a:p>
                      <a:pPr algn="l" fontAlgn="b"/>
                      <a:r>
                        <a:rPr lang="en-US" sz="600" b="0" i="0" u="none" strike="noStrike">
                          <a:solidFill>
                            <a:srgbClr val="000000"/>
                          </a:solidFill>
                          <a:effectLst/>
                          <a:latin typeface="Calibri" panose="020F0502020204030204" pitchFamily="34" charset="0"/>
                        </a:rPr>
                        <a:t>Washington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63080</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115110125"/>
                  </a:ext>
                </a:extLst>
              </a:tr>
              <a:tr h="102976">
                <a:tc>
                  <a:txBody>
                    <a:bodyPr/>
                    <a:lstStyle/>
                    <a:p>
                      <a:pPr algn="l" fontAlgn="b"/>
                      <a:r>
                        <a:rPr lang="en-US" sz="600" b="0" i="0" u="none" strike="noStrike">
                          <a:solidFill>
                            <a:srgbClr val="000000"/>
                          </a:solidFill>
                          <a:effectLst/>
                          <a:latin typeface="Calibri" panose="020F0502020204030204" pitchFamily="34" charset="0"/>
                        </a:rPr>
                        <a:t>Washington County, Missouri</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63660</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149" marR="5149" marT="5149"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dirty="0">
                          <a:solidFill>
                            <a:srgbClr val="000000"/>
                          </a:solidFill>
                          <a:effectLst/>
                          <a:latin typeface="Calibri" panose="020F0502020204030204" pitchFamily="34" charset="0"/>
                        </a:rPr>
                        <a:t>3</a:t>
                      </a:r>
                    </a:p>
                  </a:txBody>
                  <a:tcPr marL="5149" marR="5149" marT="5149"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049090255"/>
                  </a:ext>
                </a:extLst>
              </a:tr>
            </a:tbl>
          </a:graphicData>
        </a:graphic>
      </p:graphicFrame>
    </p:spTree>
    <p:extLst>
      <p:ext uri="{BB962C8B-B14F-4D97-AF65-F5344CB8AC3E}">
        <p14:creationId xmlns:p14="http://schemas.microsoft.com/office/powerpoint/2010/main" val="394854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02BE-0991-4225-A6AB-9C1E9BDDC967}"/>
              </a:ext>
            </a:extLst>
          </p:cNvPr>
          <p:cNvSpPr>
            <a:spLocks noGrp="1"/>
          </p:cNvSpPr>
          <p:nvPr>
            <p:ph type="title"/>
          </p:nvPr>
        </p:nvSpPr>
        <p:spPr/>
        <p:txBody>
          <a:bodyPr/>
          <a:lstStyle/>
          <a:p>
            <a:r>
              <a:rPr lang="en-US" dirty="0"/>
              <a:t>Accessible Transportation</a:t>
            </a:r>
          </a:p>
        </p:txBody>
      </p:sp>
      <p:pic>
        <p:nvPicPr>
          <p:cNvPr id="10" name="Content Placeholder 9">
            <a:extLst>
              <a:ext uri="{FF2B5EF4-FFF2-40B4-BE49-F238E27FC236}">
                <a16:creationId xmlns:a16="http://schemas.microsoft.com/office/drawing/2014/main" id="{52D31B16-08E2-42D7-A6C7-B75EA2A63143}"/>
              </a:ext>
            </a:extLst>
          </p:cNvPr>
          <p:cNvPicPr>
            <a:picLocks noGrp="1" noChangeAspect="1"/>
          </p:cNvPicPr>
          <p:nvPr>
            <p:ph idx="1"/>
          </p:nvPr>
        </p:nvPicPr>
        <p:blipFill>
          <a:blip r:embed="rId2"/>
          <a:stretch>
            <a:fillRect/>
          </a:stretch>
        </p:blipFill>
        <p:spPr>
          <a:xfrm>
            <a:off x="5183188" y="1174497"/>
            <a:ext cx="6172200" cy="4499481"/>
          </a:xfrm>
        </p:spPr>
      </p:pic>
      <p:graphicFrame>
        <p:nvGraphicFramePr>
          <p:cNvPr id="11" name="Table 10">
            <a:extLst>
              <a:ext uri="{FF2B5EF4-FFF2-40B4-BE49-F238E27FC236}">
                <a16:creationId xmlns:a16="http://schemas.microsoft.com/office/drawing/2014/main" id="{394AF055-C616-4C72-88B6-86321DAD12F0}"/>
              </a:ext>
            </a:extLst>
          </p:cNvPr>
          <p:cNvGraphicFramePr>
            <a:graphicFrameLocks noGrp="1"/>
          </p:cNvGraphicFramePr>
          <p:nvPr>
            <p:extLst>
              <p:ext uri="{D42A27DB-BD31-4B8C-83A1-F6EECF244321}">
                <p14:modId xmlns:p14="http://schemas.microsoft.com/office/powerpoint/2010/main" val="3458713203"/>
              </p:ext>
            </p:extLst>
          </p:nvPr>
        </p:nvGraphicFramePr>
        <p:xfrm>
          <a:off x="912628" y="2857152"/>
          <a:ext cx="2387846" cy="3089270"/>
        </p:xfrm>
        <a:graphic>
          <a:graphicData uri="http://schemas.openxmlformats.org/drawingml/2006/table">
            <a:tbl>
              <a:tblPr/>
              <a:tblGrid>
                <a:gridCol w="569196">
                  <a:extLst>
                    <a:ext uri="{9D8B030D-6E8A-4147-A177-3AD203B41FA5}">
                      <a16:colId xmlns:a16="http://schemas.microsoft.com/office/drawing/2014/main" val="2057820672"/>
                    </a:ext>
                  </a:extLst>
                </a:gridCol>
                <a:gridCol w="819086">
                  <a:extLst>
                    <a:ext uri="{9D8B030D-6E8A-4147-A177-3AD203B41FA5}">
                      <a16:colId xmlns:a16="http://schemas.microsoft.com/office/drawing/2014/main" val="1332328203"/>
                    </a:ext>
                  </a:extLst>
                </a:gridCol>
                <a:gridCol w="333188">
                  <a:extLst>
                    <a:ext uri="{9D8B030D-6E8A-4147-A177-3AD203B41FA5}">
                      <a16:colId xmlns:a16="http://schemas.microsoft.com/office/drawing/2014/main" val="831631532"/>
                    </a:ext>
                  </a:extLst>
                </a:gridCol>
                <a:gridCol w="333188">
                  <a:extLst>
                    <a:ext uri="{9D8B030D-6E8A-4147-A177-3AD203B41FA5}">
                      <a16:colId xmlns:a16="http://schemas.microsoft.com/office/drawing/2014/main" val="3863941281"/>
                    </a:ext>
                  </a:extLst>
                </a:gridCol>
                <a:gridCol w="333188">
                  <a:extLst>
                    <a:ext uri="{9D8B030D-6E8A-4147-A177-3AD203B41FA5}">
                      <a16:colId xmlns:a16="http://schemas.microsoft.com/office/drawing/2014/main" val="55738891"/>
                    </a:ext>
                  </a:extLst>
                </a:gridCol>
              </a:tblGrid>
              <a:tr h="188459">
                <a:tc>
                  <a:txBody>
                    <a:bodyPr/>
                    <a:lstStyle/>
                    <a:p>
                      <a:pPr algn="l" fontAlgn="b"/>
                      <a:r>
                        <a:rPr lang="en-US" sz="600" b="1" i="0" u="none" strike="noStrike">
                          <a:solidFill>
                            <a:srgbClr val="FFFFFF"/>
                          </a:solidFill>
                          <a:effectLst/>
                          <a:latin typeface="Calibri" panose="020F0502020204030204" pitchFamily="34" charset="0"/>
                        </a:rPr>
                        <a:t>State</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600" b="1" i="0" u="none" strike="noStrike">
                          <a:solidFill>
                            <a:srgbClr val="FFFFFF"/>
                          </a:solidFill>
                          <a:effectLst/>
                          <a:latin typeface="Calibri" panose="020F0502020204030204" pitchFamily="34" charset="0"/>
                        </a:rPr>
                        <a:t>Missouri County</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600" b="1" i="0" u="none" strike="noStrike">
                          <a:solidFill>
                            <a:srgbClr val="FFFFFF"/>
                          </a:solidFill>
                          <a:effectLst/>
                          <a:latin typeface="Calibri" panose="020F0502020204030204" pitchFamily="34" charset="0"/>
                        </a:rPr>
                        <a:t>ZIP Code</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600" b="1" i="0" u="none" strike="noStrike">
                          <a:solidFill>
                            <a:srgbClr val="FFFFFF"/>
                          </a:solidFill>
                          <a:effectLst/>
                          <a:latin typeface="Calibri" panose="020F0502020204030204" pitchFamily="34" charset="0"/>
                        </a:rPr>
                        <a:t>Respondents</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600" b="1" i="0" u="none" strike="noStrike">
                          <a:solidFill>
                            <a:srgbClr val="FFFFFF"/>
                          </a:solidFill>
                          <a:effectLst/>
                          <a:latin typeface="Calibri" panose="020F0502020204030204" pitchFamily="34" charset="0"/>
                        </a:rPr>
                        <a:t>Transport</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1504468803"/>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Benton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65326</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21053971"/>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Clay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64492</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548306070"/>
                  </a:ext>
                </a:extLst>
              </a:tr>
              <a:tr h="188459">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Crawford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65456</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342185336"/>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Daviess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64648</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852676669"/>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Dent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65440</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532125766"/>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Dent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65501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538579193"/>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Dent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65542</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851300343"/>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Franklin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63056</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223034593"/>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Franklin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63090</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109735069"/>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Greene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65616</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970401255"/>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Iron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65456</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609107753"/>
                  </a:ext>
                </a:extLst>
              </a:tr>
              <a:tr h="188459">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Jefferson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63016</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627176097"/>
                  </a:ext>
                </a:extLst>
              </a:tr>
              <a:tr h="188459">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Jefferson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64050</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314814035"/>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Johnson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65613</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049529062"/>
                  </a:ext>
                </a:extLst>
              </a:tr>
              <a:tr h="188459">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Mississippi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63845</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053445890"/>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Pettis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65337</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676625186"/>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Pettis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65349</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55753083"/>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Phelps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65559</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75345216"/>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Polk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65613</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11435058"/>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Saline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65349</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3</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457948868"/>
                  </a:ext>
                </a:extLst>
              </a:tr>
              <a:tr h="188459">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Shannon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65466</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2</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554730464"/>
                  </a:ext>
                </a:extLst>
              </a:tr>
              <a:tr h="104121">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St. Louis City County</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63367</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001558667"/>
                  </a:ext>
                </a:extLst>
              </a:tr>
              <a:tr h="188459">
                <a:tc>
                  <a:txBody>
                    <a:bodyPr/>
                    <a:lstStyle/>
                    <a:p>
                      <a:pPr algn="l" fontAlgn="b"/>
                      <a:r>
                        <a:rPr lang="en-US" sz="600" b="0" i="0" u="none" strike="noStrike">
                          <a:solidFill>
                            <a:srgbClr val="000000"/>
                          </a:solidFill>
                          <a:effectLst/>
                          <a:latin typeface="Calibri" panose="020F0502020204030204" pitchFamily="34" charset="0"/>
                        </a:rPr>
                        <a:t>Missouri</a:t>
                      </a:r>
                    </a:p>
                  </a:txBody>
                  <a:tcPr marL="5206" marR="5206" marT="5206"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a:noFill/>
                    </a:lnB>
                  </a:tcPr>
                </a:tc>
                <a:tc>
                  <a:txBody>
                    <a:bodyPr/>
                    <a:lstStyle/>
                    <a:p>
                      <a:pPr algn="l" fontAlgn="b"/>
                      <a:r>
                        <a:rPr lang="en-US" sz="600" b="0" i="0" u="none" strike="noStrike">
                          <a:solidFill>
                            <a:srgbClr val="000000"/>
                          </a:solidFill>
                          <a:effectLst/>
                          <a:latin typeface="Calibri" panose="020F0502020204030204" pitchFamily="34" charset="0"/>
                        </a:rPr>
                        <a:t>Washington County, Missouri</a:t>
                      </a:r>
                    </a:p>
                  </a:txBody>
                  <a:tcPr marL="5206" marR="5206" marT="5206"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Calibri" panose="020F0502020204030204" pitchFamily="34" charset="0"/>
                        </a:rPr>
                        <a:t>63622</a:t>
                      </a:r>
                    </a:p>
                  </a:txBody>
                  <a:tcPr marL="5206" marR="5206" marT="5206"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Calibri" panose="020F0502020204030204" pitchFamily="34" charset="0"/>
                        </a:rPr>
                        <a:t>1</a:t>
                      </a:r>
                    </a:p>
                  </a:txBody>
                  <a:tcPr marL="5206" marR="5206" marT="5206"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600" b="0" i="0" u="none" strike="noStrike" dirty="0">
                          <a:solidFill>
                            <a:srgbClr val="000000"/>
                          </a:solidFill>
                          <a:effectLst/>
                          <a:latin typeface="Calibri" panose="020F0502020204030204" pitchFamily="34" charset="0"/>
                        </a:rPr>
                        <a:t>0</a:t>
                      </a:r>
                    </a:p>
                  </a:txBody>
                  <a:tcPr marL="5206" marR="5206" marT="5206"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a:noFill/>
                    </a:lnB>
                  </a:tcPr>
                </a:tc>
                <a:extLst>
                  <a:ext uri="{0D108BD9-81ED-4DB2-BD59-A6C34878D82A}">
                    <a16:rowId xmlns:a16="http://schemas.microsoft.com/office/drawing/2014/main" val="2065313691"/>
                  </a:ext>
                </a:extLst>
              </a:tr>
            </a:tbl>
          </a:graphicData>
        </a:graphic>
      </p:graphicFrame>
    </p:spTree>
    <p:extLst>
      <p:ext uri="{BB962C8B-B14F-4D97-AF65-F5344CB8AC3E}">
        <p14:creationId xmlns:p14="http://schemas.microsoft.com/office/powerpoint/2010/main" val="2411004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9BFBC-8C79-4DE9-B8DE-4CA1BB8234B7}"/>
              </a:ext>
            </a:extLst>
          </p:cNvPr>
          <p:cNvSpPr>
            <a:spLocks noGrp="1"/>
          </p:cNvSpPr>
          <p:nvPr>
            <p:ph type="title"/>
          </p:nvPr>
        </p:nvSpPr>
        <p:spPr/>
        <p:txBody>
          <a:bodyPr/>
          <a:lstStyle/>
          <a:p>
            <a:r>
              <a:rPr lang="en-US" dirty="0"/>
              <a:t>Emergency Preparedness</a:t>
            </a:r>
          </a:p>
        </p:txBody>
      </p:sp>
      <p:pic>
        <p:nvPicPr>
          <p:cNvPr id="10" name="Content Placeholder 9">
            <a:extLst>
              <a:ext uri="{FF2B5EF4-FFF2-40B4-BE49-F238E27FC236}">
                <a16:creationId xmlns:a16="http://schemas.microsoft.com/office/drawing/2014/main" id="{4277A325-0F95-4949-8EE4-5BB60708400B}"/>
              </a:ext>
            </a:extLst>
          </p:cNvPr>
          <p:cNvPicPr>
            <a:picLocks noGrp="1" noChangeAspect="1"/>
          </p:cNvPicPr>
          <p:nvPr>
            <p:ph idx="1"/>
          </p:nvPr>
        </p:nvPicPr>
        <p:blipFill>
          <a:blip r:embed="rId2"/>
          <a:stretch>
            <a:fillRect/>
          </a:stretch>
        </p:blipFill>
        <p:spPr>
          <a:xfrm>
            <a:off x="5183188" y="1190110"/>
            <a:ext cx="6172200" cy="4468255"/>
          </a:xfrm>
        </p:spPr>
      </p:pic>
      <p:graphicFrame>
        <p:nvGraphicFramePr>
          <p:cNvPr id="11" name="Table 10">
            <a:extLst>
              <a:ext uri="{FF2B5EF4-FFF2-40B4-BE49-F238E27FC236}">
                <a16:creationId xmlns:a16="http://schemas.microsoft.com/office/drawing/2014/main" id="{A0756322-572B-4584-8B22-6194812A4936}"/>
              </a:ext>
            </a:extLst>
          </p:cNvPr>
          <p:cNvGraphicFramePr>
            <a:graphicFrameLocks noGrp="1"/>
          </p:cNvGraphicFramePr>
          <p:nvPr>
            <p:extLst>
              <p:ext uri="{D42A27DB-BD31-4B8C-83A1-F6EECF244321}">
                <p14:modId xmlns:p14="http://schemas.microsoft.com/office/powerpoint/2010/main" val="4244892237"/>
              </p:ext>
            </p:extLst>
          </p:nvPr>
        </p:nvGraphicFramePr>
        <p:xfrm>
          <a:off x="912628" y="2934586"/>
          <a:ext cx="2362479" cy="3113896"/>
        </p:xfrm>
        <a:graphic>
          <a:graphicData uri="http://schemas.openxmlformats.org/drawingml/2006/table">
            <a:tbl>
              <a:tblPr/>
              <a:tblGrid>
                <a:gridCol w="980282">
                  <a:extLst>
                    <a:ext uri="{9D8B030D-6E8A-4147-A177-3AD203B41FA5}">
                      <a16:colId xmlns:a16="http://schemas.microsoft.com/office/drawing/2014/main" val="1615179780"/>
                    </a:ext>
                  </a:extLst>
                </a:gridCol>
                <a:gridCol w="376428">
                  <a:extLst>
                    <a:ext uri="{9D8B030D-6E8A-4147-A177-3AD203B41FA5}">
                      <a16:colId xmlns:a16="http://schemas.microsoft.com/office/drawing/2014/main" val="1270332527"/>
                    </a:ext>
                  </a:extLst>
                </a:gridCol>
                <a:gridCol w="376428">
                  <a:extLst>
                    <a:ext uri="{9D8B030D-6E8A-4147-A177-3AD203B41FA5}">
                      <a16:colId xmlns:a16="http://schemas.microsoft.com/office/drawing/2014/main" val="2471452303"/>
                    </a:ext>
                  </a:extLst>
                </a:gridCol>
                <a:gridCol w="629341">
                  <a:extLst>
                    <a:ext uri="{9D8B030D-6E8A-4147-A177-3AD203B41FA5}">
                      <a16:colId xmlns:a16="http://schemas.microsoft.com/office/drawing/2014/main" val="4085623179"/>
                    </a:ext>
                  </a:extLst>
                </a:gridCol>
              </a:tblGrid>
              <a:tr h="213094">
                <a:tc>
                  <a:txBody>
                    <a:bodyPr/>
                    <a:lstStyle/>
                    <a:p>
                      <a:pPr algn="l" fontAlgn="b"/>
                      <a:r>
                        <a:rPr lang="en-US" sz="700" b="1" i="0" u="none" strike="noStrike">
                          <a:solidFill>
                            <a:srgbClr val="FFFFFF"/>
                          </a:solidFill>
                          <a:effectLst/>
                          <a:latin typeface="Calibri" panose="020F0502020204030204" pitchFamily="34" charset="0"/>
                        </a:rPr>
                        <a:t>Missouri County</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l" fontAlgn="b"/>
                      <a:r>
                        <a:rPr lang="en-US" sz="700" b="1" i="0" u="none" strike="noStrike">
                          <a:solidFill>
                            <a:srgbClr val="FFFFFF"/>
                          </a:solidFill>
                          <a:effectLst/>
                          <a:latin typeface="Calibri" panose="020F0502020204030204" pitchFamily="34" charset="0"/>
                        </a:rPr>
                        <a:t>ZIP Code</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l" fontAlgn="b"/>
                      <a:r>
                        <a:rPr lang="en-US" sz="700" b="1" i="0" u="none" strike="noStrike">
                          <a:solidFill>
                            <a:srgbClr val="FFFFFF"/>
                          </a:solidFill>
                          <a:effectLst/>
                          <a:latin typeface="Calibri" panose="020F0502020204030204" pitchFamily="34" charset="0"/>
                        </a:rPr>
                        <a:t>Respondents</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l" fontAlgn="b"/>
                      <a:r>
                        <a:rPr lang="en-US" sz="700" b="1" i="0" u="none" strike="noStrike">
                          <a:solidFill>
                            <a:srgbClr val="FFFFFF"/>
                          </a:solidFill>
                          <a:effectLst/>
                          <a:latin typeface="Calibri" panose="020F0502020204030204" pitchFamily="34" charset="0"/>
                        </a:rPr>
                        <a:t>Emergency</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extLst>
                  <a:ext uri="{0D108BD9-81ED-4DB2-BD59-A6C34878D82A}">
                    <a16:rowId xmlns:a16="http://schemas.microsoft.com/office/drawing/2014/main" val="2516685975"/>
                  </a:ext>
                </a:extLst>
              </a:tr>
              <a:tr h="117732">
                <a:tc>
                  <a:txBody>
                    <a:bodyPr/>
                    <a:lstStyle/>
                    <a:p>
                      <a:pPr algn="l" fontAlgn="b"/>
                      <a:r>
                        <a:rPr lang="en-US" sz="700" b="0" i="0" u="none" strike="noStrike">
                          <a:solidFill>
                            <a:srgbClr val="000000"/>
                          </a:solidFill>
                          <a:effectLst/>
                          <a:latin typeface="Calibri" panose="020F0502020204030204" pitchFamily="34" charset="0"/>
                        </a:rPr>
                        <a:t>Audrain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65240</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0</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001822999"/>
                  </a:ext>
                </a:extLst>
              </a:tr>
              <a:tr h="117732">
                <a:tc>
                  <a:txBody>
                    <a:bodyPr/>
                    <a:lstStyle/>
                    <a:p>
                      <a:pPr algn="l" fontAlgn="b"/>
                      <a:r>
                        <a:rPr lang="en-US" sz="700" b="0" i="0" u="none" strike="noStrike">
                          <a:solidFill>
                            <a:srgbClr val="000000"/>
                          </a:solidFill>
                          <a:effectLst/>
                          <a:latin typeface="Calibri" panose="020F0502020204030204" pitchFamily="34" charset="0"/>
                        </a:rPr>
                        <a:t>St. Louis City County</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63367</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232332101"/>
                  </a:ext>
                </a:extLst>
              </a:tr>
              <a:tr h="117732">
                <a:tc>
                  <a:txBody>
                    <a:bodyPr/>
                    <a:lstStyle/>
                    <a:p>
                      <a:pPr algn="l" fontAlgn="b"/>
                      <a:r>
                        <a:rPr lang="en-US" sz="700" b="0" i="0" u="none" strike="noStrike">
                          <a:solidFill>
                            <a:srgbClr val="000000"/>
                          </a:solidFill>
                          <a:effectLst/>
                          <a:latin typeface="Calibri" panose="020F0502020204030204" pitchFamily="34" charset="0"/>
                        </a:rPr>
                        <a:t>St. Louis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63385</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0</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198312573"/>
                  </a:ext>
                </a:extLst>
              </a:tr>
              <a:tr h="117732">
                <a:tc>
                  <a:txBody>
                    <a:bodyPr/>
                    <a:lstStyle/>
                    <a:p>
                      <a:pPr algn="l" fontAlgn="b"/>
                      <a:r>
                        <a:rPr lang="en-US" sz="700" b="0" i="0" u="none" strike="noStrike">
                          <a:solidFill>
                            <a:srgbClr val="000000"/>
                          </a:solidFill>
                          <a:effectLst/>
                          <a:latin typeface="Calibri" panose="020F0502020204030204" pitchFamily="34" charset="0"/>
                        </a:rPr>
                        <a:t>Iron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63631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284621513"/>
                  </a:ext>
                </a:extLst>
              </a:tr>
              <a:tr h="117732">
                <a:tc>
                  <a:txBody>
                    <a:bodyPr/>
                    <a:lstStyle/>
                    <a:p>
                      <a:pPr algn="l" fontAlgn="b"/>
                      <a:r>
                        <a:rPr lang="en-US" sz="700" b="0" i="0" u="none" strike="noStrike">
                          <a:solidFill>
                            <a:srgbClr val="000000"/>
                          </a:solidFill>
                          <a:effectLst/>
                          <a:latin typeface="Calibri" panose="020F0502020204030204" pitchFamily="34" charset="0"/>
                        </a:rPr>
                        <a:t>Iron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63650</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2</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641995094"/>
                  </a:ext>
                </a:extLst>
              </a:tr>
              <a:tr h="117732">
                <a:tc>
                  <a:txBody>
                    <a:bodyPr/>
                    <a:lstStyle/>
                    <a:p>
                      <a:pPr algn="l" fontAlgn="b"/>
                      <a:r>
                        <a:rPr lang="en-US" sz="700" b="0" i="0" u="none" strike="noStrike">
                          <a:solidFill>
                            <a:srgbClr val="000000"/>
                          </a:solidFill>
                          <a:effectLst/>
                          <a:latin typeface="Calibri" panose="020F0502020204030204" pitchFamily="34" charset="0"/>
                        </a:rPr>
                        <a:t>Jackson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64114</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696546665"/>
                  </a:ext>
                </a:extLst>
              </a:tr>
              <a:tr h="117732">
                <a:tc>
                  <a:txBody>
                    <a:bodyPr/>
                    <a:lstStyle/>
                    <a:p>
                      <a:pPr algn="l" fontAlgn="b"/>
                      <a:r>
                        <a:rPr lang="en-US" sz="700" b="0" i="0" u="none" strike="noStrike">
                          <a:solidFill>
                            <a:srgbClr val="000000"/>
                          </a:solidFill>
                          <a:effectLst/>
                          <a:latin typeface="Calibri" panose="020F0502020204030204" pitchFamily="34" charset="0"/>
                        </a:rPr>
                        <a:t>St. Louis City County</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63134</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2</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479513875"/>
                  </a:ext>
                </a:extLst>
              </a:tr>
              <a:tr h="213094">
                <a:tc>
                  <a:txBody>
                    <a:bodyPr/>
                    <a:lstStyle/>
                    <a:p>
                      <a:pPr algn="l" fontAlgn="b"/>
                      <a:r>
                        <a:rPr lang="en-US" sz="700" b="0" i="0" u="none" strike="noStrike">
                          <a:solidFill>
                            <a:srgbClr val="000000"/>
                          </a:solidFill>
                          <a:effectLst/>
                          <a:latin typeface="Calibri" panose="020F0502020204030204" pitchFamily="34" charset="0"/>
                        </a:rPr>
                        <a:t>Washington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63080</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362604176"/>
                  </a:ext>
                </a:extLst>
              </a:tr>
              <a:tr h="117732">
                <a:tc>
                  <a:txBody>
                    <a:bodyPr/>
                    <a:lstStyle/>
                    <a:p>
                      <a:pPr algn="l" fontAlgn="b"/>
                      <a:r>
                        <a:rPr lang="en-US" sz="700" b="0" i="0" u="none" strike="noStrike">
                          <a:solidFill>
                            <a:srgbClr val="000000"/>
                          </a:solidFill>
                          <a:effectLst/>
                          <a:latin typeface="Calibri" panose="020F0502020204030204" pitchFamily="34" charset="0"/>
                        </a:rPr>
                        <a:t>Benton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65355</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4</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3</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472036242"/>
                  </a:ext>
                </a:extLst>
              </a:tr>
              <a:tr h="117732">
                <a:tc>
                  <a:txBody>
                    <a:bodyPr/>
                    <a:lstStyle/>
                    <a:p>
                      <a:pPr algn="l" fontAlgn="b"/>
                      <a:r>
                        <a:rPr lang="en-US" sz="700" b="0" i="0" u="none" strike="noStrike">
                          <a:solidFill>
                            <a:srgbClr val="000000"/>
                          </a:solidFill>
                          <a:effectLst/>
                          <a:latin typeface="Calibri" panose="020F0502020204030204" pitchFamily="34" charset="0"/>
                        </a:rPr>
                        <a:t>Butler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63935</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627368193"/>
                  </a:ext>
                </a:extLst>
              </a:tr>
              <a:tr h="117732">
                <a:tc>
                  <a:txBody>
                    <a:bodyPr/>
                    <a:lstStyle/>
                    <a:p>
                      <a:pPr algn="l" fontAlgn="b"/>
                      <a:r>
                        <a:rPr lang="en-US" sz="700" b="0" i="0" u="none" strike="noStrike">
                          <a:solidFill>
                            <a:srgbClr val="000000"/>
                          </a:solidFill>
                          <a:effectLst/>
                          <a:latin typeface="Calibri" panose="020F0502020204030204" pitchFamily="34" charset="0"/>
                        </a:rPr>
                        <a:t>Jefferson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63010</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2</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3</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3416855510"/>
                  </a:ext>
                </a:extLst>
              </a:tr>
              <a:tr h="117732">
                <a:tc>
                  <a:txBody>
                    <a:bodyPr/>
                    <a:lstStyle/>
                    <a:p>
                      <a:pPr algn="l" fontAlgn="b"/>
                      <a:r>
                        <a:rPr lang="en-US" sz="700" b="0" i="0" u="none" strike="noStrike">
                          <a:solidFill>
                            <a:srgbClr val="000000"/>
                          </a:solidFill>
                          <a:effectLst/>
                          <a:latin typeface="Calibri" panose="020F0502020204030204" pitchFamily="34" charset="0"/>
                        </a:rPr>
                        <a:t>Mercer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64673</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741038913"/>
                  </a:ext>
                </a:extLst>
              </a:tr>
              <a:tr h="117732">
                <a:tc>
                  <a:txBody>
                    <a:bodyPr/>
                    <a:lstStyle/>
                    <a:p>
                      <a:pPr algn="l" fontAlgn="b"/>
                      <a:r>
                        <a:rPr lang="en-US" sz="700" b="0" i="0" u="none" strike="noStrike">
                          <a:solidFill>
                            <a:srgbClr val="000000"/>
                          </a:solidFill>
                          <a:effectLst/>
                          <a:latin typeface="Calibri" panose="020F0502020204030204" pitchFamily="34" charset="0"/>
                        </a:rPr>
                        <a:t>St. Louis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63044</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3</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881868206"/>
                  </a:ext>
                </a:extLst>
              </a:tr>
              <a:tr h="117732">
                <a:tc>
                  <a:txBody>
                    <a:bodyPr/>
                    <a:lstStyle/>
                    <a:p>
                      <a:pPr algn="l" fontAlgn="b"/>
                      <a:r>
                        <a:rPr lang="en-US" sz="700" b="0" i="0" u="none" strike="noStrike">
                          <a:solidFill>
                            <a:srgbClr val="000000"/>
                          </a:solidFill>
                          <a:effectLst/>
                          <a:latin typeface="Calibri" panose="020F0502020204030204" pitchFamily="34" charset="0"/>
                        </a:rPr>
                        <a:t>St. Louis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63107</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801110203"/>
                  </a:ext>
                </a:extLst>
              </a:tr>
              <a:tr h="213094">
                <a:tc>
                  <a:txBody>
                    <a:bodyPr/>
                    <a:lstStyle/>
                    <a:p>
                      <a:pPr algn="l" fontAlgn="b"/>
                      <a:r>
                        <a:rPr lang="en-US" sz="700" b="0" i="0" u="none" strike="noStrike">
                          <a:solidFill>
                            <a:srgbClr val="000000"/>
                          </a:solidFill>
                          <a:effectLst/>
                          <a:latin typeface="Calibri" panose="020F0502020204030204" pitchFamily="34" charset="0"/>
                        </a:rPr>
                        <a:t>Washington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63071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3</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940080396"/>
                  </a:ext>
                </a:extLst>
              </a:tr>
              <a:tr h="213094">
                <a:tc>
                  <a:txBody>
                    <a:bodyPr/>
                    <a:lstStyle/>
                    <a:p>
                      <a:pPr algn="l" fontAlgn="b"/>
                      <a:r>
                        <a:rPr lang="en-US" sz="700" b="0" i="0" u="none" strike="noStrike">
                          <a:solidFill>
                            <a:srgbClr val="000000"/>
                          </a:solidFill>
                          <a:effectLst/>
                          <a:latin typeface="Calibri" panose="020F0502020204030204" pitchFamily="34" charset="0"/>
                        </a:rPr>
                        <a:t>Washington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63660</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413657791"/>
                  </a:ext>
                </a:extLst>
              </a:tr>
              <a:tr h="117732">
                <a:tc>
                  <a:txBody>
                    <a:bodyPr/>
                    <a:lstStyle/>
                    <a:p>
                      <a:pPr algn="l" fontAlgn="b"/>
                      <a:r>
                        <a:rPr lang="en-US" sz="700" b="0" i="0" u="none" strike="noStrike">
                          <a:solidFill>
                            <a:srgbClr val="000000"/>
                          </a:solidFill>
                          <a:effectLst/>
                          <a:latin typeface="Calibri" panose="020F0502020204030204" pitchFamily="34" charset="0"/>
                        </a:rPr>
                        <a:t>Carroll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64623</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4</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3846494026"/>
                  </a:ext>
                </a:extLst>
              </a:tr>
              <a:tr h="117732">
                <a:tc>
                  <a:txBody>
                    <a:bodyPr/>
                    <a:lstStyle/>
                    <a:p>
                      <a:pPr algn="l" fontAlgn="b"/>
                      <a:r>
                        <a:rPr lang="en-US" sz="700" b="0" i="0" u="none" strike="noStrike">
                          <a:solidFill>
                            <a:srgbClr val="000000"/>
                          </a:solidFill>
                          <a:effectLst/>
                          <a:latin typeface="Calibri" panose="020F0502020204030204" pitchFamily="34" charset="0"/>
                        </a:rPr>
                        <a:t>Jefferson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63049</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080503614"/>
                  </a:ext>
                </a:extLst>
              </a:tr>
              <a:tr h="117732">
                <a:tc>
                  <a:txBody>
                    <a:bodyPr/>
                    <a:lstStyle/>
                    <a:p>
                      <a:pPr algn="l" fontAlgn="b"/>
                      <a:r>
                        <a:rPr lang="en-US" sz="700" b="0" i="0" u="none" strike="noStrike">
                          <a:solidFill>
                            <a:srgbClr val="000000"/>
                          </a:solidFill>
                          <a:effectLst/>
                          <a:latin typeface="Calibri" panose="020F0502020204030204" pitchFamily="34" charset="0"/>
                        </a:rPr>
                        <a:t>Maries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65013</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2</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4</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315623191"/>
                  </a:ext>
                </a:extLst>
              </a:tr>
              <a:tr h="117732">
                <a:tc>
                  <a:txBody>
                    <a:bodyPr/>
                    <a:lstStyle/>
                    <a:p>
                      <a:pPr algn="l" fontAlgn="b"/>
                      <a:r>
                        <a:rPr lang="en-US" sz="700" b="0" i="0" u="none" strike="noStrike">
                          <a:solidFill>
                            <a:srgbClr val="000000"/>
                          </a:solidFill>
                          <a:effectLst/>
                          <a:latin typeface="Calibri" panose="020F0502020204030204" pitchFamily="34" charset="0"/>
                        </a:rPr>
                        <a:t>Pettis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65349</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758058512"/>
                  </a:ext>
                </a:extLst>
              </a:tr>
              <a:tr h="117732">
                <a:tc>
                  <a:txBody>
                    <a:bodyPr/>
                    <a:lstStyle/>
                    <a:p>
                      <a:pPr algn="l" fontAlgn="b"/>
                      <a:r>
                        <a:rPr lang="en-US" sz="700" b="0" i="0" u="none" strike="noStrike">
                          <a:solidFill>
                            <a:srgbClr val="000000"/>
                          </a:solidFill>
                          <a:effectLst/>
                          <a:latin typeface="Calibri" panose="020F0502020204030204" pitchFamily="34" charset="0"/>
                        </a:rPr>
                        <a:t>Ray County, Missouri</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64017</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1</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US" sz="700" b="0" i="0" u="none" strike="noStrike">
                          <a:solidFill>
                            <a:srgbClr val="000000"/>
                          </a:solidFill>
                          <a:effectLst/>
                          <a:latin typeface="Calibri" panose="020F0502020204030204" pitchFamily="34" charset="0"/>
                        </a:rPr>
                        <a:t>4</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224189415"/>
                  </a:ext>
                </a:extLst>
              </a:tr>
              <a:tr h="117732">
                <a:tc>
                  <a:txBody>
                    <a:bodyPr/>
                    <a:lstStyle/>
                    <a:p>
                      <a:pPr algn="l" fontAlgn="b"/>
                      <a:r>
                        <a:rPr lang="en-US" sz="700" b="0" i="0" u="none" strike="noStrike">
                          <a:solidFill>
                            <a:srgbClr val="000000"/>
                          </a:solidFill>
                          <a:effectLst/>
                          <a:latin typeface="Calibri" panose="020F0502020204030204" pitchFamily="34" charset="0"/>
                        </a:rPr>
                        <a:t>St. Louis City County</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63136</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a:t>
                      </a:r>
                    </a:p>
                  </a:txBody>
                  <a:tcPr marL="5887" marR="5887" marT="5887"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4</a:t>
                      </a:r>
                    </a:p>
                  </a:txBody>
                  <a:tcPr marL="5887" marR="5887" marT="5887"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609597007"/>
                  </a:ext>
                </a:extLst>
              </a:tr>
            </a:tbl>
          </a:graphicData>
        </a:graphic>
      </p:graphicFrame>
    </p:spTree>
    <p:extLst>
      <p:ext uri="{BB962C8B-B14F-4D97-AF65-F5344CB8AC3E}">
        <p14:creationId xmlns:p14="http://schemas.microsoft.com/office/powerpoint/2010/main" val="4103086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DCC5A-1794-4E98-BFE9-61F42034E58F}"/>
              </a:ext>
            </a:extLst>
          </p:cNvPr>
          <p:cNvSpPr>
            <a:spLocks noGrp="1"/>
          </p:cNvSpPr>
          <p:nvPr>
            <p:ph type="title"/>
          </p:nvPr>
        </p:nvSpPr>
        <p:spPr/>
        <p:txBody>
          <a:bodyPr>
            <a:normAutofit/>
          </a:bodyPr>
          <a:lstStyle/>
          <a:p>
            <a:r>
              <a:rPr lang="en-US" sz="2800" dirty="0"/>
              <a:t>Accessible/Affordable Housing</a:t>
            </a:r>
          </a:p>
        </p:txBody>
      </p:sp>
      <p:pic>
        <p:nvPicPr>
          <p:cNvPr id="6" name="Content Placeholder 5">
            <a:extLst>
              <a:ext uri="{FF2B5EF4-FFF2-40B4-BE49-F238E27FC236}">
                <a16:creationId xmlns:a16="http://schemas.microsoft.com/office/drawing/2014/main" id="{90E81A1C-88E0-440C-BCA6-691B5D3FCB68}"/>
              </a:ext>
            </a:extLst>
          </p:cNvPr>
          <p:cNvPicPr>
            <a:picLocks noGrp="1" noChangeAspect="1"/>
          </p:cNvPicPr>
          <p:nvPr>
            <p:ph idx="1"/>
          </p:nvPr>
        </p:nvPicPr>
        <p:blipFill>
          <a:blip r:embed="rId2"/>
          <a:stretch>
            <a:fillRect/>
          </a:stretch>
        </p:blipFill>
        <p:spPr>
          <a:xfrm>
            <a:off x="5563984" y="987425"/>
            <a:ext cx="5410607" cy="4873625"/>
          </a:xfrm>
        </p:spPr>
      </p:pic>
      <p:graphicFrame>
        <p:nvGraphicFramePr>
          <p:cNvPr id="7" name="Table 6">
            <a:extLst>
              <a:ext uri="{FF2B5EF4-FFF2-40B4-BE49-F238E27FC236}">
                <a16:creationId xmlns:a16="http://schemas.microsoft.com/office/drawing/2014/main" id="{90935336-663D-4F4E-A3DB-53F562D021FC}"/>
              </a:ext>
            </a:extLst>
          </p:cNvPr>
          <p:cNvGraphicFramePr>
            <a:graphicFrameLocks noGrp="1"/>
          </p:cNvGraphicFramePr>
          <p:nvPr>
            <p:extLst>
              <p:ext uri="{D42A27DB-BD31-4B8C-83A1-F6EECF244321}">
                <p14:modId xmlns:p14="http://schemas.microsoft.com/office/powerpoint/2010/main" val="938179037"/>
              </p:ext>
            </p:extLst>
          </p:nvPr>
        </p:nvGraphicFramePr>
        <p:xfrm>
          <a:off x="912628" y="2934586"/>
          <a:ext cx="3756165" cy="3089268"/>
        </p:xfrm>
        <a:graphic>
          <a:graphicData uri="http://schemas.openxmlformats.org/drawingml/2006/table">
            <a:tbl>
              <a:tblPr/>
              <a:tblGrid>
                <a:gridCol w="1639188">
                  <a:extLst>
                    <a:ext uri="{9D8B030D-6E8A-4147-A177-3AD203B41FA5}">
                      <a16:colId xmlns:a16="http://schemas.microsoft.com/office/drawing/2014/main" val="119460014"/>
                    </a:ext>
                  </a:extLst>
                </a:gridCol>
                <a:gridCol w="744862">
                  <a:extLst>
                    <a:ext uri="{9D8B030D-6E8A-4147-A177-3AD203B41FA5}">
                      <a16:colId xmlns:a16="http://schemas.microsoft.com/office/drawing/2014/main" val="1559781147"/>
                    </a:ext>
                  </a:extLst>
                </a:gridCol>
                <a:gridCol w="470439">
                  <a:extLst>
                    <a:ext uri="{9D8B030D-6E8A-4147-A177-3AD203B41FA5}">
                      <a16:colId xmlns:a16="http://schemas.microsoft.com/office/drawing/2014/main" val="2844246730"/>
                    </a:ext>
                  </a:extLst>
                </a:gridCol>
                <a:gridCol w="901676">
                  <a:extLst>
                    <a:ext uri="{9D8B030D-6E8A-4147-A177-3AD203B41FA5}">
                      <a16:colId xmlns:a16="http://schemas.microsoft.com/office/drawing/2014/main" val="2346146718"/>
                    </a:ext>
                  </a:extLst>
                </a:gridCol>
              </a:tblGrid>
              <a:tr h="147108">
                <a:tc>
                  <a:txBody>
                    <a:bodyPr/>
                    <a:lstStyle/>
                    <a:p>
                      <a:pPr algn="l" fontAlgn="b"/>
                      <a:r>
                        <a:rPr lang="en-US" sz="800" b="1" i="0" u="none" strike="noStrike">
                          <a:solidFill>
                            <a:srgbClr val="FFFFFF"/>
                          </a:solidFill>
                          <a:effectLst/>
                          <a:latin typeface="Calibri" panose="020F0502020204030204" pitchFamily="34" charset="0"/>
                        </a:rPr>
                        <a:t>Missouri County</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FFFFFF"/>
                          </a:solidFill>
                          <a:effectLst/>
                          <a:latin typeface="Calibri" panose="020F0502020204030204" pitchFamily="34" charset="0"/>
                        </a:rPr>
                        <a:t>ZIP Code</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FFFFFF"/>
                          </a:solidFill>
                          <a:effectLst/>
                          <a:latin typeface="Calibri" panose="020F0502020204030204" pitchFamily="34" charset="0"/>
                        </a:rPr>
                        <a:t>Housing</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FFFFFF"/>
                          </a:solidFill>
                          <a:effectLst/>
                          <a:latin typeface="Calibri" panose="020F0502020204030204" pitchFamily="34" charset="0"/>
                        </a:rPr>
                        <a:t>Respondents</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348109110"/>
                  </a:ext>
                </a:extLst>
              </a:tr>
              <a:tr h="147108">
                <a:tc>
                  <a:txBody>
                    <a:bodyPr/>
                    <a:lstStyle/>
                    <a:p>
                      <a:pPr algn="l" fontAlgn="b"/>
                      <a:r>
                        <a:rPr lang="en-US" sz="800" b="0" i="0" u="none" strike="noStrike">
                          <a:solidFill>
                            <a:srgbClr val="000000"/>
                          </a:solidFill>
                          <a:effectLst/>
                          <a:latin typeface="Calibri" panose="020F0502020204030204" pitchFamily="34" charset="0"/>
                        </a:rPr>
                        <a:t>Butler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63901</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30</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762338127"/>
                  </a:ext>
                </a:extLst>
              </a:tr>
              <a:tr h="147108">
                <a:tc>
                  <a:txBody>
                    <a:bodyPr/>
                    <a:lstStyle/>
                    <a:p>
                      <a:pPr algn="l" fontAlgn="b"/>
                      <a:r>
                        <a:rPr lang="en-US" sz="800" b="0" i="0" u="none" strike="noStrike">
                          <a:solidFill>
                            <a:srgbClr val="000000"/>
                          </a:solidFill>
                          <a:effectLst/>
                          <a:latin typeface="Calibri" panose="020F0502020204030204" pitchFamily="34" charset="0"/>
                        </a:rPr>
                        <a:t>Pettis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65301</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22</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18704255"/>
                  </a:ext>
                </a:extLst>
              </a:tr>
              <a:tr h="147108">
                <a:tc>
                  <a:txBody>
                    <a:bodyPr/>
                    <a:lstStyle/>
                    <a:p>
                      <a:pPr algn="l" fontAlgn="b"/>
                      <a:r>
                        <a:rPr lang="en-US" sz="800" b="0" i="0" u="none" strike="noStrike">
                          <a:solidFill>
                            <a:srgbClr val="000000"/>
                          </a:solidFill>
                          <a:effectLst/>
                          <a:latin typeface="Calibri" panose="020F0502020204030204" pitchFamily="34" charset="0"/>
                        </a:rPr>
                        <a:t>Howell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65775</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19</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495864326"/>
                  </a:ext>
                </a:extLst>
              </a:tr>
              <a:tr h="147108">
                <a:tc>
                  <a:txBody>
                    <a:bodyPr/>
                    <a:lstStyle/>
                    <a:p>
                      <a:pPr algn="l" fontAlgn="b"/>
                      <a:r>
                        <a:rPr lang="en-US" sz="800" b="0" i="0" u="none" strike="noStrike">
                          <a:solidFill>
                            <a:srgbClr val="000000"/>
                          </a:solidFill>
                          <a:effectLst/>
                          <a:latin typeface="Calibri" panose="020F0502020204030204" pitchFamily="34" charset="0"/>
                        </a:rPr>
                        <a:t>Iron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65566</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18</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892126929"/>
                  </a:ext>
                </a:extLst>
              </a:tr>
              <a:tr h="147108">
                <a:tc>
                  <a:txBody>
                    <a:bodyPr/>
                    <a:lstStyle/>
                    <a:p>
                      <a:pPr algn="l" fontAlgn="b"/>
                      <a:r>
                        <a:rPr lang="en-US" sz="800" b="0" i="0" u="none" strike="noStrike">
                          <a:solidFill>
                            <a:srgbClr val="000000"/>
                          </a:solidFill>
                          <a:effectLst/>
                          <a:latin typeface="Calibri" panose="020F0502020204030204" pitchFamily="34" charset="0"/>
                        </a:rPr>
                        <a:t>St. Louis City County</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63110</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18</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006160363"/>
                  </a:ext>
                </a:extLst>
              </a:tr>
              <a:tr h="147108">
                <a:tc>
                  <a:txBody>
                    <a:bodyPr/>
                    <a:lstStyle/>
                    <a:p>
                      <a:pPr algn="l" fontAlgn="b"/>
                      <a:r>
                        <a:rPr lang="en-US" sz="800" b="0" i="0" u="none" strike="noStrike">
                          <a:solidFill>
                            <a:srgbClr val="000000"/>
                          </a:solidFill>
                          <a:effectLst/>
                          <a:latin typeface="Calibri" panose="020F0502020204030204" pitchFamily="34" charset="0"/>
                        </a:rPr>
                        <a:t>St. Louis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63110</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17</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589736056"/>
                  </a:ext>
                </a:extLst>
              </a:tr>
              <a:tr h="147108">
                <a:tc>
                  <a:txBody>
                    <a:bodyPr/>
                    <a:lstStyle/>
                    <a:p>
                      <a:pPr algn="l" fontAlgn="b"/>
                      <a:r>
                        <a:rPr lang="en-US" sz="800" b="0" i="0" u="none" strike="noStrike">
                          <a:solidFill>
                            <a:srgbClr val="000000"/>
                          </a:solidFill>
                          <a:effectLst/>
                          <a:latin typeface="Calibri" panose="020F0502020204030204" pitchFamily="34" charset="0"/>
                        </a:rPr>
                        <a:t>Greene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65807</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15</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93937601"/>
                  </a:ext>
                </a:extLst>
              </a:tr>
              <a:tr h="147108">
                <a:tc>
                  <a:txBody>
                    <a:bodyPr/>
                    <a:lstStyle/>
                    <a:p>
                      <a:pPr algn="l" fontAlgn="b"/>
                      <a:r>
                        <a:rPr lang="en-US" sz="800" b="0" i="0" u="none" strike="noStrike">
                          <a:solidFill>
                            <a:srgbClr val="000000"/>
                          </a:solidFill>
                          <a:effectLst/>
                          <a:latin typeface="Calibri" panose="020F0502020204030204" pitchFamily="34" charset="0"/>
                        </a:rPr>
                        <a:t>St. Francois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63640</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14</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27305046"/>
                  </a:ext>
                </a:extLst>
              </a:tr>
              <a:tr h="147108">
                <a:tc>
                  <a:txBody>
                    <a:bodyPr/>
                    <a:lstStyle/>
                    <a:p>
                      <a:pPr algn="l" fontAlgn="b"/>
                      <a:r>
                        <a:rPr lang="en-US" sz="800" b="0" i="0" u="none" strike="noStrike">
                          <a:solidFill>
                            <a:srgbClr val="000000"/>
                          </a:solidFill>
                          <a:effectLst/>
                          <a:latin typeface="Calibri" panose="020F0502020204030204" pitchFamily="34" charset="0"/>
                        </a:rPr>
                        <a:t>Cape Girardeau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63755</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11</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339661717"/>
                  </a:ext>
                </a:extLst>
              </a:tr>
              <a:tr h="147108">
                <a:tc>
                  <a:txBody>
                    <a:bodyPr/>
                    <a:lstStyle/>
                    <a:p>
                      <a:pPr algn="l" fontAlgn="b"/>
                      <a:r>
                        <a:rPr lang="en-US" sz="800" b="0" i="0" u="none" strike="noStrike">
                          <a:solidFill>
                            <a:srgbClr val="000000"/>
                          </a:solidFill>
                          <a:effectLst/>
                          <a:latin typeface="Calibri" panose="020F0502020204030204" pitchFamily="34" charset="0"/>
                        </a:rPr>
                        <a:t>Gasconade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65066</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11</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62313570"/>
                  </a:ext>
                </a:extLst>
              </a:tr>
              <a:tr h="147108">
                <a:tc>
                  <a:txBody>
                    <a:bodyPr/>
                    <a:lstStyle/>
                    <a:p>
                      <a:pPr algn="l" fontAlgn="b"/>
                      <a:r>
                        <a:rPr lang="en-US" sz="800" b="0" i="0" u="none" strike="noStrike">
                          <a:solidFill>
                            <a:srgbClr val="000000"/>
                          </a:solidFill>
                          <a:effectLst/>
                          <a:latin typeface="Calibri" panose="020F0502020204030204" pitchFamily="34" charset="0"/>
                        </a:rPr>
                        <a:t>Boone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65201</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9</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044572311"/>
                  </a:ext>
                </a:extLst>
              </a:tr>
              <a:tr h="147108">
                <a:tc>
                  <a:txBody>
                    <a:bodyPr/>
                    <a:lstStyle/>
                    <a:p>
                      <a:pPr algn="l" fontAlgn="b"/>
                      <a:r>
                        <a:rPr lang="en-US" sz="800" b="0" i="0" u="none" strike="noStrike">
                          <a:solidFill>
                            <a:srgbClr val="000000"/>
                          </a:solidFill>
                          <a:effectLst/>
                          <a:latin typeface="Calibri" panose="020F0502020204030204" pitchFamily="34" charset="0"/>
                        </a:rPr>
                        <a:t>Crawford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65565</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9</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963102798"/>
                  </a:ext>
                </a:extLst>
              </a:tr>
              <a:tr h="147108">
                <a:tc>
                  <a:txBody>
                    <a:bodyPr/>
                    <a:lstStyle/>
                    <a:p>
                      <a:pPr algn="l" fontAlgn="b"/>
                      <a:r>
                        <a:rPr lang="en-US" sz="800" b="0" i="0" u="none" strike="noStrike">
                          <a:solidFill>
                            <a:srgbClr val="000000"/>
                          </a:solidFill>
                          <a:effectLst/>
                          <a:latin typeface="Calibri" panose="020F0502020204030204" pitchFamily="34" charset="0"/>
                        </a:rPr>
                        <a:t>Cape Girardeau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63701</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7</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786130058"/>
                  </a:ext>
                </a:extLst>
              </a:tr>
              <a:tr h="147108">
                <a:tc>
                  <a:txBody>
                    <a:bodyPr/>
                    <a:lstStyle/>
                    <a:p>
                      <a:pPr algn="l" fontAlgn="b"/>
                      <a:r>
                        <a:rPr lang="en-US" sz="800" b="0" i="0" u="none" strike="noStrike">
                          <a:solidFill>
                            <a:srgbClr val="000000"/>
                          </a:solidFill>
                          <a:effectLst/>
                          <a:latin typeface="Calibri" panose="020F0502020204030204" pitchFamily="34" charset="0"/>
                        </a:rPr>
                        <a:t>Wright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65711</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7</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699298929"/>
                  </a:ext>
                </a:extLst>
              </a:tr>
              <a:tr h="147108">
                <a:tc>
                  <a:txBody>
                    <a:bodyPr/>
                    <a:lstStyle/>
                    <a:p>
                      <a:pPr algn="l" fontAlgn="b"/>
                      <a:r>
                        <a:rPr lang="en-US" sz="800" b="0" i="0" u="none" strike="noStrike">
                          <a:solidFill>
                            <a:srgbClr val="000000"/>
                          </a:solidFill>
                          <a:effectLst/>
                          <a:latin typeface="Calibri" panose="020F0502020204030204" pitchFamily="34" charset="0"/>
                        </a:rPr>
                        <a:t>Adair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63501</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774569001"/>
                  </a:ext>
                </a:extLst>
              </a:tr>
              <a:tr h="147108">
                <a:tc>
                  <a:txBody>
                    <a:bodyPr/>
                    <a:lstStyle/>
                    <a:p>
                      <a:pPr algn="l" fontAlgn="b"/>
                      <a:r>
                        <a:rPr lang="en-US" sz="800" b="0" i="0" u="none" strike="noStrike">
                          <a:solidFill>
                            <a:srgbClr val="000000"/>
                          </a:solidFill>
                          <a:effectLst/>
                          <a:latin typeface="Calibri" panose="020F0502020204030204" pitchFamily="34" charset="0"/>
                        </a:rPr>
                        <a:t>Dent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65560</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23374202"/>
                  </a:ext>
                </a:extLst>
              </a:tr>
              <a:tr h="147108">
                <a:tc>
                  <a:txBody>
                    <a:bodyPr/>
                    <a:lstStyle/>
                    <a:p>
                      <a:pPr algn="l" fontAlgn="b"/>
                      <a:r>
                        <a:rPr lang="en-US" sz="800" b="0" i="0" u="none" strike="noStrike">
                          <a:solidFill>
                            <a:srgbClr val="000000"/>
                          </a:solidFill>
                          <a:effectLst/>
                          <a:latin typeface="Calibri" panose="020F0502020204030204" pitchFamily="34" charset="0"/>
                        </a:rPr>
                        <a:t>Johnson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64093</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707889133"/>
                  </a:ext>
                </a:extLst>
              </a:tr>
              <a:tr h="147108">
                <a:tc>
                  <a:txBody>
                    <a:bodyPr/>
                    <a:lstStyle/>
                    <a:p>
                      <a:pPr algn="l" fontAlgn="b"/>
                      <a:r>
                        <a:rPr lang="en-US" sz="800" b="0" i="0" u="none" strike="noStrike">
                          <a:solidFill>
                            <a:srgbClr val="000000"/>
                          </a:solidFill>
                          <a:effectLst/>
                          <a:latin typeface="Calibri" panose="020F0502020204030204" pitchFamily="34" charset="0"/>
                        </a:rPr>
                        <a:t>Macon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63552</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366275133"/>
                  </a:ext>
                </a:extLst>
              </a:tr>
              <a:tr h="147108">
                <a:tc>
                  <a:txBody>
                    <a:bodyPr/>
                    <a:lstStyle/>
                    <a:p>
                      <a:pPr algn="l" fontAlgn="b"/>
                      <a:r>
                        <a:rPr lang="en-US" sz="800" b="0" i="0" u="none" strike="noStrike">
                          <a:solidFill>
                            <a:srgbClr val="000000"/>
                          </a:solidFill>
                          <a:effectLst/>
                          <a:latin typeface="Calibri" panose="020F0502020204030204" pitchFamily="34" charset="0"/>
                        </a:rPr>
                        <a:t>Marion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63401</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247402796"/>
                  </a:ext>
                </a:extLst>
              </a:tr>
              <a:tr h="147108">
                <a:tc>
                  <a:txBody>
                    <a:bodyPr/>
                    <a:lstStyle/>
                    <a:p>
                      <a:pPr algn="l" fontAlgn="b"/>
                      <a:r>
                        <a:rPr lang="en-US" sz="800" b="0" i="0" u="none" strike="noStrike">
                          <a:solidFill>
                            <a:srgbClr val="000000"/>
                          </a:solidFill>
                          <a:effectLst/>
                          <a:latin typeface="Calibri" panose="020F0502020204030204" pitchFamily="34" charset="0"/>
                        </a:rPr>
                        <a:t>St. Charles County, Missouri</a:t>
                      </a:r>
                    </a:p>
                  </a:txBody>
                  <a:tcPr marL="7355" marR="7355" marT="7355"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Calibri" panose="020F0502020204030204" pitchFamily="34" charset="0"/>
                        </a:rPr>
                        <a:t>63376</a:t>
                      </a:r>
                    </a:p>
                  </a:txBody>
                  <a:tcPr marL="7355" marR="7355" marT="7355"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7355" marR="7355" marT="7355"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800" b="0" i="0" u="none" strike="noStrike" dirty="0">
                          <a:solidFill>
                            <a:srgbClr val="000000"/>
                          </a:solidFill>
                          <a:effectLst/>
                          <a:latin typeface="Calibri" panose="020F0502020204030204" pitchFamily="34" charset="0"/>
                        </a:rPr>
                        <a:t>6</a:t>
                      </a:r>
                    </a:p>
                  </a:txBody>
                  <a:tcPr marL="7355" marR="7355" marT="7355"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a:noFill/>
                    </a:lnB>
                  </a:tcPr>
                </a:tc>
                <a:extLst>
                  <a:ext uri="{0D108BD9-81ED-4DB2-BD59-A6C34878D82A}">
                    <a16:rowId xmlns:a16="http://schemas.microsoft.com/office/drawing/2014/main" val="431776266"/>
                  </a:ext>
                </a:extLst>
              </a:tr>
            </a:tbl>
          </a:graphicData>
        </a:graphic>
      </p:graphicFrame>
    </p:spTree>
    <p:extLst>
      <p:ext uri="{BB962C8B-B14F-4D97-AF65-F5344CB8AC3E}">
        <p14:creationId xmlns:p14="http://schemas.microsoft.com/office/powerpoint/2010/main" val="3577801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AD987-C872-4849-AF36-87409DF22AEB}"/>
              </a:ext>
            </a:extLst>
          </p:cNvPr>
          <p:cNvSpPr>
            <a:spLocks noGrp="1"/>
          </p:cNvSpPr>
          <p:nvPr>
            <p:ph type="title"/>
          </p:nvPr>
        </p:nvSpPr>
        <p:spPr/>
        <p:txBody>
          <a:bodyPr/>
          <a:lstStyle/>
          <a:p>
            <a:r>
              <a:rPr lang="en-US" dirty="0"/>
              <a:t>Health Care Needs Met</a:t>
            </a:r>
          </a:p>
        </p:txBody>
      </p:sp>
      <p:pic>
        <p:nvPicPr>
          <p:cNvPr id="6" name="Content Placeholder 5">
            <a:extLst>
              <a:ext uri="{FF2B5EF4-FFF2-40B4-BE49-F238E27FC236}">
                <a16:creationId xmlns:a16="http://schemas.microsoft.com/office/drawing/2014/main" id="{FDDA4808-9EA8-4C6B-A0F8-283553EAD935}"/>
              </a:ext>
            </a:extLst>
          </p:cNvPr>
          <p:cNvPicPr>
            <a:picLocks noGrp="1" noChangeAspect="1"/>
          </p:cNvPicPr>
          <p:nvPr>
            <p:ph idx="1"/>
          </p:nvPr>
        </p:nvPicPr>
        <p:blipFill>
          <a:blip r:embed="rId2"/>
          <a:stretch>
            <a:fillRect/>
          </a:stretch>
        </p:blipFill>
        <p:spPr>
          <a:xfrm>
            <a:off x="5603169" y="987425"/>
            <a:ext cx="5332238" cy="4873625"/>
          </a:xfrm>
        </p:spPr>
      </p:pic>
      <p:graphicFrame>
        <p:nvGraphicFramePr>
          <p:cNvPr id="7" name="Table 6">
            <a:extLst>
              <a:ext uri="{FF2B5EF4-FFF2-40B4-BE49-F238E27FC236}">
                <a16:creationId xmlns:a16="http://schemas.microsoft.com/office/drawing/2014/main" id="{44578CC2-C816-4804-8701-14FACA36D165}"/>
              </a:ext>
            </a:extLst>
          </p:cNvPr>
          <p:cNvGraphicFramePr>
            <a:graphicFrameLocks noGrp="1"/>
          </p:cNvGraphicFramePr>
          <p:nvPr>
            <p:extLst>
              <p:ext uri="{D42A27DB-BD31-4B8C-83A1-F6EECF244321}">
                <p14:modId xmlns:p14="http://schemas.microsoft.com/office/powerpoint/2010/main" val="1614906137"/>
              </p:ext>
            </p:extLst>
          </p:nvPr>
        </p:nvGraphicFramePr>
        <p:xfrm>
          <a:off x="912628" y="2934586"/>
          <a:ext cx="3467138" cy="3094747"/>
        </p:xfrm>
        <a:graphic>
          <a:graphicData uri="http://schemas.openxmlformats.org/drawingml/2006/table">
            <a:tbl>
              <a:tblPr/>
              <a:tblGrid>
                <a:gridCol w="785524">
                  <a:extLst>
                    <a:ext uri="{9D8B030D-6E8A-4147-A177-3AD203B41FA5}">
                      <a16:colId xmlns:a16="http://schemas.microsoft.com/office/drawing/2014/main" val="2837397390"/>
                    </a:ext>
                  </a:extLst>
                </a:gridCol>
                <a:gridCol w="1381438">
                  <a:extLst>
                    <a:ext uri="{9D8B030D-6E8A-4147-A177-3AD203B41FA5}">
                      <a16:colId xmlns:a16="http://schemas.microsoft.com/office/drawing/2014/main" val="1426803290"/>
                    </a:ext>
                  </a:extLst>
                </a:gridCol>
                <a:gridCol w="433392">
                  <a:extLst>
                    <a:ext uri="{9D8B030D-6E8A-4147-A177-3AD203B41FA5}">
                      <a16:colId xmlns:a16="http://schemas.microsoft.com/office/drawing/2014/main" val="1712547618"/>
                    </a:ext>
                  </a:extLst>
                </a:gridCol>
                <a:gridCol w="433392">
                  <a:extLst>
                    <a:ext uri="{9D8B030D-6E8A-4147-A177-3AD203B41FA5}">
                      <a16:colId xmlns:a16="http://schemas.microsoft.com/office/drawing/2014/main" val="3424634285"/>
                    </a:ext>
                  </a:extLst>
                </a:gridCol>
                <a:gridCol w="433392">
                  <a:extLst>
                    <a:ext uri="{9D8B030D-6E8A-4147-A177-3AD203B41FA5}">
                      <a16:colId xmlns:a16="http://schemas.microsoft.com/office/drawing/2014/main" val="474271911"/>
                    </a:ext>
                  </a:extLst>
                </a:gridCol>
              </a:tblGrid>
              <a:tr h="245138">
                <a:tc>
                  <a:txBody>
                    <a:bodyPr/>
                    <a:lstStyle/>
                    <a:p>
                      <a:pPr algn="l" fontAlgn="b"/>
                      <a:r>
                        <a:rPr lang="en-US" sz="800" b="1" i="0" u="none" strike="noStrike">
                          <a:solidFill>
                            <a:srgbClr val="FFFFFF"/>
                          </a:solidFill>
                          <a:effectLst/>
                          <a:latin typeface="Calibri" panose="020F0502020204030204" pitchFamily="34" charset="0"/>
                        </a:rPr>
                        <a:t>State</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FFFFFF"/>
                          </a:solidFill>
                          <a:effectLst/>
                          <a:latin typeface="Calibri" panose="020F0502020204030204" pitchFamily="34" charset="0"/>
                        </a:rPr>
                        <a:t>Missouri County</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FFFFFF"/>
                          </a:solidFill>
                          <a:effectLst/>
                          <a:latin typeface="Calibri" panose="020F0502020204030204" pitchFamily="34" charset="0"/>
                        </a:rPr>
                        <a:t>ZIP Code</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FFFFFF"/>
                          </a:solidFill>
                          <a:effectLst/>
                          <a:latin typeface="Calibri" panose="020F0502020204030204" pitchFamily="34" charset="0"/>
                        </a:rPr>
                        <a:t>Emergency</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FFFFFF"/>
                          </a:solidFill>
                          <a:effectLst/>
                          <a:latin typeface="Calibri" panose="020F0502020204030204" pitchFamily="34" charset="0"/>
                        </a:rPr>
                        <a:t>Respondents</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642095308"/>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St. Louis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63110</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34</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252230914"/>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St. Louis City County</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63110</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33</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324556091"/>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Butler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63901</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28</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610359352"/>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Howell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65775</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21</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92044615"/>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Greene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65807</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20</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641403175"/>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Iron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65566</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17</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663925928"/>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Pettis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65301</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17</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040367848"/>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St. Francois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63640</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16</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139051734"/>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Boone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65201</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15</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970077334"/>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Cape Girardeau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63701</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12</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98215442"/>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Cape Girardeau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63755</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12</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657595953"/>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St. Charles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63376</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11</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717238267"/>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Gasconade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65066</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10</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253794552"/>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Johnson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64093</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10</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789227045"/>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Crawford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65565</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9</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608031460"/>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Dent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65560</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9</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082399211"/>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Lafayette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64076</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8</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078220476"/>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St. Louis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63136</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8</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20645462"/>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Wright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65711</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8</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254572161"/>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Livingston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64601</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7</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838813935"/>
                  </a:ext>
                </a:extLst>
              </a:tr>
              <a:tr h="135435">
                <a:tc>
                  <a:txBody>
                    <a:bodyPr/>
                    <a:lstStyle/>
                    <a:p>
                      <a:pPr algn="l" fontAlgn="b"/>
                      <a:r>
                        <a:rPr lang="en-US" sz="800" b="0" i="0" u="none" strike="noStrike">
                          <a:solidFill>
                            <a:srgbClr val="000000"/>
                          </a:solidFill>
                          <a:effectLst/>
                          <a:latin typeface="Calibri" panose="020F0502020204030204" pitchFamily="34" charset="0"/>
                        </a:rPr>
                        <a:t>Missouri</a:t>
                      </a:r>
                    </a:p>
                  </a:txBody>
                  <a:tcPr marL="6772" marR="6772" marT="6772"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a:noFill/>
                    </a:lnB>
                  </a:tcPr>
                </a:tc>
                <a:tc>
                  <a:txBody>
                    <a:bodyPr/>
                    <a:lstStyle/>
                    <a:p>
                      <a:pPr algn="l" fontAlgn="b"/>
                      <a:r>
                        <a:rPr lang="en-US" sz="800" b="0" i="0" u="none" strike="noStrike">
                          <a:solidFill>
                            <a:srgbClr val="000000"/>
                          </a:solidFill>
                          <a:effectLst/>
                          <a:latin typeface="Calibri" panose="020F0502020204030204" pitchFamily="34" charset="0"/>
                        </a:rPr>
                        <a:t>Saline County, Missouri</a:t>
                      </a:r>
                    </a:p>
                  </a:txBody>
                  <a:tcPr marL="6772" marR="6772" marT="6772"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Calibri" panose="020F0502020204030204" pitchFamily="34" charset="0"/>
                        </a:rPr>
                        <a:t>65340</a:t>
                      </a:r>
                    </a:p>
                  </a:txBody>
                  <a:tcPr marL="6772" marR="6772" marT="6772"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l" fontAlgn="b"/>
                      <a:r>
                        <a:rPr lang="en-US" sz="800" b="0" i="0" u="none" strike="noStrike">
                          <a:solidFill>
                            <a:srgbClr val="000000"/>
                          </a:solidFill>
                          <a:effectLst/>
                          <a:latin typeface="Calibri" panose="020F0502020204030204" pitchFamily="34" charset="0"/>
                        </a:rPr>
                        <a:t>Yes</a:t>
                      </a:r>
                    </a:p>
                  </a:txBody>
                  <a:tcPr marL="6772" marR="6772" marT="6772"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800" b="0" i="0" u="none" strike="noStrike" dirty="0">
                          <a:solidFill>
                            <a:srgbClr val="000000"/>
                          </a:solidFill>
                          <a:effectLst/>
                          <a:latin typeface="Calibri" panose="020F0502020204030204" pitchFamily="34" charset="0"/>
                        </a:rPr>
                        <a:t>7</a:t>
                      </a:r>
                    </a:p>
                  </a:txBody>
                  <a:tcPr marL="6772" marR="6772" marT="6772"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a:noFill/>
                    </a:lnB>
                  </a:tcPr>
                </a:tc>
                <a:extLst>
                  <a:ext uri="{0D108BD9-81ED-4DB2-BD59-A6C34878D82A}">
                    <a16:rowId xmlns:a16="http://schemas.microsoft.com/office/drawing/2014/main" val="3712499478"/>
                  </a:ext>
                </a:extLst>
              </a:tr>
            </a:tbl>
          </a:graphicData>
        </a:graphic>
      </p:graphicFrame>
    </p:spTree>
    <p:extLst>
      <p:ext uri="{BB962C8B-B14F-4D97-AF65-F5344CB8AC3E}">
        <p14:creationId xmlns:p14="http://schemas.microsoft.com/office/powerpoint/2010/main" val="2484583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759E-9192-4386-98E2-AB4B177EE844}"/>
              </a:ext>
            </a:extLst>
          </p:cNvPr>
          <p:cNvSpPr>
            <a:spLocks noGrp="1"/>
          </p:cNvSpPr>
          <p:nvPr>
            <p:ph type="title"/>
          </p:nvPr>
        </p:nvSpPr>
        <p:spPr/>
        <p:txBody>
          <a:bodyPr/>
          <a:lstStyle/>
          <a:p>
            <a:r>
              <a:rPr lang="en-US" dirty="0"/>
              <a:t>Consumer Needs Assessment</a:t>
            </a:r>
          </a:p>
        </p:txBody>
      </p:sp>
      <p:sp>
        <p:nvSpPr>
          <p:cNvPr id="3" name="Content Placeholder 2">
            <a:extLst>
              <a:ext uri="{FF2B5EF4-FFF2-40B4-BE49-F238E27FC236}">
                <a16:creationId xmlns:a16="http://schemas.microsoft.com/office/drawing/2014/main" id="{DC6A1C34-AC01-490D-8A36-999C3F44C868}"/>
              </a:ext>
            </a:extLst>
          </p:cNvPr>
          <p:cNvSpPr>
            <a:spLocks noGrp="1"/>
          </p:cNvSpPr>
          <p:nvPr>
            <p:ph sz="half" idx="1"/>
          </p:nvPr>
        </p:nvSpPr>
        <p:spPr/>
        <p:txBody>
          <a:bodyPr>
            <a:normAutofit/>
          </a:bodyPr>
          <a:lstStyle/>
          <a:p>
            <a:r>
              <a:rPr lang="en-US" dirty="0"/>
              <a:t>The survey is attempting to determine service gaps throughout the state</a:t>
            </a:r>
          </a:p>
          <a:p>
            <a:r>
              <a:rPr lang="en-US" dirty="0"/>
              <a:t>Questions are asked to identify location, types of services available, and quality of accessibility in their area </a:t>
            </a:r>
          </a:p>
          <a:p>
            <a:r>
              <a:rPr lang="en-US" dirty="0"/>
              <a:t>New survey layout introduced in 2021</a:t>
            </a:r>
          </a:p>
          <a:p>
            <a:endParaRPr lang="en-US" dirty="0"/>
          </a:p>
          <a:p>
            <a:endParaRPr lang="en-US" dirty="0"/>
          </a:p>
        </p:txBody>
      </p:sp>
      <p:pic>
        <p:nvPicPr>
          <p:cNvPr id="6" name="Picture 5">
            <a:extLst>
              <a:ext uri="{FF2B5EF4-FFF2-40B4-BE49-F238E27FC236}">
                <a16:creationId xmlns:a16="http://schemas.microsoft.com/office/drawing/2014/main" id="{4C4B44EA-24F4-43F3-86B0-CFA153FABAB7}"/>
              </a:ext>
            </a:extLst>
          </p:cNvPr>
          <p:cNvPicPr>
            <a:picLocks noChangeAspect="1"/>
          </p:cNvPicPr>
          <p:nvPr/>
        </p:nvPicPr>
        <p:blipFill>
          <a:blip r:embed="rId3"/>
          <a:stretch>
            <a:fillRect/>
          </a:stretch>
        </p:blipFill>
        <p:spPr>
          <a:xfrm>
            <a:off x="6019800" y="3161944"/>
            <a:ext cx="5623306" cy="2324456"/>
          </a:xfrm>
          <a:prstGeom prst="rect">
            <a:avLst/>
          </a:prstGeom>
          <a:ln>
            <a:solidFill>
              <a:schemeClr val="accent1"/>
            </a:solidFill>
          </a:ln>
        </p:spPr>
      </p:pic>
    </p:spTree>
    <p:extLst>
      <p:ext uri="{BB962C8B-B14F-4D97-AF65-F5344CB8AC3E}">
        <p14:creationId xmlns:p14="http://schemas.microsoft.com/office/powerpoint/2010/main" val="329272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4E65-31CF-4E16-AA2A-FDA5EE761DE9}"/>
              </a:ext>
            </a:extLst>
          </p:cNvPr>
          <p:cNvSpPr>
            <a:spLocks noGrp="1"/>
          </p:cNvSpPr>
          <p:nvPr>
            <p:ph type="title"/>
          </p:nvPr>
        </p:nvSpPr>
        <p:spPr/>
        <p:txBody>
          <a:bodyPr/>
          <a:lstStyle/>
          <a:p>
            <a:r>
              <a:rPr lang="en-US" dirty="0"/>
              <a:t>Access to Smartphone</a:t>
            </a:r>
          </a:p>
        </p:txBody>
      </p:sp>
      <p:graphicFrame>
        <p:nvGraphicFramePr>
          <p:cNvPr id="8" name="Content Placeholder 7">
            <a:extLst>
              <a:ext uri="{FF2B5EF4-FFF2-40B4-BE49-F238E27FC236}">
                <a16:creationId xmlns:a16="http://schemas.microsoft.com/office/drawing/2014/main" id="{8D0DBEEF-4737-4D5F-A61D-A4163CA8FBEF}"/>
              </a:ext>
            </a:extLst>
          </p:cNvPr>
          <p:cNvGraphicFramePr>
            <a:graphicFrameLocks noGrp="1"/>
          </p:cNvGraphicFramePr>
          <p:nvPr>
            <p:ph idx="1"/>
          </p:nvPr>
        </p:nvGraphicFramePr>
        <p:xfrm>
          <a:off x="914400" y="2852738"/>
          <a:ext cx="10363200" cy="3089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923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75EB5-EF78-4054-A390-586A526AF0B3}"/>
              </a:ext>
            </a:extLst>
          </p:cNvPr>
          <p:cNvSpPr>
            <a:spLocks noGrp="1"/>
          </p:cNvSpPr>
          <p:nvPr>
            <p:ph type="title"/>
          </p:nvPr>
        </p:nvSpPr>
        <p:spPr/>
        <p:txBody>
          <a:bodyPr/>
          <a:lstStyle/>
          <a:p>
            <a:r>
              <a:rPr lang="en-US" dirty="0"/>
              <a:t>Access to Internet</a:t>
            </a:r>
          </a:p>
        </p:txBody>
      </p:sp>
      <p:graphicFrame>
        <p:nvGraphicFramePr>
          <p:cNvPr id="8" name="Content Placeholder 7">
            <a:extLst>
              <a:ext uri="{FF2B5EF4-FFF2-40B4-BE49-F238E27FC236}">
                <a16:creationId xmlns:a16="http://schemas.microsoft.com/office/drawing/2014/main" id="{ADCBE06F-F554-4F38-BF73-1713B90B2BB8}"/>
              </a:ext>
            </a:extLst>
          </p:cNvPr>
          <p:cNvGraphicFramePr>
            <a:graphicFrameLocks noGrp="1"/>
          </p:cNvGraphicFramePr>
          <p:nvPr>
            <p:ph idx="1"/>
          </p:nvPr>
        </p:nvGraphicFramePr>
        <p:xfrm>
          <a:off x="914400" y="2852738"/>
          <a:ext cx="10363200" cy="3089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7761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3169F-0364-4FF5-B9FF-BEBC21D2868D}"/>
              </a:ext>
            </a:extLst>
          </p:cNvPr>
          <p:cNvSpPr>
            <a:spLocks noGrp="1"/>
          </p:cNvSpPr>
          <p:nvPr>
            <p:ph type="title"/>
          </p:nvPr>
        </p:nvSpPr>
        <p:spPr/>
        <p:txBody>
          <a:bodyPr/>
          <a:lstStyle/>
          <a:p>
            <a:r>
              <a:rPr lang="en-US" dirty="0"/>
              <a:t>Polling Accessibility</a:t>
            </a:r>
          </a:p>
        </p:txBody>
      </p:sp>
      <p:pic>
        <p:nvPicPr>
          <p:cNvPr id="6" name="Content Placeholder 5">
            <a:extLst>
              <a:ext uri="{FF2B5EF4-FFF2-40B4-BE49-F238E27FC236}">
                <a16:creationId xmlns:a16="http://schemas.microsoft.com/office/drawing/2014/main" id="{AF054C7F-EB03-4B29-8A0D-9C8763D26597}"/>
              </a:ext>
            </a:extLst>
          </p:cNvPr>
          <p:cNvPicPr>
            <a:picLocks noGrp="1" noChangeAspect="1"/>
          </p:cNvPicPr>
          <p:nvPr>
            <p:ph idx="1"/>
          </p:nvPr>
        </p:nvPicPr>
        <p:blipFill>
          <a:blip r:embed="rId2"/>
          <a:stretch>
            <a:fillRect/>
          </a:stretch>
        </p:blipFill>
        <p:spPr>
          <a:xfrm>
            <a:off x="5530703" y="987425"/>
            <a:ext cx="5477169" cy="4873625"/>
          </a:xfrm>
        </p:spPr>
      </p:pic>
      <p:graphicFrame>
        <p:nvGraphicFramePr>
          <p:cNvPr id="7" name="Table 6">
            <a:extLst>
              <a:ext uri="{FF2B5EF4-FFF2-40B4-BE49-F238E27FC236}">
                <a16:creationId xmlns:a16="http://schemas.microsoft.com/office/drawing/2014/main" id="{A7BC6A66-1B91-42BF-8FA9-9A3914A54810}"/>
              </a:ext>
            </a:extLst>
          </p:cNvPr>
          <p:cNvGraphicFramePr>
            <a:graphicFrameLocks noGrp="1"/>
          </p:cNvGraphicFramePr>
          <p:nvPr>
            <p:extLst>
              <p:ext uri="{D42A27DB-BD31-4B8C-83A1-F6EECF244321}">
                <p14:modId xmlns:p14="http://schemas.microsoft.com/office/powerpoint/2010/main" val="1625880074"/>
              </p:ext>
            </p:extLst>
          </p:nvPr>
        </p:nvGraphicFramePr>
        <p:xfrm>
          <a:off x="912628" y="2934586"/>
          <a:ext cx="2819689" cy="3089280"/>
        </p:xfrm>
        <a:graphic>
          <a:graphicData uri="http://schemas.openxmlformats.org/drawingml/2006/table">
            <a:tbl>
              <a:tblPr/>
              <a:tblGrid>
                <a:gridCol w="1277783">
                  <a:extLst>
                    <a:ext uri="{9D8B030D-6E8A-4147-A177-3AD203B41FA5}">
                      <a16:colId xmlns:a16="http://schemas.microsoft.com/office/drawing/2014/main" val="451369158"/>
                    </a:ext>
                  </a:extLst>
                </a:gridCol>
                <a:gridCol w="456861">
                  <a:extLst>
                    <a:ext uri="{9D8B030D-6E8A-4147-A177-3AD203B41FA5}">
                      <a16:colId xmlns:a16="http://schemas.microsoft.com/office/drawing/2014/main" val="1181702911"/>
                    </a:ext>
                  </a:extLst>
                </a:gridCol>
                <a:gridCol w="456861">
                  <a:extLst>
                    <a:ext uri="{9D8B030D-6E8A-4147-A177-3AD203B41FA5}">
                      <a16:colId xmlns:a16="http://schemas.microsoft.com/office/drawing/2014/main" val="3949527021"/>
                    </a:ext>
                  </a:extLst>
                </a:gridCol>
                <a:gridCol w="628184">
                  <a:extLst>
                    <a:ext uri="{9D8B030D-6E8A-4147-A177-3AD203B41FA5}">
                      <a16:colId xmlns:a16="http://schemas.microsoft.com/office/drawing/2014/main" val="3154281376"/>
                    </a:ext>
                  </a:extLst>
                </a:gridCol>
              </a:tblGrid>
              <a:tr h="258630">
                <a:tc>
                  <a:txBody>
                    <a:bodyPr/>
                    <a:lstStyle/>
                    <a:p>
                      <a:pPr algn="l" fontAlgn="b"/>
                      <a:r>
                        <a:rPr lang="en-US" sz="800" b="1" i="0" u="none" strike="noStrike">
                          <a:solidFill>
                            <a:srgbClr val="FFFFFF"/>
                          </a:solidFill>
                          <a:effectLst/>
                          <a:latin typeface="Calibri" panose="020F0502020204030204" pitchFamily="34" charset="0"/>
                        </a:rPr>
                        <a:t>Missouri County</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FFFFFF"/>
                          </a:solidFill>
                          <a:effectLst/>
                          <a:latin typeface="Calibri" panose="020F0502020204030204" pitchFamily="34" charset="0"/>
                        </a:rPr>
                        <a:t>ZIP Code</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FFFFFF"/>
                          </a:solidFill>
                          <a:effectLst/>
                          <a:latin typeface="Calibri" panose="020F0502020204030204" pitchFamily="34" charset="0"/>
                        </a:rPr>
                        <a:t>Accessible Polls</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FFFFFF"/>
                          </a:solidFill>
                          <a:effectLst/>
                          <a:latin typeface="Calibri" panose="020F0502020204030204" pitchFamily="34" charset="0"/>
                        </a:rPr>
                        <a:t>Respondents</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1016858107"/>
                  </a:ext>
                </a:extLst>
              </a:tr>
              <a:tr h="142890">
                <a:tc>
                  <a:txBody>
                    <a:bodyPr/>
                    <a:lstStyle/>
                    <a:p>
                      <a:pPr algn="l" fontAlgn="b"/>
                      <a:r>
                        <a:rPr lang="en-US" sz="800" b="0" i="0" u="none" strike="noStrike">
                          <a:solidFill>
                            <a:srgbClr val="000000"/>
                          </a:solidFill>
                          <a:effectLst/>
                          <a:latin typeface="Calibri" panose="020F0502020204030204" pitchFamily="34" charset="0"/>
                        </a:rPr>
                        <a:t>Chariton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63552</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0</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2</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712293410"/>
                  </a:ext>
                </a:extLst>
              </a:tr>
              <a:tr h="142890">
                <a:tc>
                  <a:txBody>
                    <a:bodyPr/>
                    <a:lstStyle/>
                    <a:p>
                      <a:pPr algn="l" fontAlgn="b"/>
                      <a:r>
                        <a:rPr lang="en-US" sz="800" b="0" i="0" u="none" strike="noStrike">
                          <a:solidFill>
                            <a:srgbClr val="000000"/>
                          </a:solidFill>
                          <a:effectLst/>
                          <a:latin typeface="Calibri" panose="020F0502020204030204" pitchFamily="34" charset="0"/>
                        </a:rPr>
                        <a:t>Jefferson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63016</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0</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620799680"/>
                  </a:ext>
                </a:extLst>
              </a:tr>
              <a:tr h="142890">
                <a:tc>
                  <a:txBody>
                    <a:bodyPr/>
                    <a:lstStyle/>
                    <a:p>
                      <a:pPr algn="l" fontAlgn="b"/>
                      <a:r>
                        <a:rPr lang="en-US" sz="800" b="0" i="0" u="none" strike="noStrike">
                          <a:solidFill>
                            <a:srgbClr val="000000"/>
                          </a:solidFill>
                          <a:effectLst/>
                          <a:latin typeface="Calibri" panose="020F0502020204030204" pitchFamily="34" charset="0"/>
                        </a:rPr>
                        <a:t>St. Francois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63637</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0</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869103727"/>
                  </a:ext>
                </a:extLst>
              </a:tr>
              <a:tr h="142890">
                <a:tc>
                  <a:txBody>
                    <a:bodyPr/>
                    <a:lstStyle/>
                    <a:p>
                      <a:pPr algn="l" fontAlgn="b"/>
                      <a:r>
                        <a:rPr lang="en-US" sz="800" b="0" i="0" u="none" strike="noStrike">
                          <a:solidFill>
                            <a:srgbClr val="000000"/>
                          </a:solidFill>
                          <a:effectLst/>
                          <a:latin typeface="Calibri" panose="020F0502020204030204" pitchFamily="34" charset="0"/>
                        </a:rPr>
                        <a:t>St. Louis City County</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63113</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0</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7731950"/>
                  </a:ext>
                </a:extLst>
              </a:tr>
              <a:tr h="142890">
                <a:tc>
                  <a:txBody>
                    <a:bodyPr/>
                    <a:lstStyle/>
                    <a:p>
                      <a:pPr algn="l" fontAlgn="b"/>
                      <a:r>
                        <a:rPr lang="en-US" sz="800" b="0" i="0" u="none" strike="noStrike">
                          <a:solidFill>
                            <a:srgbClr val="000000"/>
                          </a:solidFill>
                          <a:effectLst/>
                          <a:latin typeface="Calibri" panose="020F0502020204030204" pitchFamily="34" charset="0"/>
                        </a:rPr>
                        <a:t>St. Louis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63133</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0</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36587537"/>
                  </a:ext>
                </a:extLst>
              </a:tr>
              <a:tr h="142890">
                <a:tc>
                  <a:txBody>
                    <a:bodyPr/>
                    <a:lstStyle/>
                    <a:p>
                      <a:pPr algn="l" fontAlgn="b"/>
                      <a:r>
                        <a:rPr lang="en-US" sz="800" b="0" i="0" u="none" strike="noStrike">
                          <a:solidFill>
                            <a:srgbClr val="000000"/>
                          </a:solidFill>
                          <a:effectLst/>
                          <a:latin typeface="Calibri" panose="020F0502020204030204" pitchFamily="34" charset="0"/>
                        </a:rPr>
                        <a:t>Andrew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64485</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393034814"/>
                  </a:ext>
                </a:extLst>
              </a:tr>
              <a:tr h="142890">
                <a:tc>
                  <a:txBody>
                    <a:bodyPr/>
                    <a:lstStyle/>
                    <a:p>
                      <a:pPr algn="l" fontAlgn="b"/>
                      <a:r>
                        <a:rPr lang="en-US" sz="800" b="0" i="0" u="none" strike="noStrike">
                          <a:solidFill>
                            <a:srgbClr val="000000"/>
                          </a:solidFill>
                          <a:effectLst/>
                          <a:latin typeface="Calibri" panose="020F0502020204030204" pitchFamily="34" charset="0"/>
                        </a:rPr>
                        <a:t>Daviess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64640</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3</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830149055"/>
                  </a:ext>
                </a:extLst>
              </a:tr>
              <a:tr h="142890">
                <a:tc>
                  <a:txBody>
                    <a:bodyPr/>
                    <a:lstStyle/>
                    <a:p>
                      <a:pPr algn="l" fontAlgn="b"/>
                      <a:r>
                        <a:rPr lang="en-US" sz="800" b="0" i="0" u="none" strike="noStrike">
                          <a:solidFill>
                            <a:srgbClr val="000000"/>
                          </a:solidFill>
                          <a:effectLst/>
                          <a:latin typeface="Calibri" panose="020F0502020204030204" pitchFamily="34" charset="0"/>
                        </a:rPr>
                        <a:t>Jefferson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63049</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754291900"/>
                  </a:ext>
                </a:extLst>
              </a:tr>
              <a:tr h="142890">
                <a:tc>
                  <a:txBody>
                    <a:bodyPr/>
                    <a:lstStyle/>
                    <a:p>
                      <a:pPr algn="l" fontAlgn="b"/>
                      <a:r>
                        <a:rPr lang="en-US" sz="800" b="0" i="0" u="none" strike="noStrike">
                          <a:solidFill>
                            <a:srgbClr val="000000"/>
                          </a:solidFill>
                          <a:effectLst/>
                          <a:latin typeface="Calibri" panose="020F0502020204030204" pitchFamily="34" charset="0"/>
                        </a:rPr>
                        <a:t>Jackson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64114</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2</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809738484"/>
                  </a:ext>
                </a:extLst>
              </a:tr>
              <a:tr h="142890">
                <a:tc>
                  <a:txBody>
                    <a:bodyPr/>
                    <a:lstStyle/>
                    <a:p>
                      <a:pPr algn="l" fontAlgn="b"/>
                      <a:r>
                        <a:rPr lang="en-US" sz="800" b="0" i="0" u="none" strike="noStrike">
                          <a:solidFill>
                            <a:srgbClr val="000000"/>
                          </a:solidFill>
                          <a:effectLst/>
                          <a:latin typeface="Calibri" panose="020F0502020204030204" pitchFamily="34" charset="0"/>
                        </a:rPr>
                        <a:t>Camden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65020</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3</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861272384"/>
                  </a:ext>
                </a:extLst>
              </a:tr>
              <a:tr h="142890">
                <a:tc>
                  <a:txBody>
                    <a:bodyPr/>
                    <a:lstStyle/>
                    <a:p>
                      <a:pPr algn="l" fontAlgn="b"/>
                      <a:r>
                        <a:rPr lang="en-US" sz="800" b="0" i="0" u="none" strike="noStrike">
                          <a:solidFill>
                            <a:srgbClr val="000000"/>
                          </a:solidFill>
                          <a:effectLst/>
                          <a:latin typeface="Calibri" panose="020F0502020204030204" pitchFamily="34" charset="0"/>
                        </a:rPr>
                        <a:t>Greene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65721</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3</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424474158"/>
                  </a:ext>
                </a:extLst>
              </a:tr>
              <a:tr h="142890">
                <a:tc>
                  <a:txBody>
                    <a:bodyPr/>
                    <a:lstStyle/>
                    <a:p>
                      <a:pPr algn="l" fontAlgn="b"/>
                      <a:r>
                        <a:rPr lang="en-US" sz="800" b="0" i="0" u="none" strike="noStrike">
                          <a:solidFill>
                            <a:srgbClr val="000000"/>
                          </a:solidFill>
                          <a:effectLst/>
                          <a:latin typeface="Calibri" panose="020F0502020204030204" pitchFamily="34" charset="0"/>
                        </a:rPr>
                        <a:t>Jefferson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63010</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3</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2</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88535793"/>
                  </a:ext>
                </a:extLst>
              </a:tr>
              <a:tr h="142890">
                <a:tc>
                  <a:txBody>
                    <a:bodyPr/>
                    <a:lstStyle/>
                    <a:p>
                      <a:pPr algn="l" fontAlgn="b"/>
                      <a:r>
                        <a:rPr lang="en-US" sz="800" b="0" i="0" u="none" strike="noStrike">
                          <a:solidFill>
                            <a:srgbClr val="000000"/>
                          </a:solidFill>
                          <a:effectLst/>
                          <a:latin typeface="Calibri" panose="020F0502020204030204" pitchFamily="34" charset="0"/>
                        </a:rPr>
                        <a:t>St. Louis City County</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63134</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3</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538046870"/>
                  </a:ext>
                </a:extLst>
              </a:tr>
              <a:tr h="142890">
                <a:tc>
                  <a:txBody>
                    <a:bodyPr/>
                    <a:lstStyle/>
                    <a:p>
                      <a:pPr algn="l" fontAlgn="b"/>
                      <a:r>
                        <a:rPr lang="en-US" sz="800" b="0" i="0" u="none" strike="noStrike">
                          <a:solidFill>
                            <a:srgbClr val="000000"/>
                          </a:solidFill>
                          <a:effectLst/>
                          <a:latin typeface="Calibri" panose="020F0502020204030204" pitchFamily="34" charset="0"/>
                        </a:rPr>
                        <a:t>St. Louis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63138</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3</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2</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849695322"/>
                  </a:ext>
                </a:extLst>
              </a:tr>
              <a:tr h="142890">
                <a:tc>
                  <a:txBody>
                    <a:bodyPr/>
                    <a:lstStyle/>
                    <a:p>
                      <a:pPr algn="l" fontAlgn="b"/>
                      <a:r>
                        <a:rPr lang="en-US" sz="800" b="0" i="0" u="none" strike="noStrike">
                          <a:solidFill>
                            <a:srgbClr val="000000"/>
                          </a:solidFill>
                          <a:effectLst/>
                          <a:latin typeface="Calibri" panose="020F0502020204030204" pitchFamily="34" charset="0"/>
                        </a:rPr>
                        <a:t>St. Louis City County</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63106</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3.333333</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3</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719432589"/>
                  </a:ext>
                </a:extLst>
              </a:tr>
              <a:tr h="142890">
                <a:tc>
                  <a:txBody>
                    <a:bodyPr/>
                    <a:lstStyle/>
                    <a:p>
                      <a:pPr algn="l" fontAlgn="b"/>
                      <a:r>
                        <a:rPr lang="en-US" sz="800" b="0" i="0" u="none" strike="noStrike">
                          <a:solidFill>
                            <a:srgbClr val="000000"/>
                          </a:solidFill>
                          <a:effectLst/>
                          <a:latin typeface="Calibri" panose="020F0502020204030204" pitchFamily="34" charset="0"/>
                        </a:rPr>
                        <a:t>Iron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63631</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4</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901420285"/>
                  </a:ext>
                </a:extLst>
              </a:tr>
              <a:tr h="142890">
                <a:tc>
                  <a:txBody>
                    <a:bodyPr/>
                    <a:lstStyle/>
                    <a:p>
                      <a:pPr algn="l" fontAlgn="b"/>
                      <a:r>
                        <a:rPr lang="en-US" sz="800" b="0" i="0" u="none" strike="noStrike">
                          <a:solidFill>
                            <a:srgbClr val="000000"/>
                          </a:solidFill>
                          <a:effectLst/>
                          <a:latin typeface="Calibri" panose="020F0502020204030204" pitchFamily="34" charset="0"/>
                        </a:rPr>
                        <a:t>Marion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63552</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4</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843810461"/>
                  </a:ext>
                </a:extLst>
              </a:tr>
              <a:tr h="142890">
                <a:tc>
                  <a:txBody>
                    <a:bodyPr/>
                    <a:lstStyle/>
                    <a:p>
                      <a:pPr algn="l" fontAlgn="b"/>
                      <a:r>
                        <a:rPr lang="en-US" sz="800" b="0" i="0" u="none" strike="noStrike">
                          <a:solidFill>
                            <a:srgbClr val="000000"/>
                          </a:solidFill>
                          <a:effectLst/>
                          <a:latin typeface="Calibri" panose="020F0502020204030204" pitchFamily="34" charset="0"/>
                        </a:rPr>
                        <a:t>Polk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65781</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4</a:t>
                      </a:r>
                    </a:p>
                  </a:txBody>
                  <a:tcPr marL="7144" marR="7144" marT="714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panose="020F0502020204030204" pitchFamily="34" charset="0"/>
                        </a:rPr>
                        <a:t>1</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569894599"/>
                  </a:ext>
                </a:extLst>
              </a:tr>
              <a:tr h="258630">
                <a:tc>
                  <a:txBody>
                    <a:bodyPr/>
                    <a:lstStyle/>
                    <a:p>
                      <a:pPr algn="l" fontAlgn="b"/>
                      <a:r>
                        <a:rPr lang="en-US" sz="800" b="0" i="0" u="none" strike="noStrike">
                          <a:solidFill>
                            <a:srgbClr val="000000"/>
                          </a:solidFill>
                          <a:effectLst/>
                          <a:latin typeface="Calibri" panose="020F0502020204030204" pitchFamily="34" charset="0"/>
                        </a:rPr>
                        <a:t>Cape Girardeau County, Missouri</a:t>
                      </a:r>
                    </a:p>
                  </a:txBody>
                  <a:tcPr marL="7144" marR="7144" marT="7144"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Calibri" panose="020F0502020204030204" pitchFamily="34" charset="0"/>
                        </a:rPr>
                        <a:t>63747</a:t>
                      </a:r>
                    </a:p>
                  </a:txBody>
                  <a:tcPr marL="7144" marR="7144" marT="7144"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Calibri" panose="020F0502020204030204" pitchFamily="34" charset="0"/>
                        </a:rPr>
                        <a:t>4.5</a:t>
                      </a:r>
                    </a:p>
                  </a:txBody>
                  <a:tcPr marL="7144" marR="7144" marT="7144"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800" b="0" i="0" u="none" strike="noStrike" dirty="0">
                          <a:solidFill>
                            <a:srgbClr val="000000"/>
                          </a:solidFill>
                          <a:effectLst/>
                          <a:latin typeface="Calibri" panose="020F0502020204030204" pitchFamily="34" charset="0"/>
                        </a:rPr>
                        <a:t>2</a:t>
                      </a:r>
                    </a:p>
                  </a:txBody>
                  <a:tcPr marL="7144" marR="7144" marT="714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a:noFill/>
                    </a:lnB>
                  </a:tcPr>
                </a:tc>
                <a:extLst>
                  <a:ext uri="{0D108BD9-81ED-4DB2-BD59-A6C34878D82A}">
                    <a16:rowId xmlns:a16="http://schemas.microsoft.com/office/drawing/2014/main" val="429492938"/>
                  </a:ext>
                </a:extLst>
              </a:tr>
            </a:tbl>
          </a:graphicData>
        </a:graphic>
      </p:graphicFrame>
    </p:spTree>
    <p:extLst>
      <p:ext uri="{BB962C8B-B14F-4D97-AF65-F5344CB8AC3E}">
        <p14:creationId xmlns:p14="http://schemas.microsoft.com/office/powerpoint/2010/main" val="3903158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538B-B042-40D2-9D82-6B3F2699E8F3}"/>
              </a:ext>
            </a:extLst>
          </p:cNvPr>
          <p:cNvSpPr>
            <a:spLocks noGrp="1"/>
          </p:cNvSpPr>
          <p:nvPr>
            <p:ph type="title"/>
          </p:nvPr>
        </p:nvSpPr>
        <p:spPr/>
        <p:txBody>
          <a:bodyPr/>
          <a:lstStyle/>
          <a:p>
            <a:r>
              <a:rPr lang="en-US" dirty="0"/>
              <a:t>Self advocacy</a:t>
            </a:r>
          </a:p>
        </p:txBody>
      </p:sp>
      <p:graphicFrame>
        <p:nvGraphicFramePr>
          <p:cNvPr id="8" name="Table 7">
            <a:extLst>
              <a:ext uri="{FF2B5EF4-FFF2-40B4-BE49-F238E27FC236}">
                <a16:creationId xmlns:a16="http://schemas.microsoft.com/office/drawing/2014/main" id="{20C38DF7-3A90-42D0-A8FF-9B4B87A5F294}"/>
              </a:ext>
            </a:extLst>
          </p:cNvPr>
          <p:cNvGraphicFramePr>
            <a:graphicFrameLocks noGrp="1"/>
          </p:cNvGraphicFramePr>
          <p:nvPr>
            <p:extLst>
              <p:ext uri="{D42A27DB-BD31-4B8C-83A1-F6EECF244321}">
                <p14:modId xmlns:p14="http://schemas.microsoft.com/office/powerpoint/2010/main" val="1002019555"/>
              </p:ext>
            </p:extLst>
          </p:nvPr>
        </p:nvGraphicFramePr>
        <p:xfrm>
          <a:off x="799910" y="2050991"/>
          <a:ext cx="3421711" cy="4455205"/>
        </p:xfrm>
        <a:graphic>
          <a:graphicData uri="http://schemas.openxmlformats.org/drawingml/2006/table">
            <a:tbl>
              <a:tblPr/>
              <a:tblGrid>
                <a:gridCol w="2013419">
                  <a:extLst>
                    <a:ext uri="{9D8B030D-6E8A-4147-A177-3AD203B41FA5}">
                      <a16:colId xmlns:a16="http://schemas.microsoft.com/office/drawing/2014/main" val="620393914"/>
                    </a:ext>
                  </a:extLst>
                </a:gridCol>
                <a:gridCol w="704146">
                  <a:extLst>
                    <a:ext uri="{9D8B030D-6E8A-4147-A177-3AD203B41FA5}">
                      <a16:colId xmlns:a16="http://schemas.microsoft.com/office/drawing/2014/main" val="3023972550"/>
                    </a:ext>
                  </a:extLst>
                </a:gridCol>
                <a:gridCol w="704146">
                  <a:extLst>
                    <a:ext uri="{9D8B030D-6E8A-4147-A177-3AD203B41FA5}">
                      <a16:colId xmlns:a16="http://schemas.microsoft.com/office/drawing/2014/main" val="1936602980"/>
                    </a:ext>
                  </a:extLst>
                </a:gridCol>
              </a:tblGrid>
              <a:tr h="415319">
                <a:tc>
                  <a:txBody>
                    <a:bodyPr/>
                    <a:lstStyle/>
                    <a:p>
                      <a:pPr algn="l" fontAlgn="b"/>
                      <a:r>
                        <a:rPr lang="en-US" sz="700" b="1" i="0" u="none" strike="noStrike" dirty="0">
                          <a:solidFill>
                            <a:srgbClr val="FFFFFF"/>
                          </a:solidFill>
                          <a:effectLst/>
                          <a:latin typeface="Calibri" panose="020F0502020204030204" pitchFamily="34" charset="0"/>
                        </a:rPr>
                        <a:t>Missouri County</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700" b="1" i="0" u="none" strike="noStrike">
                          <a:solidFill>
                            <a:srgbClr val="FFFFFF"/>
                          </a:solidFill>
                          <a:effectLst/>
                          <a:latin typeface="Calibri" panose="020F0502020204030204" pitchFamily="34" charset="0"/>
                        </a:rPr>
                        <a:t>ZIP Code</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700" b="1" i="0" u="none" strike="noStrike">
                          <a:solidFill>
                            <a:srgbClr val="FFFFFF"/>
                          </a:solidFill>
                          <a:effectLst/>
                          <a:latin typeface="Calibri" panose="020F0502020204030204" pitchFamily="34" charset="0"/>
                        </a:rPr>
                        <a:t>Comfortable Advocating</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409528058"/>
                  </a:ext>
                </a:extLst>
              </a:tr>
              <a:tr h="113095">
                <a:tc>
                  <a:txBody>
                    <a:bodyPr/>
                    <a:lstStyle/>
                    <a:p>
                      <a:pPr algn="l" fontAlgn="b"/>
                      <a:r>
                        <a:rPr lang="en-US" sz="700" b="0" i="0" u="none" strike="noStrike" dirty="0">
                          <a:solidFill>
                            <a:srgbClr val="000000"/>
                          </a:solidFill>
                          <a:effectLst/>
                          <a:latin typeface="Calibri" panose="020F0502020204030204" pitchFamily="34" charset="0"/>
                        </a:rPr>
                        <a:t>Audrain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65240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008083352"/>
                  </a:ext>
                </a:extLst>
              </a:tr>
              <a:tr h="113095">
                <a:tc>
                  <a:txBody>
                    <a:bodyPr/>
                    <a:lstStyle/>
                    <a:p>
                      <a:pPr algn="l" fontAlgn="b"/>
                      <a:r>
                        <a:rPr lang="en-US" sz="700" b="0" i="0" u="none" strike="noStrike">
                          <a:solidFill>
                            <a:srgbClr val="000000"/>
                          </a:solidFill>
                          <a:effectLst/>
                          <a:latin typeface="Calibri" panose="020F0502020204030204" pitchFamily="34" charset="0"/>
                        </a:rPr>
                        <a:t>Ozark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65761</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0.00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462315185"/>
                  </a:ext>
                </a:extLst>
              </a:tr>
              <a:tr h="210423">
                <a:tc>
                  <a:txBody>
                    <a:bodyPr/>
                    <a:lstStyle/>
                    <a:p>
                      <a:pPr algn="l" fontAlgn="b"/>
                      <a:r>
                        <a:rPr lang="en-US" sz="700" b="0" i="0" u="none" strike="noStrike" dirty="0">
                          <a:solidFill>
                            <a:srgbClr val="000000"/>
                          </a:solidFill>
                          <a:effectLst/>
                          <a:latin typeface="Calibri" panose="020F0502020204030204" pitchFamily="34" charset="0"/>
                        </a:rPr>
                        <a:t>Washington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63660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544222209"/>
                  </a:ext>
                </a:extLst>
              </a:tr>
              <a:tr h="113095">
                <a:tc>
                  <a:txBody>
                    <a:bodyPr/>
                    <a:lstStyle/>
                    <a:p>
                      <a:pPr algn="l" fontAlgn="b"/>
                      <a:r>
                        <a:rPr lang="en-US" sz="700" b="0" i="0" u="none" strike="noStrike">
                          <a:solidFill>
                            <a:srgbClr val="000000"/>
                          </a:solidFill>
                          <a:effectLst/>
                          <a:latin typeface="Calibri" panose="020F0502020204030204" pitchFamily="34" charset="0"/>
                        </a:rPr>
                        <a:t>Caldwell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64649</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212360752"/>
                  </a:ext>
                </a:extLst>
              </a:tr>
              <a:tr h="113095">
                <a:tc>
                  <a:txBody>
                    <a:bodyPr/>
                    <a:lstStyle/>
                    <a:p>
                      <a:pPr algn="l" fontAlgn="b"/>
                      <a:r>
                        <a:rPr lang="en-US" sz="700" b="0" i="0" u="none" strike="noStrike">
                          <a:solidFill>
                            <a:srgbClr val="000000"/>
                          </a:solidFill>
                          <a:effectLst/>
                          <a:latin typeface="Calibri" panose="020F0502020204030204" pitchFamily="34" charset="0"/>
                        </a:rPr>
                        <a:t>Clay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64024</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317340315"/>
                  </a:ext>
                </a:extLst>
              </a:tr>
              <a:tr h="113095">
                <a:tc>
                  <a:txBody>
                    <a:bodyPr/>
                    <a:lstStyle/>
                    <a:p>
                      <a:pPr algn="l" fontAlgn="b"/>
                      <a:r>
                        <a:rPr lang="en-US" sz="700" b="0" i="0" u="none" strike="noStrike">
                          <a:solidFill>
                            <a:srgbClr val="000000"/>
                          </a:solidFill>
                          <a:effectLst/>
                          <a:latin typeface="Calibri" panose="020F0502020204030204" pitchFamily="34" charset="0"/>
                        </a:rPr>
                        <a:t>Clay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64492</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2.00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430717830"/>
                  </a:ext>
                </a:extLst>
              </a:tr>
              <a:tr h="113095">
                <a:tc>
                  <a:txBody>
                    <a:bodyPr/>
                    <a:lstStyle/>
                    <a:p>
                      <a:pPr algn="l" fontAlgn="b"/>
                      <a:r>
                        <a:rPr lang="en-US" sz="700" b="0" i="0" u="none" strike="noStrike">
                          <a:solidFill>
                            <a:srgbClr val="000000"/>
                          </a:solidFill>
                          <a:effectLst/>
                          <a:latin typeface="Calibri" panose="020F0502020204030204" pitchFamily="34" charset="0"/>
                        </a:rPr>
                        <a:t>Butler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63935</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661224752"/>
                  </a:ext>
                </a:extLst>
              </a:tr>
              <a:tr h="113095">
                <a:tc>
                  <a:txBody>
                    <a:bodyPr/>
                    <a:lstStyle/>
                    <a:p>
                      <a:pPr algn="l" fontAlgn="b"/>
                      <a:r>
                        <a:rPr lang="en-US" sz="700" b="0" i="0" u="none" strike="noStrike" dirty="0">
                          <a:solidFill>
                            <a:srgbClr val="000000"/>
                          </a:solidFill>
                          <a:effectLst/>
                          <a:latin typeface="Calibri" panose="020F0502020204030204" pitchFamily="34" charset="0"/>
                        </a:rPr>
                        <a:t>Marion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63552</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232304096"/>
                  </a:ext>
                </a:extLst>
              </a:tr>
              <a:tr h="210423">
                <a:tc>
                  <a:txBody>
                    <a:bodyPr/>
                    <a:lstStyle/>
                    <a:p>
                      <a:pPr algn="l" fontAlgn="b"/>
                      <a:r>
                        <a:rPr lang="en-US" sz="700" b="0" i="0" u="none" strike="noStrike">
                          <a:solidFill>
                            <a:srgbClr val="000000"/>
                          </a:solidFill>
                          <a:effectLst/>
                          <a:latin typeface="Calibri" panose="020F0502020204030204" pitchFamily="34" charset="0"/>
                        </a:rPr>
                        <a:t>Washington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63071</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125633104"/>
                  </a:ext>
                </a:extLst>
              </a:tr>
              <a:tr h="113095">
                <a:tc>
                  <a:txBody>
                    <a:bodyPr/>
                    <a:lstStyle/>
                    <a:p>
                      <a:pPr algn="l" fontAlgn="b"/>
                      <a:r>
                        <a:rPr lang="en-US" sz="700" b="0" i="0" u="none" strike="noStrike">
                          <a:solidFill>
                            <a:srgbClr val="000000"/>
                          </a:solidFill>
                          <a:effectLst/>
                          <a:latin typeface="Calibri" panose="020F0502020204030204" pitchFamily="34" charset="0"/>
                        </a:rPr>
                        <a:t>Howell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65793</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3.50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854431208"/>
                  </a:ext>
                </a:extLst>
              </a:tr>
              <a:tr h="113095">
                <a:tc>
                  <a:txBody>
                    <a:bodyPr/>
                    <a:lstStyle/>
                    <a:p>
                      <a:pPr algn="l" fontAlgn="b"/>
                      <a:r>
                        <a:rPr lang="en-US" sz="700" b="0" i="0" u="none" strike="noStrike">
                          <a:solidFill>
                            <a:srgbClr val="000000"/>
                          </a:solidFill>
                          <a:effectLst/>
                          <a:latin typeface="Calibri" panose="020F0502020204030204" pitchFamily="34" charset="0"/>
                        </a:rPr>
                        <a:t>Jefferson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63010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3.50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017411799"/>
                  </a:ext>
                </a:extLst>
              </a:tr>
              <a:tr h="113095">
                <a:tc>
                  <a:txBody>
                    <a:bodyPr/>
                    <a:lstStyle/>
                    <a:p>
                      <a:pPr algn="l" fontAlgn="b"/>
                      <a:r>
                        <a:rPr lang="en-US" sz="700" b="0" i="0" u="none" strike="noStrike">
                          <a:solidFill>
                            <a:srgbClr val="000000"/>
                          </a:solidFill>
                          <a:effectLst/>
                          <a:latin typeface="Calibri" panose="020F0502020204030204" pitchFamily="34" charset="0"/>
                        </a:rPr>
                        <a:t>Jefferson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63016</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247458056"/>
                  </a:ext>
                </a:extLst>
              </a:tr>
              <a:tr h="113095">
                <a:tc>
                  <a:txBody>
                    <a:bodyPr/>
                    <a:lstStyle/>
                    <a:p>
                      <a:pPr algn="l" fontAlgn="b"/>
                      <a:r>
                        <a:rPr lang="en-US" sz="700" b="0" i="0" u="none" strike="noStrike">
                          <a:solidFill>
                            <a:srgbClr val="000000"/>
                          </a:solidFill>
                          <a:effectLst/>
                          <a:latin typeface="Calibri" panose="020F0502020204030204" pitchFamily="34" charset="0"/>
                        </a:rPr>
                        <a:t>St. Louis City County</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63120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736293993"/>
                  </a:ext>
                </a:extLst>
              </a:tr>
              <a:tr h="113095">
                <a:tc>
                  <a:txBody>
                    <a:bodyPr/>
                    <a:lstStyle/>
                    <a:p>
                      <a:pPr algn="l" fontAlgn="b"/>
                      <a:r>
                        <a:rPr lang="en-US" sz="700" b="0" i="0" u="none" strike="noStrike">
                          <a:solidFill>
                            <a:srgbClr val="000000"/>
                          </a:solidFill>
                          <a:effectLst/>
                          <a:latin typeface="Calibri" panose="020F0502020204030204" pitchFamily="34" charset="0"/>
                        </a:rPr>
                        <a:t>St. Louis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63026</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485309118"/>
                  </a:ext>
                </a:extLst>
              </a:tr>
              <a:tr h="113095">
                <a:tc>
                  <a:txBody>
                    <a:bodyPr/>
                    <a:lstStyle/>
                    <a:p>
                      <a:pPr algn="l" fontAlgn="b"/>
                      <a:r>
                        <a:rPr lang="en-US" sz="700" b="0" i="0" u="none" strike="noStrike">
                          <a:solidFill>
                            <a:srgbClr val="000000"/>
                          </a:solidFill>
                          <a:effectLst/>
                          <a:latin typeface="Calibri" panose="020F0502020204030204" pitchFamily="34" charset="0"/>
                        </a:rPr>
                        <a:t>Texas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65542</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80889902"/>
                  </a:ext>
                </a:extLst>
              </a:tr>
              <a:tr h="113095">
                <a:tc>
                  <a:txBody>
                    <a:bodyPr/>
                    <a:lstStyle/>
                    <a:p>
                      <a:pPr algn="l" fontAlgn="b"/>
                      <a:r>
                        <a:rPr lang="en-US" sz="700" b="0" i="0" u="none" strike="noStrike">
                          <a:solidFill>
                            <a:srgbClr val="000000"/>
                          </a:solidFill>
                          <a:effectLst/>
                          <a:latin typeface="Calibri" panose="020F0502020204030204" pitchFamily="34" charset="0"/>
                        </a:rPr>
                        <a:t>Saline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65340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4.75</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68564625"/>
                  </a:ext>
                </a:extLst>
              </a:tr>
              <a:tr h="113095">
                <a:tc>
                  <a:txBody>
                    <a:bodyPr/>
                    <a:lstStyle/>
                    <a:p>
                      <a:pPr algn="l" fontAlgn="b"/>
                      <a:r>
                        <a:rPr lang="en-US" sz="700" b="0" i="0" u="none" strike="noStrike">
                          <a:solidFill>
                            <a:srgbClr val="000000"/>
                          </a:solidFill>
                          <a:effectLst/>
                          <a:latin typeface="Calibri" panose="020F0502020204030204" pitchFamily="34" charset="0"/>
                        </a:rPr>
                        <a:t>Dent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65501</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797078361"/>
                  </a:ext>
                </a:extLst>
              </a:tr>
              <a:tr h="113095">
                <a:tc>
                  <a:txBody>
                    <a:bodyPr/>
                    <a:lstStyle/>
                    <a:p>
                      <a:pPr algn="l" fontAlgn="b"/>
                      <a:r>
                        <a:rPr lang="en-US" sz="700" b="0" i="0" u="none" strike="noStrike">
                          <a:solidFill>
                            <a:srgbClr val="000000"/>
                          </a:solidFill>
                          <a:effectLst/>
                          <a:latin typeface="Calibri" panose="020F0502020204030204" pitchFamily="34" charset="0"/>
                        </a:rPr>
                        <a:t>Greene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56807</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960864168"/>
                  </a:ext>
                </a:extLst>
              </a:tr>
              <a:tr h="113095">
                <a:tc>
                  <a:txBody>
                    <a:bodyPr/>
                    <a:lstStyle/>
                    <a:p>
                      <a:pPr algn="l" fontAlgn="b"/>
                      <a:r>
                        <a:rPr lang="en-US" sz="700" b="0" i="0" u="none" strike="noStrike">
                          <a:solidFill>
                            <a:srgbClr val="000000"/>
                          </a:solidFill>
                          <a:effectLst/>
                          <a:latin typeface="Calibri" panose="020F0502020204030204" pitchFamily="34" charset="0"/>
                        </a:rPr>
                        <a:t>Greene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65802</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254133429"/>
                  </a:ext>
                </a:extLst>
              </a:tr>
              <a:tr h="113095">
                <a:tc>
                  <a:txBody>
                    <a:bodyPr/>
                    <a:lstStyle/>
                    <a:p>
                      <a:pPr algn="l" fontAlgn="b"/>
                      <a:r>
                        <a:rPr lang="en-US" sz="700" b="0" i="0" u="none" strike="noStrike">
                          <a:solidFill>
                            <a:srgbClr val="000000"/>
                          </a:solidFill>
                          <a:effectLst/>
                          <a:latin typeface="Calibri" panose="020F0502020204030204" pitchFamily="34" charset="0"/>
                        </a:rPr>
                        <a:t>Iron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63650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590447258"/>
                  </a:ext>
                </a:extLst>
              </a:tr>
              <a:tr h="113095">
                <a:tc>
                  <a:txBody>
                    <a:bodyPr/>
                    <a:lstStyle/>
                    <a:p>
                      <a:pPr algn="l" fontAlgn="b"/>
                      <a:r>
                        <a:rPr lang="en-US" sz="700" b="0" i="0" u="none" strike="noStrike">
                          <a:solidFill>
                            <a:srgbClr val="000000"/>
                          </a:solidFill>
                          <a:effectLst/>
                          <a:latin typeface="Calibri" panose="020F0502020204030204" pitchFamily="34" charset="0"/>
                        </a:rPr>
                        <a:t>Jackson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64075</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713791087"/>
                  </a:ext>
                </a:extLst>
              </a:tr>
              <a:tr h="113095">
                <a:tc>
                  <a:txBody>
                    <a:bodyPr/>
                    <a:lstStyle/>
                    <a:p>
                      <a:pPr algn="l" fontAlgn="b"/>
                      <a:r>
                        <a:rPr lang="en-US" sz="700" b="0" i="0" u="none" strike="noStrike">
                          <a:solidFill>
                            <a:srgbClr val="000000"/>
                          </a:solidFill>
                          <a:effectLst/>
                          <a:latin typeface="Calibri" panose="020F0502020204030204" pitchFamily="34" charset="0"/>
                        </a:rPr>
                        <a:t>Jefferson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63049</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951231618"/>
                  </a:ext>
                </a:extLst>
              </a:tr>
              <a:tr h="113095">
                <a:tc>
                  <a:txBody>
                    <a:bodyPr/>
                    <a:lstStyle/>
                    <a:p>
                      <a:pPr algn="l" fontAlgn="b"/>
                      <a:r>
                        <a:rPr lang="en-US" sz="700" b="0" i="0" u="none" strike="noStrike">
                          <a:solidFill>
                            <a:srgbClr val="000000"/>
                          </a:solidFill>
                          <a:effectLst/>
                          <a:latin typeface="Calibri" panose="020F0502020204030204" pitchFamily="34" charset="0"/>
                        </a:rPr>
                        <a:t>Jefferson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64050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956932895"/>
                  </a:ext>
                </a:extLst>
              </a:tr>
              <a:tr h="113095">
                <a:tc>
                  <a:txBody>
                    <a:bodyPr/>
                    <a:lstStyle/>
                    <a:p>
                      <a:pPr algn="l" fontAlgn="b"/>
                      <a:r>
                        <a:rPr lang="en-US" sz="700" b="0" i="0" u="none" strike="noStrike">
                          <a:solidFill>
                            <a:srgbClr val="000000"/>
                          </a:solidFill>
                          <a:effectLst/>
                          <a:latin typeface="Calibri" panose="020F0502020204030204" pitchFamily="34" charset="0"/>
                        </a:rPr>
                        <a:t>Polk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65613</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861696093"/>
                  </a:ext>
                </a:extLst>
              </a:tr>
              <a:tr h="113095">
                <a:tc>
                  <a:txBody>
                    <a:bodyPr/>
                    <a:lstStyle/>
                    <a:p>
                      <a:pPr algn="l" fontAlgn="b"/>
                      <a:r>
                        <a:rPr lang="en-US" sz="700" b="0" i="0" u="none" strike="noStrike">
                          <a:solidFill>
                            <a:srgbClr val="000000"/>
                          </a:solidFill>
                          <a:effectLst/>
                          <a:latin typeface="Calibri" panose="020F0502020204030204" pitchFamily="34" charset="0"/>
                        </a:rPr>
                        <a:t>Ray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64017</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240322562"/>
                  </a:ext>
                </a:extLst>
              </a:tr>
              <a:tr h="113095">
                <a:tc>
                  <a:txBody>
                    <a:bodyPr/>
                    <a:lstStyle/>
                    <a:p>
                      <a:pPr algn="l" fontAlgn="b"/>
                      <a:r>
                        <a:rPr lang="en-US" sz="700" b="0" i="0" u="none" strike="noStrike">
                          <a:solidFill>
                            <a:srgbClr val="000000"/>
                          </a:solidFill>
                          <a:effectLst/>
                          <a:latin typeface="Calibri" panose="020F0502020204030204" pitchFamily="34" charset="0"/>
                        </a:rPr>
                        <a:t>St. Charles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63366</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869445245"/>
                  </a:ext>
                </a:extLst>
              </a:tr>
              <a:tr h="113095">
                <a:tc>
                  <a:txBody>
                    <a:bodyPr/>
                    <a:lstStyle/>
                    <a:p>
                      <a:pPr algn="l" fontAlgn="b"/>
                      <a:r>
                        <a:rPr lang="en-US" sz="700" b="0" i="0" u="none" strike="noStrike">
                          <a:solidFill>
                            <a:srgbClr val="000000"/>
                          </a:solidFill>
                          <a:effectLst/>
                          <a:latin typeface="Calibri" panose="020F0502020204030204" pitchFamily="34" charset="0"/>
                        </a:rPr>
                        <a:t>St. Louis City County</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63103</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970947237"/>
                  </a:ext>
                </a:extLst>
              </a:tr>
              <a:tr h="113095">
                <a:tc>
                  <a:txBody>
                    <a:bodyPr/>
                    <a:lstStyle/>
                    <a:p>
                      <a:pPr algn="l" fontAlgn="b"/>
                      <a:r>
                        <a:rPr lang="en-US" sz="700" b="0" i="0" u="none" strike="noStrike">
                          <a:solidFill>
                            <a:srgbClr val="000000"/>
                          </a:solidFill>
                          <a:effectLst/>
                          <a:latin typeface="Calibri" panose="020F0502020204030204" pitchFamily="34" charset="0"/>
                        </a:rPr>
                        <a:t>St. Louis City County</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63105</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841827539"/>
                  </a:ext>
                </a:extLst>
              </a:tr>
              <a:tr h="113095">
                <a:tc>
                  <a:txBody>
                    <a:bodyPr/>
                    <a:lstStyle/>
                    <a:p>
                      <a:pPr algn="l" fontAlgn="b"/>
                      <a:r>
                        <a:rPr lang="en-US" sz="700" b="0" i="0" u="none" strike="noStrike">
                          <a:solidFill>
                            <a:srgbClr val="000000"/>
                          </a:solidFill>
                          <a:effectLst/>
                          <a:latin typeface="Calibri" panose="020F0502020204030204" pitchFamily="34" charset="0"/>
                        </a:rPr>
                        <a:t>St. Louis City County</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63134</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166972414"/>
                  </a:ext>
                </a:extLst>
              </a:tr>
              <a:tr h="113095">
                <a:tc>
                  <a:txBody>
                    <a:bodyPr/>
                    <a:lstStyle/>
                    <a:p>
                      <a:pPr algn="l" fontAlgn="b"/>
                      <a:r>
                        <a:rPr lang="en-US" sz="700" b="0" i="0" u="none" strike="noStrike">
                          <a:solidFill>
                            <a:srgbClr val="000000"/>
                          </a:solidFill>
                          <a:effectLst/>
                          <a:latin typeface="Calibri" panose="020F0502020204030204" pitchFamily="34" charset="0"/>
                        </a:rPr>
                        <a:t>St. Louis City County</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63139</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537850213"/>
                  </a:ext>
                </a:extLst>
              </a:tr>
              <a:tr h="113095">
                <a:tc>
                  <a:txBody>
                    <a:bodyPr/>
                    <a:lstStyle/>
                    <a:p>
                      <a:pPr algn="l" fontAlgn="b"/>
                      <a:r>
                        <a:rPr lang="en-US" sz="700" b="0" i="0" u="none" strike="noStrike">
                          <a:solidFill>
                            <a:srgbClr val="000000"/>
                          </a:solidFill>
                          <a:effectLst/>
                          <a:latin typeface="Calibri" panose="020F0502020204030204" pitchFamily="34" charset="0"/>
                        </a:rPr>
                        <a:t>St. Louis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63121</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706477764"/>
                  </a:ext>
                </a:extLst>
              </a:tr>
              <a:tr h="113095">
                <a:tc>
                  <a:txBody>
                    <a:bodyPr/>
                    <a:lstStyle/>
                    <a:p>
                      <a:pPr algn="l" fontAlgn="b"/>
                      <a:r>
                        <a:rPr lang="en-US" sz="700" b="0" i="0" u="none" strike="noStrike">
                          <a:solidFill>
                            <a:srgbClr val="000000"/>
                          </a:solidFill>
                          <a:effectLst/>
                          <a:latin typeface="Calibri" panose="020F0502020204030204" pitchFamily="34" charset="0"/>
                        </a:rPr>
                        <a:t>St. Louis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63143</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657234595"/>
                  </a:ext>
                </a:extLst>
              </a:tr>
              <a:tr h="113095">
                <a:tc>
                  <a:txBody>
                    <a:bodyPr/>
                    <a:lstStyle/>
                    <a:p>
                      <a:pPr algn="l" fontAlgn="b"/>
                      <a:r>
                        <a:rPr lang="en-US" sz="700" b="0" i="0" u="none" strike="noStrike">
                          <a:solidFill>
                            <a:srgbClr val="000000"/>
                          </a:solidFill>
                          <a:effectLst/>
                          <a:latin typeface="Calibri" panose="020F0502020204030204" pitchFamily="34" charset="0"/>
                        </a:rPr>
                        <a:t>Texas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65689</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355565518"/>
                  </a:ext>
                </a:extLst>
              </a:tr>
              <a:tr h="113095">
                <a:tc>
                  <a:txBody>
                    <a:bodyPr/>
                    <a:lstStyle/>
                    <a:p>
                      <a:pPr algn="l" fontAlgn="b"/>
                      <a:r>
                        <a:rPr lang="en-US" sz="700" b="0" i="0" u="none" strike="noStrike">
                          <a:solidFill>
                            <a:srgbClr val="000000"/>
                          </a:solidFill>
                          <a:effectLst/>
                          <a:latin typeface="Calibri" panose="020F0502020204030204" pitchFamily="34" charset="0"/>
                        </a:rPr>
                        <a:t>Warren County, Missouri</a:t>
                      </a:r>
                    </a:p>
                  </a:txBody>
                  <a:tcPr marL="4111" marR="4111" marT="4111"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Calibri" panose="020F0502020204030204" pitchFamily="34" charset="0"/>
                        </a:rPr>
                        <a:t>63390</a:t>
                      </a:r>
                    </a:p>
                  </a:txBody>
                  <a:tcPr marL="4111" marR="4111" marT="4111"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700" b="0" i="0" u="none" strike="noStrike" dirty="0">
                          <a:solidFill>
                            <a:srgbClr val="000000"/>
                          </a:solidFill>
                          <a:effectLst/>
                          <a:latin typeface="Calibri" panose="020F0502020204030204" pitchFamily="34" charset="0"/>
                        </a:rPr>
                        <a:t>5.00</a:t>
                      </a:r>
                    </a:p>
                  </a:txBody>
                  <a:tcPr marL="4111" marR="4111" marT="4111" marB="0" anchor="b">
                    <a:lnL>
                      <a:noFill/>
                    </a:lnL>
                    <a:lnR>
                      <a:noFill/>
                    </a:lnR>
                    <a:lnT w="6350" cap="flat" cmpd="sng" algn="ctr">
                      <a:solidFill>
                        <a:srgbClr val="4472C4"/>
                      </a:solidFill>
                      <a:prstDash val="solid"/>
                      <a:round/>
                      <a:headEnd type="none" w="med" len="med"/>
                      <a:tailEnd type="none" w="med" len="med"/>
                    </a:lnT>
                    <a:lnB>
                      <a:noFill/>
                    </a:lnB>
                  </a:tcPr>
                </a:tc>
                <a:extLst>
                  <a:ext uri="{0D108BD9-81ED-4DB2-BD59-A6C34878D82A}">
                    <a16:rowId xmlns:a16="http://schemas.microsoft.com/office/drawing/2014/main" val="1403447167"/>
                  </a:ext>
                </a:extLst>
              </a:tr>
            </a:tbl>
          </a:graphicData>
        </a:graphic>
      </p:graphicFrame>
      <p:pic>
        <p:nvPicPr>
          <p:cNvPr id="12" name="Content Placeholder 11">
            <a:extLst>
              <a:ext uri="{FF2B5EF4-FFF2-40B4-BE49-F238E27FC236}">
                <a16:creationId xmlns:a16="http://schemas.microsoft.com/office/drawing/2014/main" id="{4F87C030-92C9-4954-9FE5-8873098A44D8}"/>
              </a:ext>
            </a:extLst>
          </p:cNvPr>
          <p:cNvPicPr>
            <a:picLocks noGrp="1" noChangeAspect="1"/>
          </p:cNvPicPr>
          <p:nvPr>
            <p:ph idx="1"/>
          </p:nvPr>
        </p:nvPicPr>
        <p:blipFill>
          <a:blip r:embed="rId2"/>
          <a:stretch>
            <a:fillRect/>
          </a:stretch>
        </p:blipFill>
        <p:spPr>
          <a:xfrm>
            <a:off x="5454989" y="987425"/>
            <a:ext cx="5628598" cy="4873625"/>
          </a:xfrm>
        </p:spPr>
      </p:pic>
    </p:spTree>
    <p:extLst>
      <p:ext uri="{BB962C8B-B14F-4D97-AF65-F5344CB8AC3E}">
        <p14:creationId xmlns:p14="http://schemas.microsoft.com/office/powerpoint/2010/main" val="1284354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6E52-C77A-490F-A642-EB5E83322C87}"/>
              </a:ext>
            </a:extLst>
          </p:cNvPr>
          <p:cNvSpPr>
            <a:spLocks noGrp="1"/>
          </p:cNvSpPr>
          <p:nvPr>
            <p:ph type="title"/>
          </p:nvPr>
        </p:nvSpPr>
        <p:spPr/>
        <p:txBody>
          <a:bodyPr/>
          <a:lstStyle/>
          <a:p>
            <a:r>
              <a:rPr lang="en-US" dirty="0"/>
              <a:t>Communication With CIL</a:t>
            </a:r>
          </a:p>
        </p:txBody>
      </p:sp>
      <p:pic>
        <p:nvPicPr>
          <p:cNvPr id="6" name="Content Placeholder 5">
            <a:extLst>
              <a:ext uri="{FF2B5EF4-FFF2-40B4-BE49-F238E27FC236}">
                <a16:creationId xmlns:a16="http://schemas.microsoft.com/office/drawing/2014/main" id="{AAC75506-9649-4BBD-9FCB-5099C367497B}"/>
              </a:ext>
            </a:extLst>
          </p:cNvPr>
          <p:cNvPicPr>
            <a:picLocks noGrp="1" noChangeAspect="1"/>
          </p:cNvPicPr>
          <p:nvPr>
            <p:ph idx="1"/>
          </p:nvPr>
        </p:nvPicPr>
        <p:blipFill>
          <a:blip r:embed="rId2"/>
          <a:stretch>
            <a:fillRect/>
          </a:stretch>
        </p:blipFill>
        <p:spPr>
          <a:xfrm>
            <a:off x="5183188" y="1060416"/>
            <a:ext cx="6172200" cy="4727642"/>
          </a:xfrm>
        </p:spPr>
      </p:pic>
      <p:graphicFrame>
        <p:nvGraphicFramePr>
          <p:cNvPr id="7" name="Table 6">
            <a:extLst>
              <a:ext uri="{FF2B5EF4-FFF2-40B4-BE49-F238E27FC236}">
                <a16:creationId xmlns:a16="http://schemas.microsoft.com/office/drawing/2014/main" id="{D2608EC4-AF08-41DA-B210-A36DC637CDEE}"/>
              </a:ext>
            </a:extLst>
          </p:cNvPr>
          <p:cNvGraphicFramePr>
            <a:graphicFrameLocks noGrp="1"/>
          </p:cNvGraphicFramePr>
          <p:nvPr>
            <p:extLst>
              <p:ext uri="{D42A27DB-BD31-4B8C-83A1-F6EECF244321}">
                <p14:modId xmlns:p14="http://schemas.microsoft.com/office/powerpoint/2010/main" val="1148796872"/>
              </p:ext>
            </p:extLst>
          </p:nvPr>
        </p:nvGraphicFramePr>
        <p:xfrm>
          <a:off x="912628" y="2563739"/>
          <a:ext cx="3206445" cy="3563602"/>
        </p:xfrm>
        <a:graphic>
          <a:graphicData uri="http://schemas.openxmlformats.org/drawingml/2006/table">
            <a:tbl>
              <a:tblPr/>
              <a:tblGrid>
                <a:gridCol w="1582071">
                  <a:extLst>
                    <a:ext uri="{9D8B030D-6E8A-4147-A177-3AD203B41FA5}">
                      <a16:colId xmlns:a16="http://schemas.microsoft.com/office/drawing/2014/main" val="114859616"/>
                    </a:ext>
                  </a:extLst>
                </a:gridCol>
                <a:gridCol w="541458">
                  <a:extLst>
                    <a:ext uri="{9D8B030D-6E8A-4147-A177-3AD203B41FA5}">
                      <a16:colId xmlns:a16="http://schemas.microsoft.com/office/drawing/2014/main" val="3084442366"/>
                    </a:ext>
                  </a:extLst>
                </a:gridCol>
                <a:gridCol w="541458">
                  <a:extLst>
                    <a:ext uri="{9D8B030D-6E8A-4147-A177-3AD203B41FA5}">
                      <a16:colId xmlns:a16="http://schemas.microsoft.com/office/drawing/2014/main" val="2722587642"/>
                    </a:ext>
                  </a:extLst>
                </a:gridCol>
                <a:gridCol w="541458">
                  <a:extLst>
                    <a:ext uri="{9D8B030D-6E8A-4147-A177-3AD203B41FA5}">
                      <a16:colId xmlns:a16="http://schemas.microsoft.com/office/drawing/2014/main" val="3569269522"/>
                    </a:ext>
                  </a:extLst>
                </a:gridCol>
              </a:tblGrid>
              <a:tr h="232760">
                <a:tc>
                  <a:txBody>
                    <a:bodyPr/>
                    <a:lstStyle/>
                    <a:p>
                      <a:pPr algn="l" fontAlgn="b"/>
                      <a:r>
                        <a:rPr lang="en-US" sz="700" b="1" i="0" u="none" strike="noStrike">
                          <a:solidFill>
                            <a:srgbClr val="FFFFFF"/>
                          </a:solidFill>
                          <a:effectLst/>
                          <a:latin typeface="Calibri" panose="020F0502020204030204" pitchFamily="34" charset="0"/>
                        </a:rPr>
                        <a:t>Missouri County</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700" b="1" i="0" u="none" strike="noStrike">
                          <a:solidFill>
                            <a:srgbClr val="FFFFFF"/>
                          </a:solidFill>
                          <a:effectLst/>
                          <a:latin typeface="Calibri" panose="020F0502020204030204" pitchFamily="34" charset="0"/>
                        </a:rPr>
                        <a:t>ZIP Code</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700" b="1" i="0" u="none" strike="noStrike">
                          <a:solidFill>
                            <a:srgbClr val="FFFFFF"/>
                          </a:solidFill>
                          <a:effectLst/>
                          <a:latin typeface="Calibri" panose="020F0502020204030204" pitchFamily="34" charset="0"/>
                        </a:rPr>
                        <a:t>Respondents</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700" b="1" i="0" u="none" strike="noStrike">
                          <a:solidFill>
                            <a:srgbClr val="FFFFFF"/>
                          </a:solidFill>
                          <a:effectLst/>
                          <a:latin typeface="Calibri" panose="020F0502020204030204" pitchFamily="34" charset="0"/>
                        </a:rPr>
                        <a:t>Contact with ILC</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127085657"/>
                  </a:ext>
                </a:extLst>
              </a:tr>
              <a:tr h="141018">
                <a:tc>
                  <a:txBody>
                    <a:bodyPr/>
                    <a:lstStyle/>
                    <a:p>
                      <a:pPr algn="l" fontAlgn="b"/>
                      <a:r>
                        <a:rPr lang="en-US" sz="700" b="0" i="0" u="none" strike="noStrike">
                          <a:solidFill>
                            <a:srgbClr val="000000"/>
                          </a:solidFill>
                          <a:effectLst/>
                          <a:latin typeface="Calibri" panose="020F0502020204030204" pitchFamily="34" charset="0"/>
                        </a:rPr>
                        <a:t>Howell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65775</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10</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992769626"/>
                  </a:ext>
                </a:extLst>
              </a:tr>
              <a:tr h="141018">
                <a:tc>
                  <a:txBody>
                    <a:bodyPr/>
                    <a:lstStyle/>
                    <a:p>
                      <a:pPr algn="l" fontAlgn="b"/>
                      <a:r>
                        <a:rPr lang="en-US" sz="700" b="0" i="0" u="none" strike="noStrike">
                          <a:solidFill>
                            <a:srgbClr val="000000"/>
                          </a:solidFill>
                          <a:effectLst/>
                          <a:latin typeface="Calibri" panose="020F0502020204030204" pitchFamily="34" charset="0"/>
                        </a:rPr>
                        <a:t>Iron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65566</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10</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847252862"/>
                  </a:ext>
                </a:extLst>
              </a:tr>
              <a:tr h="141018">
                <a:tc>
                  <a:txBody>
                    <a:bodyPr/>
                    <a:lstStyle/>
                    <a:p>
                      <a:pPr algn="l" fontAlgn="b"/>
                      <a:r>
                        <a:rPr lang="en-US" sz="700" b="0" i="0" u="none" strike="noStrike">
                          <a:solidFill>
                            <a:srgbClr val="000000"/>
                          </a:solidFill>
                          <a:effectLst/>
                          <a:latin typeface="Calibri" panose="020F0502020204030204" pitchFamily="34" charset="0"/>
                        </a:rPr>
                        <a:t>St. Louis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63110</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8</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541649542"/>
                  </a:ext>
                </a:extLst>
              </a:tr>
              <a:tr h="141018">
                <a:tc>
                  <a:txBody>
                    <a:bodyPr/>
                    <a:lstStyle/>
                    <a:p>
                      <a:pPr algn="l" fontAlgn="b"/>
                      <a:r>
                        <a:rPr lang="en-US" sz="700" b="0" i="0" u="none" strike="noStrike">
                          <a:solidFill>
                            <a:srgbClr val="000000"/>
                          </a:solidFill>
                          <a:effectLst/>
                          <a:latin typeface="Calibri" panose="020F0502020204030204" pitchFamily="34" charset="0"/>
                        </a:rPr>
                        <a:t>Butler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63901</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7</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300341341"/>
                  </a:ext>
                </a:extLst>
              </a:tr>
              <a:tr h="141018">
                <a:tc>
                  <a:txBody>
                    <a:bodyPr/>
                    <a:lstStyle/>
                    <a:p>
                      <a:pPr algn="l" fontAlgn="b"/>
                      <a:r>
                        <a:rPr lang="en-US" sz="700" b="0" i="0" u="none" strike="noStrike">
                          <a:solidFill>
                            <a:srgbClr val="000000"/>
                          </a:solidFill>
                          <a:effectLst/>
                          <a:latin typeface="Calibri" panose="020F0502020204030204" pitchFamily="34" charset="0"/>
                        </a:rPr>
                        <a:t>Pettis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65301</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7</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207997599"/>
                  </a:ext>
                </a:extLst>
              </a:tr>
              <a:tr h="141018">
                <a:tc>
                  <a:txBody>
                    <a:bodyPr/>
                    <a:lstStyle/>
                    <a:p>
                      <a:pPr algn="l" fontAlgn="b"/>
                      <a:r>
                        <a:rPr lang="en-US" sz="700" b="0" i="0" u="none" strike="noStrike">
                          <a:solidFill>
                            <a:srgbClr val="000000"/>
                          </a:solidFill>
                          <a:effectLst/>
                          <a:latin typeface="Calibri" panose="020F0502020204030204" pitchFamily="34" charset="0"/>
                        </a:rPr>
                        <a:t>St. Louis City County</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63110</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7</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960320642"/>
                  </a:ext>
                </a:extLst>
              </a:tr>
              <a:tr h="141018">
                <a:tc>
                  <a:txBody>
                    <a:bodyPr/>
                    <a:lstStyle/>
                    <a:p>
                      <a:pPr algn="l" fontAlgn="b"/>
                      <a:r>
                        <a:rPr lang="en-US" sz="700" b="0" i="0" u="none" strike="noStrike">
                          <a:solidFill>
                            <a:srgbClr val="000000"/>
                          </a:solidFill>
                          <a:effectLst/>
                          <a:latin typeface="Calibri" panose="020F0502020204030204" pitchFamily="34" charset="0"/>
                        </a:rPr>
                        <a:t>Gasconade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65066</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515912298"/>
                  </a:ext>
                </a:extLst>
              </a:tr>
              <a:tr h="141018">
                <a:tc>
                  <a:txBody>
                    <a:bodyPr/>
                    <a:lstStyle/>
                    <a:p>
                      <a:pPr algn="l" fontAlgn="b"/>
                      <a:r>
                        <a:rPr lang="en-US" sz="700" b="0" i="0" u="none" strike="noStrike">
                          <a:solidFill>
                            <a:srgbClr val="000000"/>
                          </a:solidFill>
                          <a:effectLst/>
                          <a:latin typeface="Calibri" panose="020F0502020204030204" pitchFamily="34" charset="0"/>
                        </a:rPr>
                        <a:t>St. Francois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63640</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236768890"/>
                  </a:ext>
                </a:extLst>
              </a:tr>
              <a:tr h="141018">
                <a:tc>
                  <a:txBody>
                    <a:bodyPr/>
                    <a:lstStyle/>
                    <a:p>
                      <a:pPr algn="l" fontAlgn="b"/>
                      <a:r>
                        <a:rPr lang="en-US" sz="700" b="0" i="0" u="none" strike="noStrike">
                          <a:solidFill>
                            <a:srgbClr val="000000"/>
                          </a:solidFill>
                          <a:effectLst/>
                          <a:latin typeface="Calibri" panose="020F0502020204030204" pitchFamily="34" charset="0"/>
                        </a:rPr>
                        <a:t>Boone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65201</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423905083"/>
                  </a:ext>
                </a:extLst>
              </a:tr>
              <a:tr h="255241">
                <a:tc>
                  <a:txBody>
                    <a:bodyPr/>
                    <a:lstStyle/>
                    <a:p>
                      <a:pPr algn="l" fontAlgn="b"/>
                      <a:r>
                        <a:rPr lang="en-US" sz="700" b="0" i="0" u="none" strike="noStrike">
                          <a:solidFill>
                            <a:srgbClr val="000000"/>
                          </a:solidFill>
                          <a:effectLst/>
                          <a:latin typeface="Calibri" panose="020F0502020204030204" pitchFamily="34" charset="0"/>
                        </a:rPr>
                        <a:t>Cape Girardeau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63755</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759482382"/>
                  </a:ext>
                </a:extLst>
              </a:tr>
              <a:tr h="141018">
                <a:tc>
                  <a:txBody>
                    <a:bodyPr/>
                    <a:lstStyle/>
                    <a:p>
                      <a:pPr algn="l" fontAlgn="b"/>
                      <a:r>
                        <a:rPr lang="en-US" sz="700" b="0" i="0" u="none" strike="noStrike">
                          <a:solidFill>
                            <a:srgbClr val="000000"/>
                          </a:solidFill>
                          <a:effectLst/>
                          <a:latin typeface="Calibri" panose="020F0502020204030204" pitchFamily="34" charset="0"/>
                        </a:rPr>
                        <a:t>Johnson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64093</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469818849"/>
                  </a:ext>
                </a:extLst>
              </a:tr>
              <a:tr h="141018">
                <a:tc>
                  <a:txBody>
                    <a:bodyPr/>
                    <a:lstStyle/>
                    <a:p>
                      <a:pPr algn="l" fontAlgn="b"/>
                      <a:r>
                        <a:rPr lang="en-US" sz="700" b="0" i="0" u="none" strike="noStrike">
                          <a:solidFill>
                            <a:srgbClr val="000000"/>
                          </a:solidFill>
                          <a:effectLst/>
                          <a:latin typeface="Calibri" panose="020F0502020204030204" pitchFamily="34" charset="0"/>
                        </a:rPr>
                        <a:t>Saline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65340</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5</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031665377"/>
                  </a:ext>
                </a:extLst>
              </a:tr>
              <a:tr h="255241">
                <a:tc>
                  <a:txBody>
                    <a:bodyPr/>
                    <a:lstStyle/>
                    <a:p>
                      <a:pPr algn="l" fontAlgn="b"/>
                      <a:r>
                        <a:rPr lang="en-US" sz="700" b="0" i="0" u="none" strike="noStrike">
                          <a:solidFill>
                            <a:srgbClr val="000000"/>
                          </a:solidFill>
                          <a:effectLst/>
                          <a:latin typeface="Calibri" panose="020F0502020204030204" pitchFamily="34" charset="0"/>
                        </a:rPr>
                        <a:t>Cape Girardeau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63701</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394993427"/>
                  </a:ext>
                </a:extLst>
              </a:tr>
              <a:tr h="141018">
                <a:tc>
                  <a:txBody>
                    <a:bodyPr/>
                    <a:lstStyle/>
                    <a:p>
                      <a:pPr algn="l" fontAlgn="b"/>
                      <a:r>
                        <a:rPr lang="en-US" sz="700" b="0" i="0" u="none" strike="noStrike">
                          <a:solidFill>
                            <a:srgbClr val="000000"/>
                          </a:solidFill>
                          <a:effectLst/>
                          <a:latin typeface="Calibri" panose="020F0502020204030204" pitchFamily="34" charset="0"/>
                        </a:rPr>
                        <a:t>Greene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65807</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678105781"/>
                  </a:ext>
                </a:extLst>
              </a:tr>
              <a:tr h="141018">
                <a:tc>
                  <a:txBody>
                    <a:bodyPr/>
                    <a:lstStyle/>
                    <a:p>
                      <a:pPr algn="l" fontAlgn="b"/>
                      <a:r>
                        <a:rPr lang="en-US" sz="700" b="0" i="0" u="none" strike="noStrike">
                          <a:solidFill>
                            <a:srgbClr val="000000"/>
                          </a:solidFill>
                          <a:effectLst/>
                          <a:latin typeface="Calibri" panose="020F0502020204030204" pitchFamily="34" charset="0"/>
                        </a:rPr>
                        <a:t>Marion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63401</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4</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017932665"/>
                  </a:ext>
                </a:extLst>
              </a:tr>
              <a:tr h="141018">
                <a:tc>
                  <a:txBody>
                    <a:bodyPr/>
                    <a:lstStyle/>
                    <a:p>
                      <a:pPr algn="l" fontAlgn="b"/>
                      <a:r>
                        <a:rPr lang="en-US" sz="700" b="0" i="0" u="none" strike="noStrike">
                          <a:solidFill>
                            <a:srgbClr val="000000"/>
                          </a:solidFill>
                          <a:effectLst/>
                          <a:latin typeface="Calibri" panose="020F0502020204030204" pitchFamily="34" charset="0"/>
                        </a:rPr>
                        <a:t>Adair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63501</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427504380"/>
                  </a:ext>
                </a:extLst>
              </a:tr>
              <a:tr h="141018">
                <a:tc>
                  <a:txBody>
                    <a:bodyPr/>
                    <a:lstStyle/>
                    <a:p>
                      <a:pPr algn="l" fontAlgn="b"/>
                      <a:r>
                        <a:rPr lang="en-US" sz="700" b="0" i="0" u="none" strike="noStrike">
                          <a:solidFill>
                            <a:srgbClr val="000000"/>
                          </a:solidFill>
                          <a:effectLst/>
                          <a:latin typeface="Calibri" panose="020F0502020204030204" pitchFamily="34" charset="0"/>
                        </a:rPr>
                        <a:t>Buchanan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64503</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4044291378"/>
                  </a:ext>
                </a:extLst>
              </a:tr>
              <a:tr h="141018">
                <a:tc>
                  <a:txBody>
                    <a:bodyPr/>
                    <a:lstStyle/>
                    <a:p>
                      <a:pPr algn="l" fontAlgn="b"/>
                      <a:r>
                        <a:rPr lang="en-US" sz="700" b="0" i="0" u="none" strike="noStrike">
                          <a:solidFill>
                            <a:srgbClr val="000000"/>
                          </a:solidFill>
                          <a:effectLst/>
                          <a:latin typeface="Calibri" panose="020F0502020204030204" pitchFamily="34" charset="0"/>
                        </a:rPr>
                        <a:t>Crawford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65565</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733147925"/>
                  </a:ext>
                </a:extLst>
              </a:tr>
              <a:tr h="141018">
                <a:tc>
                  <a:txBody>
                    <a:bodyPr/>
                    <a:lstStyle/>
                    <a:p>
                      <a:pPr algn="l" fontAlgn="b"/>
                      <a:r>
                        <a:rPr lang="en-US" sz="700" b="0" i="0" u="none" strike="noStrike">
                          <a:solidFill>
                            <a:srgbClr val="000000"/>
                          </a:solidFill>
                          <a:effectLst/>
                          <a:latin typeface="Calibri" panose="020F0502020204030204" pitchFamily="34" charset="0"/>
                        </a:rPr>
                        <a:t>Jackson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64111</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588666365"/>
                  </a:ext>
                </a:extLst>
              </a:tr>
              <a:tr h="141018">
                <a:tc>
                  <a:txBody>
                    <a:bodyPr/>
                    <a:lstStyle/>
                    <a:p>
                      <a:pPr algn="l" fontAlgn="b"/>
                      <a:r>
                        <a:rPr lang="en-US" sz="700" b="0" i="0" u="none" strike="noStrike">
                          <a:solidFill>
                            <a:srgbClr val="000000"/>
                          </a:solidFill>
                          <a:effectLst/>
                          <a:latin typeface="Calibri" panose="020F0502020204030204" pitchFamily="34" charset="0"/>
                        </a:rPr>
                        <a:t>Livingston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64601</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845519090"/>
                  </a:ext>
                </a:extLst>
              </a:tr>
              <a:tr h="141018">
                <a:tc>
                  <a:txBody>
                    <a:bodyPr/>
                    <a:lstStyle/>
                    <a:p>
                      <a:pPr algn="l" fontAlgn="b"/>
                      <a:r>
                        <a:rPr lang="en-US" sz="700" b="0" i="0" u="none" strike="noStrike">
                          <a:solidFill>
                            <a:srgbClr val="000000"/>
                          </a:solidFill>
                          <a:effectLst/>
                          <a:latin typeface="Calibri" panose="020F0502020204030204" pitchFamily="34" charset="0"/>
                        </a:rPr>
                        <a:t>St. Charles County, Missouri</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63376</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panose="020F0502020204030204" pitchFamily="34" charset="0"/>
                        </a:rPr>
                        <a:t>3</a:t>
                      </a:r>
                    </a:p>
                  </a:txBody>
                  <a:tcPr marL="6074" marR="6074" marT="6074"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169543503"/>
                  </a:ext>
                </a:extLst>
              </a:tr>
              <a:tr h="141018">
                <a:tc>
                  <a:txBody>
                    <a:bodyPr/>
                    <a:lstStyle/>
                    <a:p>
                      <a:pPr algn="l" fontAlgn="b"/>
                      <a:r>
                        <a:rPr lang="en-US" sz="700" b="0" i="0" u="none" strike="noStrike">
                          <a:solidFill>
                            <a:srgbClr val="000000"/>
                          </a:solidFill>
                          <a:effectLst/>
                          <a:latin typeface="Calibri" panose="020F0502020204030204" pitchFamily="34" charset="0"/>
                        </a:rPr>
                        <a:t>St. Louis City County</a:t>
                      </a:r>
                    </a:p>
                  </a:txBody>
                  <a:tcPr marL="6074" marR="6074" marT="6074"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Calibri" panose="020F0502020204030204" pitchFamily="34" charset="0"/>
                        </a:rPr>
                        <a:t>63109</a:t>
                      </a:r>
                    </a:p>
                  </a:txBody>
                  <a:tcPr marL="6074" marR="6074" marT="6074"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Calibri" panose="020F0502020204030204" pitchFamily="34" charset="0"/>
                        </a:rPr>
                        <a:t>3</a:t>
                      </a:r>
                    </a:p>
                  </a:txBody>
                  <a:tcPr marL="6074" marR="6074" marT="6074" marB="0" anchor="b">
                    <a:lnL>
                      <a:noFill/>
                    </a:lnL>
                    <a:lnR>
                      <a:noFill/>
                    </a:lnR>
                    <a:lnT w="6350" cap="flat" cmpd="sng" algn="ctr">
                      <a:solidFill>
                        <a:srgbClr val="4472C4"/>
                      </a:solidFill>
                      <a:prstDash val="solid"/>
                      <a:round/>
                      <a:headEnd type="none" w="med" len="med"/>
                      <a:tailEnd type="none" w="med" len="med"/>
                    </a:lnT>
                    <a:lnB>
                      <a:noFill/>
                    </a:lnB>
                  </a:tcPr>
                </a:tc>
                <a:tc>
                  <a:txBody>
                    <a:bodyPr/>
                    <a:lstStyle/>
                    <a:p>
                      <a:pPr algn="l" fontAlgn="b"/>
                      <a:r>
                        <a:rPr lang="en-US" sz="700" b="0" i="0" u="none" strike="noStrike" dirty="0">
                          <a:solidFill>
                            <a:srgbClr val="000000"/>
                          </a:solidFill>
                          <a:effectLst/>
                          <a:latin typeface="Calibri" panose="020F0502020204030204" pitchFamily="34" charset="0"/>
                        </a:rPr>
                        <a:t>No</a:t>
                      </a:r>
                    </a:p>
                  </a:txBody>
                  <a:tcPr marL="6074" marR="6074" marT="6074"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a:noFill/>
                    </a:lnB>
                  </a:tcPr>
                </a:tc>
                <a:extLst>
                  <a:ext uri="{0D108BD9-81ED-4DB2-BD59-A6C34878D82A}">
                    <a16:rowId xmlns:a16="http://schemas.microsoft.com/office/drawing/2014/main" val="3856762234"/>
                  </a:ext>
                </a:extLst>
              </a:tr>
            </a:tbl>
          </a:graphicData>
        </a:graphic>
      </p:graphicFrame>
    </p:spTree>
    <p:extLst>
      <p:ext uri="{BB962C8B-B14F-4D97-AF65-F5344CB8AC3E}">
        <p14:creationId xmlns:p14="http://schemas.microsoft.com/office/powerpoint/2010/main" val="3906253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E591-4307-44D7-9399-5EBFD452C1FA}"/>
              </a:ext>
            </a:extLst>
          </p:cNvPr>
          <p:cNvSpPr>
            <a:spLocks noGrp="1"/>
          </p:cNvSpPr>
          <p:nvPr>
            <p:ph type="title"/>
          </p:nvPr>
        </p:nvSpPr>
        <p:spPr/>
        <p:txBody>
          <a:bodyPr/>
          <a:lstStyle/>
          <a:p>
            <a:r>
              <a:rPr lang="en-US" dirty="0"/>
              <a:t>Results</a:t>
            </a:r>
          </a:p>
        </p:txBody>
      </p:sp>
      <p:sp>
        <p:nvSpPr>
          <p:cNvPr id="3" name="Text Placeholder 2">
            <a:extLst>
              <a:ext uri="{FF2B5EF4-FFF2-40B4-BE49-F238E27FC236}">
                <a16:creationId xmlns:a16="http://schemas.microsoft.com/office/drawing/2014/main" id="{99F9A15D-027D-42EF-8747-DADF686B460F}"/>
              </a:ext>
            </a:extLst>
          </p:cNvPr>
          <p:cNvSpPr>
            <a:spLocks noGrp="1"/>
          </p:cNvSpPr>
          <p:nvPr>
            <p:ph type="body" idx="1"/>
          </p:nvPr>
        </p:nvSpPr>
        <p:spPr/>
        <p:txBody>
          <a:bodyPr/>
          <a:lstStyle/>
          <a:p>
            <a:r>
              <a:rPr lang="en-US" dirty="0"/>
              <a:t>SPIL Tool </a:t>
            </a:r>
          </a:p>
        </p:txBody>
      </p:sp>
    </p:spTree>
    <p:extLst>
      <p:ext uri="{BB962C8B-B14F-4D97-AF65-F5344CB8AC3E}">
        <p14:creationId xmlns:p14="http://schemas.microsoft.com/office/powerpoint/2010/main" val="3393622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105304-B52B-4DBA-9F89-9B44583BD022}"/>
              </a:ext>
            </a:extLst>
          </p:cNvPr>
          <p:cNvSpPr>
            <a:spLocks noGrp="1"/>
          </p:cNvSpPr>
          <p:nvPr>
            <p:ph type="title"/>
          </p:nvPr>
        </p:nvSpPr>
        <p:spPr/>
        <p:txBody>
          <a:bodyPr/>
          <a:lstStyle/>
          <a:p>
            <a:r>
              <a:rPr lang="en-US" dirty="0"/>
              <a:t>Response Rate by Quarter</a:t>
            </a:r>
          </a:p>
        </p:txBody>
      </p:sp>
      <p:pic>
        <p:nvPicPr>
          <p:cNvPr id="8" name="Content Placeholder 7">
            <a:extLst>
              <a:ext uri="{FF2B5EF4-FFF2-40B4-BE49-F238E27FC236}">
                <a16:creationId xmlns:a16="http://schemas.microsoft.com/office/drawing/2014/main" id="{17C63B51-6C99-4CEB-82D9-4898DF1B275F}"/>
              </a:ext>
            </a:extLst>
          </p:cNvPr>
          <p:cNvPicPr>
            <a:picLocks noGrp="1" noChangeAspect="1"/>
          </p:cNvPicPr>
          <p:nvPr>
            <p:ph idx="1"/>
          </p:nvPr>
        </p:nvPicPr>
        <p:blipFill>
          <a:blip r:embed="rId2"/>
          <a:stretch>
            <a:fillRect/>
          </a:stretch>
        </p:blipFill>
        <p:spPr>
          <a:xfrm>
            <a:off x="5183188" y="1819540"/>
            <a:ext cx="6542500" cy="3401939"/>
          </a:xfrm>
        </p:spPr>
      </p:pic>
      <p:sp>
        <p:nvSpPr>
          <p:cNvPr id="6" name="Text Placeholder 5">
            <a:extLst>
              <a:ext uri="{FF2B5EF4-FFF2-40B4-BE49-F238E27FC236}">
                <a16:creationId xmlns:a16="http://schemas.microsoft.com/office/drawing/2014/main" id="{71ECB7D2-399F-40DD-9570-60C44C9E9C97}"/>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16794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073F4-C44D-4E46-AD8D-AB58F99E3FF9}"/>
              </a:ext>
            </a:extLst>
          </p:cNvPr>
          <p:cNvSpPr>
            <a:spLocks noGrp="1"/>
          </p:cNvSpPr>
          <p:nvPr>
            <p:ph type="title"/>
          </p:nvPr>
        </p:nvSpPr>
        <p:spPr/>
        <p:txBody>
          <a:bodyPr/>
          <a:lstStyle/>
          <a:p>
            <a:r>
              <a:rPr lang="en-US" dirty="0"/>
              <a:t>Universal Design </a:t>
            </a:r>
          </a:p>
        </p:txBody>
      </p:sp>
      <p:pic>
        <p:nvPicPr>
          <p:cNvPr id="8" name="Content Placeholder 7">
            <a:extLst>
              <a:ext uri="{FF2B5EF4-FFF2-40B4-BE49-F238E27FC236}">
                <a16:creationId xmlns:a16="http://schemas.microsoft.com/office/drawing/2014/main" id="{BFD39DF9-45DC-4833-9D35-73E64366C946}"/>
              </a:ext>
            </a:extLst>
          </p:cNvPr>
          <p:cNvPicPr>
            <a:picLocks noGrp="1" noChangeAspect="1"/>
          </p:cNvPicPr>
          <p:nvPr>
            <p:ph idx="1"/>
          </p:nvPr>
        </p:nvPicPr>
        <p:blipFill>
          <a:blip r:embed="rId2"/>
          <a:stretch>
            <a:fillRect/>
          </a:stretch>
        </p:blipFill>
        <p:spPr>
          <a:xfrm>
            <a:off x="5183188" y="1716742"/>
            <a:ext cx="6172200" cy="3414991"/>
          </a:xfrm>
        </p:spPr>
      </p:pic>
      <p:sp>
        <p:nvSpPr>
          <p:cNvPr id="6" name="Text Placeholder 5">
            <a:extLst>
              <a:ext uri="{FF2B5EF4-FFF2-40B4-BE49-F238E27FC236}">
                <a16:creationId xmlns:a16="http://schemas.microsoft.com/office/drawing/2014/main" id="{D4EABF46-001C-4F09-9D1C-2852719D1DD6}"/>
              </a:ext>
            </a:extLst>
          </p:cNvPr>
          <p:cNvSpPr>
            <a:spLocks noGrp="1"/>
          </p:cNvSpPr>
          <p:nvPr>
            <p:ph type="body" sz="half" idx="2"/>
          </p:nvPr>
        </p:nvSpPr>
        <p:spPr/>
        <p:txBody>
          <a:bodyPr/>
          <a:lstStyle/>
          <a:p>
            <a:r>
              <a:rPr lang="en-US" dirty="0"/>
              <a:t>The number of in-person and virtual educational opportunities regarding housing resources and best practices to all Missouri CILs covering all 114 counties and one independent city will increase by 15%.</a:t>
            </a:r>
          </a:p>
        </p:txBody>
      </p:sp>
    </p:spTree>
    <p:extLst>
      <p:ext uri="{BB962C8B-B14F-4D97-AF65-F5344CB8AC3E}">
        <p14:creationId xmlns:p14="http://schemas.microsoft.com/office/powerpoint/2010/main" val="2417392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36FB78-77D8-42EE-BA0B-BA037D17F80B}"/>
              </a:ext>
            </a:extLst>
          </p:cNvPr>
          <p:cNvSpPr>
            <a:spLocks noGrp="1"/>
          </p:cNvSpPr>
          <p:nvPr>
            <p:ph type="title"/>
          </p:nvPr>
        </p:nvSpPr>
        <p:spPr/>
        <p:txBody>
          <a:bodyPr/>
          <a:lstStyle/>
          <a:p>
            <a:r>
              <a:rPr lang="en-US" dirty="0"/>
              <a:t>Social Security Incentive Training</a:t>
            </a:r>
          </a:p>
        </p:txBody>
      </p:sp>
      <p:pic>
        <p:nvPicPr>
          <p:cNvPr id="8" name="Content Placeholder 7">
            <a:extLst>
              <a:ext uri="{FF2B5EF4-FFF2-40B4-BE49-F238E27FC236}">
                <a16:creationId xmlns:a16="http://schemas.microsoft.com/office/drawing/2014/main" id="{59C96CF7-07EB-46AF-8983-051D94FBEDE5}"/>
              </a:ext>
            </a:extLst>
          </p:cNvPr>
          <p:cNvPicPr>
            <a:picLocks noGrp="1" noChangeAspect="1"/>
          </p:cNvPicPr>
          <p:nvPr>
            <p:ph idx="1"/>
          </p:nvPr>
        </p:nvPicPr>
        <p:blipFill>
          <a:blip r:embed="rId2"/>
          <a:stretch>
            <a:fillRect/>
          </a:stretch>
        </p:blipFill>
        <p:spPr>
          <a:xfrm>
            <a:off x="5183188" y="1746591"/>
            <a:ext cx="6172200" cy="3355292"/>
          </a:xfrm>
        </p:spPr>
      </p:pic>
      <p:sp>
        <p:nvSpPr>
          <p:cNvPr id="6" name="Text Placeholder 5">
            <a:extLst>
              <a:ext uri="{FF2B5EF4-FFF2-40B4-BE49-F238E27FC236}">
                <a16:creationId xmlns:a16="http://schemas.microsoft.com/office/drawing/2014/main" id="{F4AE248E-B91F-4F87-9067-EA651CE1BD69}"/>
              </a:ext>
            </a:extLst>
          </p:cNvPr>
          <p:cNvSpPr>
            <a:spLocks noGrp="1"/>
          </p:cNvSpPr>
          <p:nvPr>
            <p:ph type="body" sz="half" idx="2"/>
          </p:nvPr>
        </p:nvSpPr>
        <p:spPr/>
        <p:txBody>
          <a:bodyPr/>
          <a:lstStyle/>
          <a:p>
            <a:r>
              <a:rPr lang="en-US" dirty="0"/>
              <a:t>The amount of Social Security information shared to CIL staff will increase by 20% throughout the three years of the SPIL.  This information will be available to all 22 CILs serving 114 counties and one city in the state of Missouri</a:t>
            </a:r>
          </a:p>
        </p:txBody>
      </p:sp>
    </p:spTree>
    <p:extLst>
      <p:ext uri="{BB962C8B-B14F-4D97-AF65-F5344CB8AC3E}">
        <p14:creationId xmlns:p14="http://schemas.microsoft.com/office/powerpoint/2010/main" val="3112433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6348-B652-4174-9533-D63FF87E9C34}"/>
              </a:ext>
            </a:extLst>
          </p:cNvPr>
          <p:cNvSpPr>
            <a:spLocks noGrp="1"/>
          </p:cNvSpPr>
          <p:nvPr>
            <p:ph type="title"/>
          </p:nvPr>
        </p:nvSpPr>
        <p:spPr/>
        <p:txBody>
          <a:bodyPr>
            <a:normAutofit fontScale="90000"/>
          </a:bodyPr>
          <a:lstStyle/>
          <a:p>
            <a:r>
              <a:rPr lang="en-US" dirty="0"/>
              <a:t>Publicize Options for Accessible Public Transportation</a:t>
            </a:r>
          </a:p>
        </p:txBody>
      </p:sp>
      <p:pic>
        <p:nvPicPr>
          <p:cNvPr id="8" name="Content Placeholder 7">
            <a:extLst>
              <a:ext uri="{FF2B5EF4-FFF2-40B4-BE49-F238E27FC236}">
                <a16:creationId xmlns:a16="http://schemas.microsoft.com/office/drawing/2014/main" id="{A3CA7119-C93A-48AE-8621-40E0470C0773}"/>
              </a:ext>
            </a:extLst>
          </p:cNvPr>
          <p:cNvPicPr>
            <a:picLocks noGrp="1" noChangeAspect="1"/>
          </p:cNvPicPr>
          <p:nvPr>
            <p:ph idx="1"/>
          </p:nvPr>
        </p:nvPicPr>
        <p:blipFill>
          <a:blip r:embed="rId2"/>
          <a:stretch>
            <a:fillRect/>
          </a:stretch>
        </p:blipFill>
        <p:spPr>
          <a:xfrm>
            <a:off x="5183188" y="1646923"/>
            <a:ext cx="6172200" cy="3554629"/>
          </a:xfrm>
        </p:spPr>
      </p:pic>
      <p:sp>
        <p:nvSpPr>
          <p:cNvPr id="4" name="Text Placeholder 3">
            <a:extLst>
              <a:ext uri="{FF2B5EF4-FFF2-40B4-BE49-F238E27FC236}">
                <a16:creationId xmlns:a16="http://schemas.microsoft.com/office/drawing/2014/main" id="{375B5828-79DC-47EB-B39E-9834FCE93BAD}"/>
              </a:ext>
            </a:extLst>
          </p:cNvPr>
          <p:cNvSpPr>
            <a:spLocks noGrp="1"/>
          </p:cNvSpPr>
          <p:nvPr>
            <p:ph type="body" sz="half" idx="2"/>
          </p:nvPr>
        </p:nvSpPr>
        <p:spPr/>
        <p:txBody>
          <a:bodyPr/>
          <a:lstStyle/>
          <a:p>
            <a:r>
              <a:rPr lang="en-US" sz="1800" dirty="0">
                <a:effectLst/>
                <a:latin typeface="Times New Roman" panose="02020603050405020304" pitchFamily="18" charset="0"/>
                <a:ea typeface="Times New Roman" panose="02020603050405020304" pitchFamily="18" charset="0"/>
              </a:rPr>
              <a:t>Increase awareness of existing transportation systems by making information available in an easily accessible format. </a:t>
            </a:r>
            <a:endParaRPr lang="en-US" dirty="0"/>
          </a:p>
        </p:txBody>
      </p:sp>
    </p:spTree>
    <p:extLst>
      <p:ext uri="{BB962C8B-B14F-4D97-AF65-F5344CB8AC3E}">
        <p14:creationId xmlns:p14="http://schemas.microsoft.com/office/powerpoint/2010/main" val="154808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759E-9192-4386-98E2-AB4B177EE844}"/>
              </a:ext>
            </a:extLst>
          </p:cNvPr>
          <p:cNvSpPr>
            <a:spLocks noGrp="1"/>
          </p:cNvSpPr>
          <p:nvPr>
            <p:ph type="title"/>
          </p:nvPr>
        </p:nvSpPr>
        <p:spPr/>
        <p:txBody>
          <a:bodyPr/>
          <a:lstStyle/>
          <a:p>
            <a:r>
              <a:rPr lang="en-US" dirty="0"/>
              <a:t>Consumer Needs Assessment</a:t>
            </a:r>
          </a:p>
        </p:txBody>
      </p:sp>
      <p:sp>
        <p:nvSpPr>
          <p:cNvPr id="3" name="Content Placeholder 2">
            <a:extLst>
              <a:ext uri="{FF2B5EF4-FFF2-40B4-BE49-F238E27FC236}">
                <a16:creationId xmlns:a16="http://schemas.microsoft.com/office/drawing/2014/main" id="{DC6A1C34-AC01-490D-8A36-999C3F44C868}"/>
              </a:ext>
            </a:extLst>
          </p:cNvPr>
          <p:cNvSpPr>
            <a:spLocks noGrp="1"/>
          </p:cNvSpPr>
          <p:nvPr>
            <p:ph idx="1"/>
          </p:nvPr>
        </p:nvSpPr>
        <p:spPr>
          <a:xfrm>
            <a:off x="914399" y="2853369"/>
            <a:ext cx="4007979" cy="3088460"/>
          </a:xfrm>
        </p:spPr>
        <p:txBody>
          <a:bodyPr>
            <a:normAutofit/>
          </a:bodyPr>
          <a:lstStyle/>
          <a:p>
            <a:pPr marL="0" indent="0">
              <a:buNone/>
            </a:pPr>
            <a:r>
              <a:rPr lang="en-US" b="1" dirty="0"/>
              <a:t>Who can complete the survey? </a:t>
            </a:r>
          </a:p>
          <a:p>
            <a:pPr marL="560070" lvl="1" indent="-285750">
              <a:buFont typeface="Arial" panose="020B0604020202020204" pitchFamily="34" charset="0"/>
              <a:buChar char="•"/>
            </a:pPr>
            <a:r>
              <a:rPr lang="en-US" dirty="0"/>
              <a:t>CIL Staff</a:t>
            </a:r>
          </a:p>
          <a:p>
            <a:pPr marL="560070" lvl="1" indent="-285750">
              <a:buFont typeface="Arial" panose="020B0604020202020204" pitchFamily="34" charset="0"/>
              <a:buChar char="•"/>
            </a:pPr>
            <a:r>
              <a:rPr lang="en-US" dirty="0"/>
              <a:t>CIL Volunteers</a:t>
            </a:r>
          </a:p>
          <a:p>
            <a:pPr marL="560070" lvl="1" indent="-285750">
              <a:buFont typeface="Arial" panose="020B0604020202020204" pitchFamily="34" charset="0"/>
              <a:buChar char="•"/>
            </a:pPr>
            <a:r>
              <a:rPr lang="en-US" dirty="0"/>
              <a:t>CIL Board Members</a:t>
            </a:r>
          </a:p>
          <a:p>
            <a:pPr marL="560070" lvl="1" indent="-285750">
              <a:buFont typeface="Arial" panose="020B0604020202020204" pitchFamily="34" charset="0"/>
              <a:buChar char="•"/>
            </a:pPr>
            <a:r>
              <a:rPr lang="en-US" dirty="0"/>
              <a:t>People with Disabilities </a:t>
            </a:r>
          </a:p>
          <a:p>
            <a:pPr marL="560070" lvl="1" indent="-285750">
              <a:buFont typeface="Arial" panose="020B0604020202020204" pitchFamily="34" charset="0"/>
              <a:buChar char="•"/>
            </a:pPr>
            <a:r>
              <a:rPr lang="en-US" dirty="0"/>
              <a:t>Family Members/Friends</a:t>
            </a:r>
          </a:p>
          <a:p>
            <a:pPr marL="560070" lvl="1" indent="-285750">
              <a:buFont typeface="Arial" panose="020B0604020202020204" pitchFamily="34" charset="0"/>
              <a:buChar char="•"/>
            </a:pPr>
            <a:r>
              <a:rPr lang="en-US" dirty="0"/>
              <a:t>Community Partners</a:t>
            </a:r>
          </a:p>
          <a:p>
            <a:endParaRPr lang="en-US" dirty="0"/>
          </a:p>
        </p:txBody>
      </p:sp>
      <p:sp>
        <p:nvSpPr>
          <p:cNvPr id="4" name="Content Placeholder 2">
            <a:extLst>
              <a:ext uri="{FF2B5EF4-FFF2-40B4-BE49-F238E27FC236}">
                <a16:creationId xmlns:a16="http://schemas.microsoft.com/office/drawing/2014/main" id="{C381C23D-9767-4716-9A5B-8E79B2D5DED1}"/>
              </a:ext>
            </a:extLst>
          </p:cNvPr>
          <p:cNvSpPr txBox="1">
            <a:spLocks/>
          </p:cNvSpPr>
          <p:nvPr/>
        </p:nvSpPr>
        <p:spPr>
          <a:xfrm>
            <a:off x="5732803" y="2853369"/>
            <a:ext cx="4007979" cy="308846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274320" indent="0" algn="l" defTabSz="914400" rtl="0" eaLnBrk="1" latinLnBrk="0" hangingPunct="1">
              <a:lnSpc>
                <a:spcPct val="120000"/>
              </a:lnSpc>
              <a:spcBef>
                <a:spcPts val="500"/>
              </a:spcBef>
              <a:buSzPct val="87000"/>
              <a:buFontTx/>
              <a:buNone/>
              <a:defRPr sz="1800"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594360" indent="0" algn="l" defTabSz="914400" rtl="0" eaLnBrk="1" latinLnBrk="0" hangingPunct="1">
              <a:lnSpc>
                <a:spcPct val="120000"/>
              </a:lnSpc>
              <a:spcBef>
                <a:spcPts val="500"/>
              </a:spcBef>
              <a:buSzPct val="87000"/>
              <a:buFontTx/>
              <a:buNone/>
              <a:defRPr sz="1400"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How is the survey completed?</a:t>
            </a:r>
          </a:p>
          <a:p>
            <a:r>
              <a:rPr lang="en-US" sz="1800" dirty="0"/>
              <a:t>Online at website sent via SurveyMonkey</a:t>
            </a:r>
          </a:p>
          <a:p>
            <a:r>
              <a:rPr lang="en-US" sz="1800" dirty="0"/>
              <a:t>Link is sent when survey is open  </a:t>
            </a:r>
          </a:p>
          <a:p>
            <a:r>
              <a:rPr lang="en-US" sz="1800" dirty="0"/>
              <a:t>Responses are due --/-- to 9/30</a:t>
            </a:r>
          </a:p>
        </p:txBody>
      </p:sp>
    </p:spTree>
    <p:extLst>
      <p:ext uri="{BB962C8B-B14F-4D97-AF65-F5344CB8AC3E}">
        <p14:creationId xmlns:p14="http://schemas.microsoft.com/office/powerpoint/2010/main" val="871912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E3ED7-7D05-4922-A98A-615A096867F8}"/>
              </a:ext>
            </a:extLst>
          </p:cNvPr>
          <p:cNvSpPr>
            <a:spLocks noGrp="1"/>
          </p:cNvSpPr>
          <p:nvPr>
            <p:ph type="title"/>
          </p:nvPr>
        </p:nvSpPr>
        <p:spPr/>
        <p:txBody>
          <a:bodyPr/>
          <a:lstStyle/>
          <a:p>
            <a:r>
              <a:rPr lang="en-US" dirty="0"/>
              <a:t>Participation in Advocacy Days</a:t>
            </a:r>
          </a:p>
        </p:txBody>
      </p:sp>
      <p:pic>
        <p:nvPicPr>
          <p:cNvPr id="6" name="Content Placeholder 5">
            <a:extLst>
              <a:ext uri="{FF2B5EF4-FFF2-40B4-BE49-F238E27FC236}">
                <a16:creationId xmlns:a16="http://schemas.microsoft.com/office/drawing/2014/main" id="{4DE80128-E76D-4D27-B894-09F0461E093C}"/>
              </a:ext>
            </a:extLst>
          </p:cNvPr>
          <p:cNvPicPr>
            <a:picLocks noGrp="1" noChangeAspect="1"/>
          </p:cNvPicPr>
          <p:nvPr>
            <p:ph idx="1"/>
          </p:nvPr>
        </p:nvPicPr>
        <p:blipFill>
          <a:blip r:embed="rId2"/>
          <a:stretch>
            <a:fillRect/>
          </a:stretch>
        </p:blipFill>
        <p:spPr>
          <a:xfrm>
            <a:off x="5183188" y="1801809"/>
            <a:ext cx="6172200" cy="3244857"/>
          </a:xfrm>
        </p:spPr>
      </p:pic>
      <p:sp>
        <p:nvSpPr>
          <p:cNvPr id="4" name="Text Placeholder 3">
            <a:extLst>
              <a:ext uri="{FF2B5EF4-FFF2-40B4-BE49-F238E27FC236}">
                <a16:creationId xmlns:a16="http://schemas.microsoft.com/office/drawing/2014/main" id="{C0D86CD0-6146-42ED-8A94-7BA0E461F917}"/>
              </a:ext>
            </a:extLst>
          </p:cNvPr>
          <p:cNvSpPr>
            <a:spLocks noGrp="1"/>
          </p:cNvSpPr>
          <p:nvPr>
            <p:ph type="body" sz="half" idx="2"/>
          </p:nvPr>
        </p:nvSpPr>
        <p:spPr/>
        <p:txBody>
          <a:bodyPr/>
          <a:lstStyle/>
          <a:p>
            <a:r>
              <a:rPr lang="en-US" sz="1800" dirty="0">
                <a:effectLst/>
                <a:latin typeface="Times New Roman" panose="02020603050405020304" pitchFamily="18" charset="0"/>
                <a:ea typeface="Times New Roman" panose="02020603050405020304" pitchFamily="18" charset="0"/>
              </a:rPr>
              <a:t>At least 50% (11) of the CILs will participate in an advocacy day by the end of year one of the SPIL, at least 60% (13) by the end of year two, and at minimum 70% (15) by the end of year three of the SPIL.</a:t>
            </a:r>
            <a:endParaRPr lang="en-US" dirty="0"/>
          </a:p>
        </p:txBody>
      </p:sp>
    </p:spTree>
    <p:extLst>
      <p:ext uri="{BB962C8B-B14F-4D97-AF65-F5344CB8AC3E}">
        <p14:creationId xmlns:p14="http://schemas.microsoft.com/office/powerpoint/2010/main" val="4254323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6A6405-1407-4361-8802-9DF4D0E28A02}"/>
              </a:ext>
            </a:extLst>
          </p:cNvPr>
          <p:cNvSpPr>
            <a:spLocks noGrp="1"/>
          </p:cNvSpPr>
          <p:nvPr>
            <p:ph type="title"/>
          </p:nvPr>
        </p:nvSpPr>
        <p:spPr/>
        <p:txBody>
          <a:bodyPr/>
          <a:lstStyle/>
          <a:p>
            <a:r>
              <a:rPr lang="en-US" dirty="0"/>
              <a:t>Thank you!</a:t>
            </a:r>
          </a:p>
        </p:txBody>
      </p:sp>
      <p:sp>
        <p:nvSpPr>
          <p:cNvPr id="5" name="Content Placeholder 4">
            <a:extLst>
              <a:ext uri="{FF2B5EF4-FFF2-40B4-BE49-F238E27FC236}">
                <a16:creationId xmlns:a16="http://schemas.microsoft.com/office/drawing/2014/main" id="{7847348A-4D04-44D2-97B9-D0961AD9845F}"/>
              </a:ext>
            </a:extLst>
          </p:cNvPr>
          <p:cNvSpPr>
            <a:spLocks noGrp="1"/>
          </p:cNvSpPr>
          <p:nvPr>
            <p:ph idx="1"/>
          </p:nvPr>
        </p:nvSpPr>
        <p:spPr/>
        <p:txBody>
          <a:bodyPr/>
          <a:lstStyle/>
          <a:p>
            <a:pPr marL="0" indent="0" algn="ctr">
              <a:buNone/>
            </a:pPr>
            <a:r>
              <a:rPr lang="en-US" dirty="0"/>
              <a:t>For questions – </a:t>
            </a:r>
          </a:p>
          <a:p>
            <a:pPr marL="0" indent="0" algn="ctr">
              <a:buNone/>
            </a:pPr>
            <a:r>
              <a:rPr lang="en-US" dirty="0"/>
              <a:t>Mike Parker: </a:t>
            </a:r>
            <a:r>
              <a:rPr lang="en-US" dirty="0">
                <a:hlinkClick r:id="rId2"/>
              </a:rPr>
              <a:t>mparker@paraquad.org</a:t>
            </a:r>
            <a:endParaRPr lang="en-US" dirty="0"/>
          </a:p>
          <a:p>
            <a:pPr marL="0" indent="0" algn="ctr">
              <a:buNone/>
            </a:pPr>
            <a:r>
              <a:rPr lang="en-US" dirty="0"/>
              <a:t>Justin Clarke: </a:t>
            </a:r>
            <a:r>
              <a:rPr lang="en-US" dirty="0">
                <a:hlinkClick r:id="rId3"/>
              </a:rPr>
              <a:t>jclarke@thewholeperson.org</a:t>
            </a:r>
            <a:endParaRPr lang="en-US" dirty="0"/>
          </a:p>
          <a:p>
            <a:pPr marL="0" indent="0">
              <a:buNone/>
            </a:pPr>
            <a:endParaRPr lang="en-US" dirty="0"/>
          </a:p>
        </p:txBody>
      </p:sp>
    </p:spTree>
    <p:extLst>
      <p:ext uri="{BB962C8B-B14F-4D97-AF65-F5344CB8AC3E}">
        <p14:creationId xmlns:p14="http://schemas.microsoft.com/office/powerpoint/2010/main" val="2365859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759E-9192-4386-98E2-AB4B177EE844}"/>
              </a:ext>
            </a:extLst>
          </p:cNvPr>
          <p:cNvSpPr>
            <a:spLocks noGrp="1"/>
          </p:cNvSpPr>
          <p:nvPr>
            <p:ph type="title"/>
          </p:nvPr>
        </p:nvSpPr>
        <p:spPr/>
        <p:txBody>
          <a:bodyPr/>
          <a:lstStyle/>
          <a:p>
            <a:r>
              <a:rPr lang="en-US" dirty="0"/>
              <a:t>Consumer Needs Assessment</a:t>
            </a:r>
          </a:p>
        </p:txBody>
      </p:sp>
      <p:sp>
        <p:nvSpPr>
          <p:cNvPr id="6" name="Content Placeholder 5">
            <a:extLst>
              <a:ext uri="{FF2B5EF4-FFF2-40B4-BE49-F238E27FC236}">
                <a16:creationId xmlns:a16="http://schemas.microsoft.com/office/drawing/2014/main" id="{5810E431-0BCD-4D3A-B9E4-B22FBDFCF99E}"/>
              </a:ext>
            </a:extLst>
          </p:cNvPr>
          <p:cNvSpPr>
            <a:spLocks noGrp="1"/>
          </p:cNvSpPr>
          <p:nvPr>
            <p:ph idx="1"/>
          </p:nvPr>
        </p:nvSpPr>
        <p:spPr>
          <a:xfrm>
            <a:off x="914399" y="2853369"/>
            <a:ext cx="4007979" cy="3088460"/>
          </a:xfrm>
        </p:spPr>
        <p:txBody>
          <a:bodyPr/>
          <a:lstStyle/>
          <a:p>
            <a:pPr marL="0" indent="0">
              <a:buNone/>
            </a:pPr>
            <a:r>
              <a:rPr lang="en-US" dirty="0"/>
              <a:t>Identifying needs by geography</a:t>
            </a:r>
          </a:p>
        </p:txBody>
      </p:sp>
      <p:pic>
        <p:nvPicPr>
          <p:cNvPr id="8" name="Picture 7">
            <a:extLst>
              <a:ext uri="{FF2B5EF4-FFF2-40B4-BE49-F238E27FC236}">
                <a16:creationId xmlns:a16="http://schemas.microsoft.com/office/drawing/2014/main" id="{D7CAB020-B9D8-4E1E-82C7-6882D285565E}"/>
              </a:ext>
            </a:extLst>
          </p:cNvPr>
          <p:cNvPicPr>
            <a:picLocks noChangeAspect="1"/>
          </p:cNvPicPr>
          <p:nvPr/>
        </p:nvPicPr>
        <p:blipFill>
          <a:blip r:embed="rId3"/>
          <a:stretch>
            <a:fillRect/>
          </a:stretch>
        </p:blipFill>
        <p:spPr>
          <a:xfrm>
            <a:off x="5024928" y="2853369"/>
            <a:ext cx="6355222" cy="3343648"/>
          </a:xfrm>
          <a:prstGeom prst="rect">
            <a:avLst/>
          </a:prstGeom>
          <a:ln>
            <a:solidFill>
              <a:schemeClr val="accent1"/>
            </a:solidFill>
          </a:ln>
        </p:spPr>
      </p:pic>
    </p:spTree>
    <p:extLst>
      <p:ext uri="{BB962C8B-B14F-4D97-AF65-F5344CB8AC3E}">
        <p14:creationId xmlns:p14="http://schemas.microsoft.com/office/powerpoint/2010/main" val="1458893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759E-9192-4386-98E2-AB4B177EE844}"/>
              </a:ext>
            </a:extLst>
          </p:cNvPr>
          <p:cNvSpPr>
            <a:spLocks noGrp="1"/>
          </p:cNvSpPr>
          <p:nvPr>
            <p:ph type="title"/>
          </p:nvPr>
        </p:nvSpPr>
        <p:spPr/>
        <p:txBody>
          <a:bodyPr/>
          <a:lstStyle/>
          <a:p>
            <a:r>
              <a:rPr lang="en-US" dirty="0"/>
              <a:t>Consumer Needs Assessment</a:t>
            </a:r>
          </a:p>
        </p:txBody>
      </p:sp>
      <p:sp>
        <p:nvSpPr>
          <p:cNvPr id="6" name="Content Placeholder 5">
            <a:extLst>
              <a:ext uri="{FF2B5EF4-FFF2-40B4-BE49-F238E27FC236}">
                <a16:creationId xmlns:a16="http://schemas.microsoft.com/office/drawing/2014/main" id="{5810E431-0BCD-4D3A-B9E4-B22FBDFCF99E}"/>
              </a:ext>
            </a:extLst>
          </p:cNvPr>
          <p:cNvSpPr>
            <a:spLocks noGrp="1"/>
          </p:cNvSpPr>
          <p:nvPr>
            <p:ph idx="1"/>
          </p:nvPr>
        </p:nvSpPr>
        <p:spPr>
          <a:xfrm>
            <a:off x="914399" y="2853369"/>
            <a:ext cx="4007979" cy="3088460"/>
          </a:xfrm>
        </p:spPr>
        <p:txBody>
          <a:bodyPr/>
          <a:lstStyle/>
          <a:p>
            <a:pPr marL="0" indent="0">
              <a:buNone/>
            </a:pPr>
            <a:r>
              <a:rPr lang="en-US" dirty="0"/>
              <a:t>New question types</a:t>
            </a:r>
          </a:p>
        </p:txBody>
      </p:sp>
      <p:pic>
        <p:nvPicPr>
          <p:cNvPr id="4" name="Picture 3">
            <a:extLst>
              <a:ext uri="{FF2B5EF4-FFF2-40B4-BE49-F238E27FC236}">
                <a16:creationId xmlns:a16="http://schemas.microsoft.com/office/drawing/2014/main" id="{780C85F6-8FA0-4825-9524-9E159E625C70}"/>
              </a:ext>
            </a:extLst>
          </p:cNvPr>
          <p:cNvPicPr>
            <a:picLocks noChangeAspect="1"/>
          </p:cNvPicPr>
          <p:nvPr/>
        </p:nvPicPr>
        <p:blipFill>
          <a:blip r:embed="rId3"/>
          <a:stretch>
            <a:fillRect/>
          </a:stretch>
        </p:blipFill>
        <p:spPr>
          <a:xfrm>
            <a:off x="4922378" y="2853369"/>
            <a:ext cx="6911774" cy="2776217"/>
          </a:xfrm>
          <a:prstGeom prst="rect">
            <a:avLst/>
          </a:prstGeom>
          <a:ln>
            <a:solidFill>
              <a:schemeClr val="accent1"/>
            </a:solidFill>
          </a:ln>
        </p:spPr>
      </p:pic>
    </p:spTree>
    <p:extLst>
      <p:ext uri="{BB962C8B-B14F-4D97-AF65-F5344CB8AC3E}">
        <p14:creationId xmlns:p14="http://schemas.microsoft.com/office/powerpoint/2010/main" val="735474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759E-9192-4386-98E2-AB4B177EE844}"/>
              </a:ext>
            </a:extLst>
          </p:cNvPr>
          <p:cNvSpPr>
            <a:spLocks noGrp="1"/>
          </p:cNvSpPr>
          <p:nvPr>
            <p:ph type="title"/>
          </p:nvPr>
        </p:nvSpPr>
        <p:spPr/>
        <p:txBody>
          <a:bodyPr/>
          <a:lstStyle/>
          <a:p>
            <a:r>
              <a:rPr lang="en-US" dirty="0"/>
              <a:t>Consumer Needs Assessment</a:t>
            </a:r>
          </a:p>
        </p:txBody>
      </p:sp>
      <p:sp>
        <p:nvSpPr>
          <p:cNvPr id="6" name="Content Placeholder 5">
            <a:extLst>
              <a:ext uri="{FF2B5EF4-FFF2-40B4-BE49-F238E27FC236}">
                <a16:creationId xmlns:a16="http://schemas.microsoft.com/office/drawing/2014/main" id="{5810E431-0BCD-4D3A-B9E4-B22FBDFCF99E}"/>
              </a:ext>
            </a:extLst>
          </p:cNvPr>
          <p:cNvSpPr>
            <a:spLocks noGrp="1"/>
          </p:cNvSpPr>
          <p:nvPr>
            <p:ph idx="1"/>
          </p:nvPr>
        </p:nvSpPr>
        <p:spPr>
          <a:xfrm>
            <a:off x="914399" y="2853369"/>
            <a:ext cx="4007979" cy="3088460"/>
          </a:xfrm>
        </p:spPr>
        <p:txBody>
          <a:bodyPr/>
          <a:lstStyle/>
          <a:p>
            <a:pPr marL="0" indent="0">
              <a:buNone/>
            </a:pPr>
            <a:r>
              <a:rPr lang="en-US" dirty="0"/>
              <a:t>Locate and contact a CIL </a:t>
            </a:r>
          </a:p>
        </p:txBody>
      </p:sp>
      <p:pic>
        <p:nvPicPr>
          <p:cNvPr id="5" name="Picture 4">
            <a:extLst>
              <a:ext uri="{FF2B5EF4-FFF2-40B4-BE49-F238E27FC236}">
                <a16:creationId xmlns:a16="http://schemas.microsoft.com/office/drawing/2014/main" id="{FD813A1C-3BC8-40F3-8915-788FC1F442BC}"/>
              </a:ext>
            </a:extLst>
          </p:cNvPr>
          <p:cNvPicPr>
            <a:picLocks noChangeAspect="1"/>
          </p:cNvPicPr>
          <p:nvPr/>
        </p:nvPicPr>
        <p:blipFill>
          <a:blip r:embed="rId3"/>
          <a:stretch>
            <a:fillRect/>
          </a:stretch>
        </p:blipFill>
        <p:spPr>
          <a:xfrm>
            <a:off x="4922377" y="2838414"/>
            <a:ext cx="6886001" cy="2152330"/>
          </a:xfrm>
          <a:prstGeom prst="rect">
            <a:avLst/>
          </a:prstGeom>
          <a:ln>
            <a:solidFill>
              <a:schemeClr val="accent1"/>
            </a:solidFill>
          </a:ln>
        </p:spPr>
      </p:pic>
    </p:spTree>
    <p:extLst>
      <p:ext uri="{BB962C8B-B14F-4D97-AF65-F5344CB8AC3E}">
        <p14:creationId xmlns:p14="http://schemas.microsoft.com/office/powerpoint/2010/main" val="2434025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38A6-5EB9-4742-9DAE-23887A710163}"/>
              </a:ext>
            </a:extLst>
          </p:cNvPr>
          <p:cNvSpPr>
            <a:spLocks noGrp="1"/>
          </p:cNvSpPr>
          <p:nvPr>
            <p:ph type="title"/>
          </p:nvPr>
        </p:nvSpPr>
        <p:spPr/>
        <p:txBody>
          <a:bodyPr/>
          <a:lstStyle/>
          <a:p>
            <a:r>
              <a:rPr lang="en-US" dirty="0"/>
              <a:t>IL Outcomes</a:t>
            </a:r>
          </a:p>
        </p:txBody>
      </p:sp>
      <p:sp>
        <p:nvSpPr>
          <p:cNvPr id="3" name="Content Placeholder 2">
            <a:extLst>
              <a:ext uri="{FF2B5EF4-FFF2-40B4-BE49-F238E27FC236}">
                <a16:creationId xmlns:a16="http://schemas.microsoft.com/office/drawing/2014/main" id="{C57EAA62-F4E6-43E9-B623-15BFE5759657}"/>
              </a:ext>
            </a:extLst>
          </p:cNvPr>
          <p:cNvSpPr>
            <a:spLocks noGrp="1"/>
          </p:cNvSpPr>
          <p:nvPr>
            <p:ph idx="1"/>
          </p:nvPr>
        </p:nvSpPr>
        <p:spPr>
          <a:xfrm>
            <a:off x="914399" y="2853369"/>
            <a:ext cx="5768412" cy="3088460"/>
          </a:xfrm>
        </p:spPr>
        <p:txBody>
          <a:bodyPr/>
          <a:lstStyle/>
          <a:p>
            <a:r>
              <a:rPr lang="en-US" dirty="0"/>
              <a:t>Identifies the quality of services provided throughout the state</a:t>
            </a:r>
          </a:p>
          <a:p>
            <a:r>
              <a:rPr lang="en-US" b="1" dirty="0"/>
              <a:t>20% </a:t>
            </a:r>
            <a:r>
              <a:rPr lang="en-US" dirty="0"/>
              <a:t>of consumers who received services the previous year are asked about their experience</a:t>
            </a:r>
          </a:p>
          <a:p>
            <a:r>
              <a:rPr lang="en-US" dirty="0"/>
              <a:t>Individual response are entered into SurveyMonkey</a:t>
            </a:r>
          </a:p>
          <a:p>
            <a:r>
              <a:rPr lang="en-US" sz="2000" dirty="0"/>
              <a:t>Responses are due </a:t>
            </a:r>
            <a:r>
              <a:rPr lang="en-US" sz="2000" i="1" dirty="0"/>
              <a:t>11/15</a:t>
            </a:r>
          </a:p>
          <a:p>
            <a:endParaRPr lang="en-US" dirty="0"/>
          </a:p>
          <a:p>
            <a:pPr marL="0" indent="0">
              <a:buNone/>
            </a:pPr>
            <a:endParaRPr lang="en-US" dirty="0"/>
          </a:p>
          <a:p>
            <a:endParaRPr lang="en-US" dirty="0"/>
          </a:p>
        </p:txBody>
      </p:sp>
      <p:pic>
        <p:nvPicPr>
          <p:cNvPr id="5" name="Picture 4" descr="Stressed woman using phone">
            <a:extLst>
              <a:ext uri="{FF2B5EF4-FFF2-40B4-BE49-F238E27FC236}">
                <a16:creationId xmlns:a16="http://schemas.microsoft.com/office/drawing/2014/main" id="{895FC30B-2B42-43E9-B1FD-9EFBD27A6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690" y="1896321"/>
            <a:ext cx="4949044" cy="3302949"/>
          </a:xfrm>
          <a:prstGeom prst="rect">
            <a:avLst/>
          </a:prstGeom>
        </p:spPr>
      </p:pic>
    </p:spTree>
    <p:extLst>
      <p:ext uri="{BB962C8B-B14F-4D97-AF65-F5344CB8AC3E}">
        <p14:creationId xmlns:p14="http://schemas.microsoft.com/office/powerpoint/2010/main" val="484568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38A6-5EB9-4742-9DAE-23887A710163}"/>
              </a:ext>
            </a:extLst>
          </p:cNvPr>
          <p:cNvSpPr>
            <a:spLocks noGrp="1"/>
          </p:cNvSpPr>
          <p:nvPr>
            <p:ph type="title"/>
          </p:nvPr>
        </p:nvSpPr>
        <p:spPr/>
        <p:txBody>
          <a:bodyPr/>
          <a:lstStyle/>
          <a:p>
            <a:r>
              <a:rPr lang="en-US" dirty="0"/>
              <a:t>IL Outcomes</a:t>
            </a:r>
          </a:p>
        </p:txBody>
      </p:sp>
      <p:sp>
        <p:nvSpPr>
          <p:cNvPr id="3" name="Content Placeholder 2">
            <a:extLst>
              <a:ext uri="{FF2B5EF4-FFF2-40B4-BE49-F238E27FC236}">
                <a16:creationId xmlns:a16="http://schemas.microsoft.com/office/drawing/2014/main" id="{C57EAA62-F4E6-43E9-B623-15BFE5759657}"/>
              </a:ext>
            </a:extLst>
          </p:cNvPr>
          <p:cNvSpPr>
            <a:spLocks noGrp="1"/>
          </p:cNvSpPr>
          <p:nvPr>
            <p:ph idx="1"/>
          </p:nvPr>
        </p:nvSpPr>
        <p:spPr>
          <a:xfrm>
            <a:off x="914399" y="2853369"/>
            <a:ext cx="4674551" cy="3088460"/>
          </a:xfrm>
        </p:spPr>
        <p:txBody>
          <a:bodyPr/>
          <a:lstStyle/>
          <a:p>
            <a:pPr marL="0" indent="0">
              <a:buNone/>
            </a:pPr>
            <a:r>
              <a:rPr lang="en-US" dirty="0"/>
              <a:t>Consumers are asked to provide demographics at the start of the survey. </a:t>
            </a:r>
          </a:p>
          <a:p>
            <a:pPr marL="0" indent="0">
              <a:buNone/>
            </a:pPr>
            <a:r>
              <a:rPr lang="en-US" dirty="0"/>
              <a:t>Demographics established are:</a:t>
            </a:r>
          </a:p>
          <a:p>
            <a:pPr marL="560070" lvl="1" indent="-285750">
              <a:buFont typeface="Arial" panose="020B0604020202020204" pitchFamily="34" charset="0"/>
              <a:buChar char="•"/>
            </a:pPr>
            <a:r>
              <a:rPr lang="en-US" b="1" dirty="0"/>
              <a:t>United States Veteran status</a:t>
            </a:r>
          </a:p>
          <a:p>
            <a:pPr marL="560070" lvl="1" indent="-285750">
              <a:buFont typeface="Arial" panose="020B0604020202020204" pitchFamily="34" charset="0"/>
              <a:buChar char="•"/>
            </a:pPr>
            <a:r>
              <a:rPr lang="en-US" b="1" dirty="0"/>
              <a:t>Missouri Medicaid status</a:t>
            </a:r>
          </a:p>
          <a:p>
            <a:pPr marL="560070" lvl="1" indent="-285750">
              <a:buFont typeface="Arial" panose="020B0604020202020204" pitchFamily="34" charset="0"/>
              <a:buChar char="•"/>
            </a:pPr>
            <a:r>
              <a:rPr lang="en-US" b="1" dirty="0"/>
              <a:t>Voter registration status</a:t>
            </a:r>
          </a:p>
          <a:p>
            <a:pPr marL="0" indent="0">
              <a:buNone/>
            </a:pPr>
            <a:endParaRPr lang="en-US" dirty="0"/>
          </a:p>
          <a:p>
            <a:endParaRPr lang="en-US" dirty="0"/>
          </a:p>
        </p:txBody>
      </p:sp>
      <p:pic>
        <p:nvPicPr>
          <p:cNvPr id="7" name="Picture 6" descr="Young girl pushing man in wheelchair">
            <a:extLst>
              <a:ext uri="{FF2B5EF4-FFF2-40B4-BE49-F238E27FC236}">
                <a16:creationId xmlns:a16="http://schemas.microsoft.com/office/drawing/2014/main" id="{F8742737-79B8-49B5-95E2-2B240B009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328" y="2028821"/>
            <a:ext cx="5685087" cy="3790058"/>
          </a:xfrm>
          <a:prstGeom prst="rect">
            <a:avLst/>
          </a:prstGeom>
        </p:spPr>
      </p:pic>
    </p:spTree>
    <p:extLst>
      <p:ext uri="{BB962C8B-B14F-4D97-AF65-F5344CB8AC3E}">
        <p14:creationId xmlns:p14="http://schemas.microsoft.com/office/powerpoint/2010/main" val="1487535377"/>
      </p:ext>
    </p:extLst>
  </p:cSld>
  <p:clrMapOvr>
    <a:masterClrMapping/>
  </p:clrMapOvr>
</p:sld>
</file>

<file path=ppt/theme/theme1.xml><?xml version="1.0" encoding="utf-8"?>
<a:theme xmlns:a="http://schemas.openxmlformats.org/drawingml/2006/main" name="DashVTI">
  <a:themeElements>
    <a:clrScheme name="AnalogousFromLightSeedLeftStep">
      <a:dk1>
        <a:srgbClr val="000000"/>
      </a:dk1>
      <a:lt1>
        <a:srgbClr val="FFFFFF"/>
      </a:lt1>
      <a:dk2>
        <a:srgbClr val="213B35"/>
      </a:dk2>
      <a:lt2>
        <a:srgbClr val="E8E7E2"/>
      </a:lt2>
      <a:accent1>
        <a:srgbClr val="969CC6"/>
      </a:accent1>
      <a:accent2>
        <a:srgbClr val="7F9EBA"/>
      </a:accent2>
      <a:accent3>
        <a:srgbClr val="83ABAD"/>
      </a:accent3>
      <a:accent4>
        <a:srgbClr val="76AD99"/>
      </a:accent4>
      <a:accent5>
        <a:srgbClr val="84AE8D"/>
      </a:accent5>
      <a:accent6>
        <a:srgbClr val="84B078"/>
      </a:accent6>
      <a:hlink>
        <a:srgbClr val="8A8453"/>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42B0E7C6-1071-483F-A575-9AF7EE1B96AC}" vid="{E18014FF-B132-4F63-9D72-5B85E99D64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26471</TotalTime>
  <Words>3632</Words>
  <Application>Microsoft Macintosh PowerPoint</Application>
  <PresentationFormat>Widescreen</PresentationFormat>
  <Paragraphs>1107</Paragraphs>
  <Slides>41</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Grandview Display</vt:lpstr>
      <vt:lpstr>Times New Roman</vt:lpstr>
      <vt:lpstr>DashVTI</vt:lpstr>
      <vt:lpstr>MO SILC Statewide Surveys</vt:lpstr>
      <vt:lpstr>Overview</vt:lpstr>
      <vt:lpstr>Consumer Needs Assessment</vt:lpstr>
      <vt:lpstr>Consumer Needs Assessment</vt:lpstr>
      <vt:lpstr>Consumer Needs Assessment</vt:lpstr>
      <vt:lpstr>Consumer Needs Assessment</vt:lpstr>
      <vt:lpstr>Consumer Needs Assessment</vt:lpstr>
      <vt:lpstr>IL Outcomes</vt:lpstr>
      <vt:lpstr>IL Outcomes</vt:lpstr>
      <vt:lpstr>IL Outcomes</vt:lpstr>
      <vt:lpstr>IL Outcomes</vt:lpstr>
      <vt:lpstr>SPIL Tool</vt:lpstr>
      <vt:lpstr>SPIL Tool</vt:lpstr>
      <vt:lpstr>SPIL Tool</vt:lpstr>
      <vt:lpstr>SPIL Tool</vt:lpstr>
      <vt:lpstr>SPIL Tool</vt:lpstr>
      <vt:lpstr>SPIL Tool</vt:lpstr>
      <vt:lpstr>SPIL Tool - Housing</vt:lpstr>
      <vt:lpstr>SPIL Tool - Employment</vt:lpstr>
      <vt:lpstr>SPIL Tool - Transportation</vt:lpstr>
      <vt:lpstr>SPIL Tool – Civic Engagement</vt:lpstr>
      <vt:lpstr>SPIL Tool – Emergency Preparedness</vt:lpstr>
      <vt:lpstr>Results</vt:lpstr>
      <vt:lpstr>Total Respondents by Zip Code</vt:lpstr>
      <vt:lpstr>Community Accessibility</vt:lpstr>
      <vt:lpstr>Accessible Transportation</vt:lpstr>
      <vt:lpstr>Emergency Preparedness</vt:lpstr>
      <vt:lpstr>Accessible/Affordable Housing</vt:lpstr>
      <vt:lpstr>Health Care Needs Met</vt:lpstr>
      <vt:lpstr>Access to Smartphone</vt:lpstr>
      <vt:lpstr>Access to Internet</vt:lpstr>
      <vt:lpstr>Polling Accessibility</vt:lpstr>
      <vt:lpstr>Self advocacy</vt:lpstr>
      <vt:lpstr>Communication With CIL</vt:lpstr>
      <vt:lpstr>Results</vt:lpstr>
      <vt:lpstr>Response Rate by Quarter</vt:lpstr>
      <vt:lpstr>Universal Design </vt:lpstr>
      <vt:lpstr>Social Security Incentive Training</vt:lpstr>
      <vt:lpstr>Publicize Options for Accessible Public Transportation</vt:lpstr>
      <vt:lpstr>Participation in Advocacy Days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Clarke</dc:creator>
  <cp:lastModifiedBy>Akeson, Scott</cp:lastModifiedBy>
  <cp:revision>43</cp:revision>
  <dcterms:created xsi:type="dcterms:W3CDTF">2022-04-08T14:54:09Z</dcterms:created>
  <dcterms:modified xsi:type="dcterms:W3CDTF">2022-05-17T03:27:03Z</dcterms:modified>
</cp:coreProperties>
</file>