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5" r:id="rId1"/>
  </p:sldMasterIdLst>
  <p:notesMasterIdLst>
    <p:notesMasterId r:id="rId35"/>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16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medicaidplanningassistance.org/nursing-home-cost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hgtv.com/design/remodel/interior-remodel/universal-design-principle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 name="Google Shape;47;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11fbf1a2cd5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g11fbf1a2cd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1fbf1a2cd5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1fbf1a2cd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11fbf1a2cd5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11fbf1a2cd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 have often heard the beds and rooms of nursing homes called the “depression beds” by the physicians who work there, as well as the directors. Sadly, many people who are forced to go into skilled nursing facilities feel that they are “out of sight, out of mind” and the social isolation that they experience because people are too busy to visit them causes them to sink into a deep depression, and they may feel that everyone would be better off if they simply passed away, which may cause someone to forgo eating or drinking water in order to speed the process.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11fbf1a2cd5_0_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11fbf1a2cd5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u="sng">
                <a:solidFill>
                  <a:schemeClr val="hlink"/>
                </a:solidFill>
                <a:hlinkClick r:id="rId3"/>
              </a:rPr>
              <a:t>https://www.medicaidplanningassistance.org/nursing-home-costs/</a:t>
            </a:r>
            <a:r>
              <a:rPr lang="en-US"/>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11fbf1a2cd5_0_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11fbf1a2cd5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11fbf1a2cd5_0_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11fbf1a2cd5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1fbf1a2cd5_0_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1fbf1a2cd5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1fbf1a2cd5_0_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11fbf1a2cd5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Pros and Cons: Many people find wheelchair ramps unsightly, and there are times that they will not fit in the space provided; walker steps and handrails may not match the aesthetic of the home; grab bars in showers may not be possible due to the material the shower is made of and the placement of studs; door widenings are challenging because of load bearing walls and electricity; bathroom and shower remodels are expensive, and when you tear out a bathroom you do not know what you  may encounter (mold, etc.) adding to the cost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11fbf1a2cd5_0_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11fbf1a2cd5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11fbf1a2cd5_0_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11fbf1a2cd5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u="sng">
                <a:solidFill>
                  <a:schemeClr val="hlink"/>
                </a:solidFill>
                <a:hlinkClick r:id="rId3"/>
              </a:rPr>
              <a:t>https://www.hgtv.com/design/remodel/interior-remodel/universal-design-principles</a:t>
            </a:r>
            <a:r>
              <a:rPr lang="en-US"/>
              <a: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1fbf1a2cd5_0_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11fbf1a2cd5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1fbf1a2cd5_0_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1fbf1a2cd5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11ac4e67ce7_0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11ac4e67ce7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1ac4e67ce7_0_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1ac4e67ce7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1ac4e67ce7_0_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11ac4e67ce7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1fbf1a2cd5_0_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1fbf1a2cd5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11ac4e67ce7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11ac4e67ce7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$500 starting around $2500</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1ac4e67ce7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11ac4e67ce7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$1500</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252c9a64bb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1252c9a64b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252c9a64bb_0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1252c9a64bb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252c9a64bb_0_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1252c9a64bb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1252c9a64bb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1252c9a64b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252c9a64bb_0_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1252c9a64bb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1252c9a64bb_0_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1252c9a64bb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11fbf1a2cd5_0_1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11fbf1a2cd5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1252c9a64bb_0_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1252c9a64bb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252c9a64bb_0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252c9a64bb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11fbf1a2cd5_0_1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11fbf1a2cd5_0_1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1ac4e67ce7_0_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1ac4e67ce7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stove shut off $384</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1252c9a64bb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1252c9a64bb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2"/>
        <p:cNvGrpSpPr/>
        <p:nvPr/>
      </p:nvGrpSpPr>
      <p:grpSpPr>
        <a:xfrm>
          <a:off x="0" y="0"/>
          <a:ext cx="0" cy="0"/>
          <a:chOff x="0" y="0"/>
          <a:chExt cx="0" cy="0"/>
        </a:xfrm>
      </p:grpSpPr>
      <p:sp>
        <p:nvSpPr>
          <p:cNvPr id="13" name="Google Shape;13;p2"/>
          <p:cNvSpPr/>
          <p:nvPr/>
        </p:nvSpPr>
        <p:spPr>
          <a:xfrm>
            <a:off x="0" y="0"/>
            <a:ext cx="9144000" cy="6858000"/>
          </a:xfrm>
          <a:prstGeom prst="rect">
            <a:avLst/>
          </a:prstGeom>
          <a:solidFill>
            <a:srgbClr val="516482"/>
          </a:solidFill>
          <a:ln w="12700" cap="flat" cmpd="sng">
            <a:solidFill>
              <a:srgbClr val="51648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516482"/>
              </a:solidFill>
              <a:latin typeface="Calibri"/>
              <a:ea typeface="Calibri"/>
              <a:cs typeface="Calibri"/>
              <a:sym typeface="Calibri"/>
            </a:endParaRPr>
          </a:p>
        </p:txBody>
      </p:sp>
      <p:sp>
        <p:nvSpPr>
          <p:cNvPr id="14" name="Google Shape;14;p2"/>
          <p:cNvSpPr/>
          <p:nvPr/>
        </p:nvSpPr>
        <p:spPr>
          <a:xfrm>
            <a:off x="2263676" y="4175210"/>
            <a:ext cx="4057521" cy="36933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0">
                <a:solidFill>
                  <a:srgbClr val="F09F34"/>
                </a:solidFill>
                <a:latin typeface="Arial"/>
                <a:ea typeface="Arial"/>
                <a:cs typeface="Arial"/>
                <a:sym typeface="Arial"/>
              </a:rPr>
              <a:t>ADVOCATE.  EDUCATE.  EMPOWER.</a:t>
            </a:r>
            <a:endParaRPr sz="1800" b="0">
              <a:solidFill>
                <a:srgbClr val="F09F34"/>
              </a:solidFill>
              <a:latin typeface="Arial"/>
              <a:ea typeface="Arial"/>
              <a:cs typeface="Arial"/>
              <a:sym typeface="Arial"/>
            </a:endParaRPr>
          </a:p>
        </p:txBody>
      </p:sp>
      <p:pic>
        <p:nvPicPr>
          <p:cNvPr id="15" name="Google Shape;15;p2"/>
          <p:cNvPicPr preferRelativeResize="0"/>
          <p:nvPr/>
        </p:nvPicPr>
        <p:blipFill rotWithShape="1">
          <a:blip r:embed="rId2">
            <a:alphaModFix/>
          </a:blip>
          <a:srcRect/>
          <a:stretch/>
        </p:blipFill>
        <p:spPr>
          <a:xfrm>
            <a:off x="1092302" y="1521501"/>
            <a:ext cx="6400271" cy="2340670"/>
          </a:xfrm>
          <a:prstGeom prst="rect">
            <a:avLst/>
          </a:prstGeom>
          <a:noFill/>
          <a:ln>
            <a:noFill/>
          </a:ln>
        </p:spPr>
      </p:pic>
      <p:sp>
        <p:nvSpPr>
          <p:cNvPr id="16" name="Google Shape;16;p2"/>
          <p:cNvSpPr/>
          <p:nvPr/>
        </p:nvSpPr>
        <p:spPr>
          <a:xfrm>
            <a:off x="288104" y="6325243"/>
            <a:ext cx="2068195"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rgbClr val="AEABAB"/>
                </a:solidFill>
                <a:latin typeface="Arial"/>
                <a:ea typeface="Arial"/>
                <a:cs typeface="Arial"/>
                <a:sym typeface="Arial"/>
              </a:rPr>
              <a:t>www.empowerabilities.org</a:t>
            </a:r>
            <a:endParaRPr sz="1400">
              <a:solidFill>
                <a:srgbClr val="AEABAB"/>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3"/>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939114" y="365125"/>
            <a:ext cx="416834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4"/>
          <p:cNvSpPr txBox="1">
            <a:spLocks noGrp="1"/>
          </p:cNvSpPr>
          <p:nvPr>
            <p:ph type="body" idx="1"/>
          </p:nvPr>
        </p:nvSpPr>
        <p:spPr>
          <a:xfrm>
            <a:off x="1342767" y="1861236"/>
            <a:ext cx="3535148" cy="6477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3" name="Google Shape;23;p4"/>
          <p:cNvSpPr txBox="1">
            <a:spLocks noGrp="1"/>
          </p:cNvSpPr>
          <p:nvPr>
            <p:ph type="body" idx="2"/>
          </p:nvPr>
        </p:nvSpPr>
        <p:spPr>
          <a:xfrm>
            <a:off x="1342767" y="2588419"/>
            <a:ext cx="3535148" cy="3548770"/>
          </a:xfrm>
          <a:prstGeom prst="rect">
            <a:avLst/>
          </a:prstGeom>
          <a:solidFill>
            <a:srgbClr val="AEABAB"/>
          </a:solid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body" idx="3"/>
          </p:nvPr>
        </p:nvSpPr>
        <p:spPr>
          <a:xfrm>
            <a:off x="4980202" y="1857375"/>
            <a:ext cx="3536736" cy="6477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5" name="Google Shape;25;p4"/>
          <p:cNvSpPr txBox="1">
            <a:spLocks noGrp="1"/>
          </p:cNvSpPr>
          <p:nvPr>
            <p:ph type="body" idx="4"/>
          </p:nvPr>
        </p:nvSpPr>
        <p:spPr>
          <a:xfrm>
            <a:off x="4980202" y="2588419"/>
            <a:ext cx="3536736" cy="3548770"/>
          </a:xfrm>
          <a:prstGeom prst="rect">
            <a:avLst/>
          </a:prstGeom>
          <a:solidFill>
            <a:srgbClr val="AEABAB"/>
          </a:solid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951470" y="365125"/>
            <a:ext cx="4164227"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5"/>
          <p:cNvSpPr txBox="1">
            <a:spLocks noGrp="1"/>
          </p:cNvSpPr>
          <p:nvPr>
            <p:ph type="body" idx="1"/>
          </p:nvPr>
        </p:nvSpPr>
        <p:spPr>
          <a:xfrm>
            <a:off x="1742302" y="1952367"/>
            <a:ext cx="6773047" cy="422459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5"/>
          <p:cNvSpPr/>
          <p:nvPr/>
        </p:nvSpPr>
        <p:spPr>
          <a:xfrm>
            <a:off x="1742302" y="1952367"/>
            <a:ext cx="6773047" cy="4226011"/>
          </a:xfrm>
          <a:prstGeom prst="rect">
            <a:avLst/>
          </a:prstGeom>
          <a:noFill/>
          <a:ln w="12700" cap="flat" cmpd="sng">
            <a:solidFill>
              <a:srgbClr val="00006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 name="Google Shape;30;p5"/>
          <p:cNvSpPr/>
          <p:nvPr/>
        </p:nvSpPr>
        <p:spPr>
          <a:xfrm>
            <a:off x="1598139" y="1857632"/>
            <a:ext cx="7068066" cy="4444314"/>
          </a:xfrm>
          <a:prstGeom prst="rect">
            <a:avLst/>
          </a:prstGeom>
          <a:noFill/>
          <a:ln w="12700" cap="flat" cmpd="sng">
            <a:solidFill>
              <a:srgbClr val="00006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963828" y="579041"/>
            <a:ext cx="3978876" cy="89486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6"/>
          <p:cNvSpPr>
            <a:spLocks noGrp="1"/>
          </p:cNvSpPr>
          <p:nvPr>
            <p:ph type="pic" idx="2"/>
          </p:nvPr>
        </p:nvSpPr>
        <p:spPr>
          <a:xfrm>
            <a:off x="4653907" y="1717590"/>
            <a:ext cx="4094677" cy="3908682"/>
          </a:xfrm>
          <a:prstGeom prst="rect">
            <a:avLst/>
          </a:prstGeom>
          <a:noFill/>
          <a:ln>
            <a:noFill/>
          </a:ln>
        </p:spPr>
      </p:sp>
      <p:sp>
        <p:nvSpPr>
          <p:cNvPr id="34" name="Google Shape;34;p6"/>
          <p:cNvSpPr txBox="1">
            <a:spLocks noGrp="1"/>
          </p:cNvSpPr>
          <p:nvPr>
            <p:ph type="body" idx="1"/>
          </p:nvPr>
        </p:nvSpPr>
        <p:spPr>
          <a:xfrm>
            <a:off x="1211262" y="1960788"/>
            <a:ext cx="2949575" cy="390868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5" name="Google Shape;35;p6"/>
          <p:cNvSpPr/>
          <p:nvPr/>
        </p:nvSpPr>
        <p:spPr>
          <a:xfrm>
            <a:off x="1073493" y="1812509"/>
            <a:ext cx="3225113" cy="4226011"/>
          </a:xfrm>
          <a:prstGeom prst="rect">
            <a:avLst/>
          </a:prstGeom>
          <a:noFill/>
          <a:ln w="12700" cap="flat" cmpd="sng">
            <a:solidFill>
              <a:srgbClr val="00006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 name="Google Shape;36;p6"/>
          <p:cNvSpPr/>
          <p:nvPr/>
        </p:nvSpPr>
        <p:spPr>
          <a:xfrm>
            <a:off x="1211263" y="1960789"/>
            <a:ext cx="2949574" cy="3908681"/>
          </a:xfrm>
          <a:prstGeom prst="rect">
            <a:avLst/>
          </a:prstGeom>
          <a:noFill/>
          <a:ln w="12700" cap="flat" cmpd="sng">
            <a:solidFill>
              <a:srgbClr val="00006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311700" y="593367"/>
            <a:ext cx="8520600" cy="7636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9" name="Google Shape;39;p7"/>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rmAutofit/>
          </a:bodyPr>
          <a:lstStyle>
            <a:lvl1pPr marL="457200" lvl="0" indent="-406400" rtl="0">
              <a:spcBef>
                <a:spcPts val="1000"/>
              </a:spcBef>
              <a:spcAft>
                <a:spcPts val="0"/>
              </a:spcAft>
              <a:buSzPts val="2800"/>
              <a:buChar char="•"/>
              <a:defRPr/>
            </a:lvl1pPr>
            <a:lvl2pPr marL="914400" lvl="1" indent="-381000" rtl="0">
              <a:spcBef>
                <a:spcPts val="500"/>
              </a:spcBef>
              <a:spcAft>
                <a:spcPts val="0"/>
              </a:spcAft>
              <a:buSzPts val="2400"/>
              <a:buChar char="•"/>
              <a:defRPr/>
            </a:lvl2pPr>
            <a:lvl3pPr marL="1371600" lvl="2" indent="-355600" rtl="0">
              <a:spcBef>
                <a:spcPts val="500"/>
              </a:spcBef>
              <a:spcAft>
                <a:spcPts val="0"/>
              </a:spcAft>
              <a:buSzPts val="2000"/>
              <a:buChar char="•"/>
              <a:defRPr/>
            </a:lvl3pPr>
            <a:lvl4pPr marL="1828800" lvl="3" indent="-342900" rtl="0">
              <a:spcBef>
                <a:spcPts val="500"/>
              </a:spcBef>
              <a:spcAft>
                <a:spcPts val="0"/>
              </a:spcAft>
              <a:buSzPts val="1800"/>
              <a:buChar char="•"/>
              <a:defRPr/>
            </a:lvl4pPr>
            <a:lvl5pPr marL="2286000" lvl="4" indent="-342900" rtl="0">
              <a:spcBef>
                <a:spcPts val="500"/>
              </a:spcBef>
              <a:spcAft>
                <a:spcPts val="0"/>
              </a:spcAft>
              <a:buSzPts val="1800"/>
              <a:buChar char="•"/>
              <a:defRPr/>
            </a:lvl5pPr>
            <a:lvl6pPr marL="2743200" lvl="5" indent="-342900" rtl="0">
              <a:spcBef>
                <a:spcPts val="500"/>
              </a:spcBef>
              <a:spcAft>
                <a:spcPts val="0"/>
              </a:spcAft>
              <a:buSzPts val="1800"/>
              <a:buChar char="•"/>
              <a:defRPr/>
            </a:lvl6pPr>
            <a:lvl7pPr marL="3200400" lvl="6" indent="-342900" rtl="0">
              <a:spcBef>
                <a:spcPts val="500"/>
              </a:spcBef>
              <a:spcAft>
                <a:spcPts val="0"/>
              </a:spcAft>
              <a:buSzPts val="1800"/>
              <a:buChar char="•"/>
              <a:defRPr/>
            </a:lvl7pPr>
            <a:lvl8pPr marL="3657600" lvl="7" indent="-342900" rtl="0">
              <a:spcBef>
                <a:spcPts val="500"/>
              </a:spcBef>
              <a:spcAft>
                <a:spcPts val="0"/>
              </a:spcAft>
              <a:buSzPts val="1800"/>
              <a:buChar char="•"/>
              <a:defRPr/>
            </a:lvl8pPr>
            <a:lvl9pPr marL="4114800" lvl="8" indent="-342900" rtl="0">
              <a:spcBef>
                <a:spcPts val="500"/>
              </a:spcBef>
              <a:spcAft>
                <a:spcPts val="0"/>
              </a:spcAft>
              <a:buSzPts val="1800"/>
              <a:buChar char="•"/>
              <a:defRPr/>
            </a:lvl9pPr>
          </a:lstStyle>
          <a:p>
            <a:endParaRPr/>
          </a:p>
        </p:txBody>
      </p:sp>
      <p:sp>
        <p:nvSpPr>
          <p:cNvPr id="40" name="Google Shape;40;p7"/>
          <p:cNvSpPr txBox="1">
            <a:spLocks noGrp="1"/>
          </p:cNvSpPr>
          <p:nvPr>
            <p:ph type="sldNum" idx="12"/>
          </p:nvPr>
        </p:nvSpPr>
        <p:spPr>
          <a:xfrm>
            <a:off x="8472458" y="6217622"/>
            <a:ext cx="548700" cy="5248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700" y="740800"/>
            <a:ext cx="2808000" cy="1007600"/>
          </a:xfrm>
          <a:prstGeom prst="rect">
            <a:avLst/>
          </a:prstGeom>
        </p:spPr>
        <p:txBody>
          <a:bodyPr spcFirstLastPara="1" wrap="square" lIns="91425" tIns="45700" rIns="91425" bIns="45700"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3" name="Google Shape;43;p8"/>
          <p:cNvSpPr txBox="1">
            <a:spLocks noGrp="1"/>
          </p:cNvSpPr>
          <p:nvPr>
            <p:ph type="body" idx="1"/>
          </p:nvPr>
        </p:nvSpPr>
        <p:spPr>
          <a:xfrm>
            <a:off x="311700" y="1852800"/>
            <a:ext cx="2808000" cy="4239200"/>
          </a:xfrm>
          <a:prstGeom prst="rect">
            <a:avLst/>
          </a:prstGeom>
        </p:spPr>
        <p:txBody>
          <a:bodyPr spcFirstLastPara="1" wrap="square" lIns="91425" tIns="45700" rIns="91425" bIns="45700" anchor="t" anchorCtr="0">
            <a:normAutofit/>
          </a:bodyPr>
          <a:lstStyle>
            <a:lvl1pPr marL="457200" lvl="0" indent="-304800" rtl="0">
              <a:spcBef>
                <a:spcPts val="1000"/>
              </a:spcBef>
              <a:spcAft>
                <a:spcPts val="0"/>
              </a:spcAft>
              <a:buSzPts val="1200"/>
              <a:buChar char="•"/>
              <a:defRPr sz="1200"/>
            </a:lvl1pPr>
            <a:lvl2pPr marL="914400" lvl="1" indent="-304800" rtl="0">
              <a:spcBef>
                <a:spcPts val="500"/>
              </a:spcBef>
              <a:spcAft>
                <a:spcPts val="0"/>
              </a:spcAft>
              <a:buSzPts val="1200"/>
              <a:buChar char="•"/>
              <a:defRPr sz="1200"/>
            </a:lvl2pPr>
            <a:lvl3pPr marL="1371600" lvl="2" indent="-304800" rtl="0">
              <a:spcBef>
                <a:spcPts val="500"/>
              </a:spcBef>
              <a:spcAft>
                <a:spcPts val="0"/>
              </a:spcAft>
              <a:buSzPts val="1200"/>
              <a:buChar char="•"/>
              <a:defRPr sz="1200"/>
            </a:lvl3pPr>
            <a:lvl4pPr marL="1828800" lvl="3" indent="-304800" rtl="0">
              <a:spcBef>
                <a:spcPts val="500"/>
              </a:spcBef>
              <a:spcAft>
                <a:spcPts val="0"/>
              </a:spcAft>
              <a:buSzPts val="1200"/>
              <a:buChar char="•"/>
              <a:defRPr sz="1200"/>
            </a:lvl4pPr>
            <a:lvl5pPr marL="2286000" lvl="4" indent="-304800" rtl="0">
              <a:spcBef>
                <a:spcPts val="500"/>
              </a:spcBef>
              <a:spcAft>
                <a:spcPts val="0"/>
              </a:spcAft>
              <a:buSzPts val="1200"/>
              <a:buChar char="•"/>
              <a:defRPr sz="1200"/>
            </a:lvl5pPr>
            <a:lvl6pPr marL="2743200" lvl="5" indent="-304800" rtl="0">
              <a:spcBef>
                <a:spcPts val="500"/>
              </a:spcBef>
              <a:spcAft>
                <a:spcPts val="0"/>
              </a:spcAft>
              <a:buSzPts val="1200"/>
              <a:buChar char="•"/>
              <a:defRPr sz="1200"/>
            </a:lvl6pPr>
            <a:lvl7pPr marL="3200400" lvl="6" indent="-304800" rtl="0">
              <a:spcBef>
                <a:spcPts val="500"/>
              </a:spcBef>
              <a:spcAft>
                <a:spcPts val="0"/>
              </a:spcAft>
              <a:buSzPts val="1200"/>
              <a:buChar char="•"/>
              <a:defRPr sz="1200"/>
            </a:lvl7pPr>
            <a:lvl8pPr marL="3657600" lvl="7" indent="-304800" rtl="0">
              <a:spcBef>
                <a:spcPts val="500"/>
              </a:spcBef>
              <a:spcAft>
                <a:spcPts val="0"/>
              </a:spcAft>
              <a:buSzPts val="1200"/>
              <a:buChar char="•"/>
              <a:defRPr sz="1200"/>
            </a:lvl8pPr>
            <a:lvl9pPr marL="4114800" lvl="8" indent="-304800" rtl="0">
              <a:spcBef>
                <a:spcPts val="500"/>
              </a:spcBef>
              <a:spcAft>
                <a:spcPts val="0"/>
              </a:spcAft>
              <a:buSzPts val="1200"/>
              <a:buChar char="•"/>
              <a:defRPr sz="1200"/>
            </a:lvl9pPr>
          </a:lstStyle>
          <a:p>
            <a:endParaRPr/>
          </a:p>
        </p:txBody>
      </p:sp>
      <p:sp>
        <p:nvSpPr>
          <p:cNvPr id="44" name="Google Shape;44;p8"/>
          <p:cNvSpPr txBox="1">
            <a:spLocks noGrp="1"/>
          </p:cNvSpPr>
          <p:nvPr>
            <p:ph type="sldNum" idx="12"/>
          </p:nvPr>
        </p:nvSpPr>
        <p:spPr>
          <a:xfrm>
            <a:off x="8472458" y="6217622"/>
            <a:ext cx="548700" cy="5248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516482"/>
        </a:solidFill>
        <a:effectLst/>
      </p:bgPr>
    </p:bg>
    <p:spTree>
      <p:nvGrpSpPr>
        <p:cNvPr id="1" name="Shape 5"/>
        <p:cNvGrpSpPr/>
        <p:nvPr/>
      </p:nvGrpSpPr>
      <p:grpSpPr>
        <a:xfrm>
          <a:off x="0" y="0"/>
          <a:ext cx="0" cy="0"/>
          <a:chOff x="0" y="0"/>
          <a:chExt cx="0" cy="0"/>
        </a:xfrm>
      </p:grpSpPr>
      <p:sp>
        <p:nvSpPr>
          <p:cNvPr id="6" name="Google Shape;6;p1"/>
          <p:cNvSpPr/>
          <p:nvPr/>
        </p:nvSpPr>
        <p:spPr>
          <a:xfrm>
            <a:off x="951470" y="0"/>
            <a:ext cx="8192530" cy="6858000"/>
          </a:xfrm>
          <a:prstGeom prst="rect">
            <a:avLst/>
          </a:prstGeom>
          <a:solidFill>
            <a:srgbClr val="D0CECE"/>
          </a:solidFill>
          <a:ln w="12700" cap="flat" cmpd="sng">
            <a:solidFill>
              <a:srgbClr val="D0CEC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7" name="Google Shape;7;p1"/>
          <p:cNvSpPr/>
          <p:nvPr/>
        </p:nvSpPr>
        <p:spPr>
          <a:xfrm>
            <a:off x="296562" y="365125"/>
            <a:ext cx="4819135" cy="1325563"/>
          </a:xfrm>
          <a:prstGeom prst="rect">
            <a:avLst/>
          </a:prstGeom>
          <a:solidFill>
            <a:srgbClr val="F09F34"/>
          </a:solidFill>
          <a:ln w="12700" cap="flat" cmpd="sng">
            <a:solidFill>
              <a:srgbClr val="F09F3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8" name="Google Shape;8;p1"/>
          <p:cNvSpPr txBox="1">
            <a:spLocks noGrp="1"/>
          </p:cNvSpPr>
          <p:nvPr>
            <p:ph type="title"/>
          </p:nvPr>
        </p:nvSpPr>
        <p:spPr>
          <a:xfrm>
            <a:off x="951470" y="365125"/>
            <a:ext cx="4164227"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 name="Google Shape;9;p1"/>
          <p:cNvSpPr txBox="1">
            <a:spLocks noGrp="1"/>
          </p:cNvSpPr>
          <p:nvPr>
            <p:ph type="body" idx="1"/>
          </p:nvPr>
        </p:nvSpPr>
        <p:spPr>
          <a:xfrm>
            <a:off x="1742302" y="1952367"/>
            <a:ext cx="6773047" cy="4224595"/>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 name="Google Shape;10;p1"/>
          <p:cNvPicPr preferRelativeResize="0"/>
          <p:nvPr/>
        </p:nvPicPr>
        <p:blipFill rotWithShape="1">
          <a:blip r:embed="rId9">
            <a:alphaModFix/>
          </a:blip>
          <a:srcRect/>
          <a:stretch/>
        </p:blipFill>
        <p:spPr>
          <a:xfrm>
            <a:off x="7451386" y="6176962"/>
            <a:ext cx="1544330" cy="564783"/>
          </a:xfrm>
          <a:prstGeom prst="rect">
            <a:avLst/>
          </a:prstGeom>
          <a:noFill/>
          <a:ln>
            <a:noFill/>
          </a:ln>
        </p:spPr>
      </p:pic>
      <p:sp>
        <p:nvSpPr>
          <p:cNvPr id="11" name="Google Shape;11;p1"/>
          <p:cNvSpPr txBox="1"/>
          <p:nvPr/>
        </p:nvSpPr>
        <p:spPr>
          <a:xfrm>
            <a:off x="951470" y="6480135"/>
            <a:ext cx="3097427"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b="0" i="0" u="none" strike="noStrike" cap="none">
                <a:solidFill>
                  <a:schemeClr val="dk1"/>
                </a:solidFill>
                <a:latin typeface="Calibri"/>
                <a:ea typeface="Calibri"/>
                <a:cs typeface="Calibri"/>
                <a:sym typeface="Calibri"/>
              </a:rPr>
              <a:t>www.empowerabilities.org</a:t>
            </a:r>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2.jp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hyperlink" Target="http://www.youtube.com/watch?v=7E0Lo0nu9vQ"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5.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hyperlink" Target="mailto:bethanyh@empowerabilities.org" TargetMode="External"/><Relationship Id="rId2" Type="http://schemas.openxmlformats.org/officeDocument/2006/relationships/hyperlink" Target="mailto:amandaw@empowerabilities.org"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p10"/>
          <p:cNvSpPr txBox="1">
            <a:spLocks noGrp="1"/>
          </p:cNvSpPr>
          <p:nvPr>
            <p:ph type="ctrTitle"/>
          </p:nvPr>
        </p:nvSpPr>
        <p:spPr>
          <a:xfrm>
            <a:off x="1246900" y="1496475"/>
            <a:ext cx="7211400" cy="13197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Aging in Place</a:t>
            </a:r>
            <a:endParaRPr/>
          </a:p>
        </p:txBody>
      </p:sp>
      <p:sp>
        <p:nvSpPr>
          <p:cNvPr id="54" name="Google Shape;54;p10"/>
          <p:cNvSpPr txBox="1">
            <a:spLocks noGrp="1"/>
          </p:cNvSpPr>
          <p:nvPr>
            <p:ph type="subTitle" idx="1"/>
          </p:nvPr>
        </p:nvSpPr>
        <p:spPr>
          <a:xfrm>
            <a:off x="1143000" y="3267750"/>
            <a:ext cx="6858000" cy="16983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Amanda Whittington-West, ADAC, Assistive Technology Coordinator</a:t>
            </a:r>
            <a:endParaRPr/>
          </a:p>
          <a:p>
            <a:pPr marL="0" lvl="0" indent="0" algn="l" rtl="0">
              <a:spcBef>
                <a:spcPts val="1000"/>
              </a:spcBef>
              <a:spcAft>
                <a:spcPts val="0"/>
              </a:spcAft>
              <a:buNone/>
            </a:pPr>
            <a:r>
              <a:rPr lang="en-US"/>
              <a:t>Bethany Hornbeck, Assistive Technology Specialist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1"/>
          <p:cNvSpPr txBox="1">
            <a:spLocks noGrp="1"/>
          </p:cNvSpPr>
          <p:nvPr>
            <p:ph type="title"/>
          </p:nvPr>
        </p:nvSpPr>
        <p:spPr>
          <a:xfrm>
            <a:off x="951475" y="0"/>
            <a:ext cx="4164300" cy="2254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What is Aging in Place?</a:t>
            </a:r>
            <a:endParaRPr/>
          </a:p>
        </p:txBody>
      </p:sp>
      <p:sp>
        <p:nvSpPr>
          <p:cNvPr id="60" name="Google Shape;60;p11"/>
          <p:cNvSpPr txBox="1">
            <a:spLocks noGrp="1"/>
          </p:cNvSpPr>
          <p:nvPr>
            <p:ph type="body" idx="1"/>
          </p:nvPr>
        </p:nvSpPr>
        <p:spPr>
          <a:xfrm>
            <a:off x="1742302" y="2603156"/>
            <a:ext cx="6773047" cy="5632793"/>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Aging in place is when an individual makes a conscious decision to grow older in their own home, rather than to move into an assisted living facility or nursing home. This is accomplished by modifying the home and using assistive technology and adaptive equipment to promote independence.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2"/>
          <p:cNvSpPr txBox="1">
            <a:spLocks noGrp="1"/>
          </p:cNvSpPr>
          <p:nvPr>
            <p:ph type="title"/>
          </p:nvPr>
        </p:nvSpPr>
        <p:spPr>
          <a:xfrm>
            <a:off x="951475" y="0"/>
            <a:ext cx="4164300" cy="2254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Benefits of Aging in Place</a:t>
            </a:r>
            <a:endParaRPr/>
          </a:p>
        </p:txBody>
      </p:sp>
      <p:sp>
        <p:nvSpPr>
          <p:cNvPr id="66" name="Google Shape;66;p12"/>
          <p:cNvSpPr txBox="1">
            <a:spLocks noGrp="1"/>
          </p:cNvSpPr>
          <p:nvPr>
            <p:ph type="body" idx="1"/>
          </p:nvPr>
        </p:nvSpPr>
        <p:spPr>
          <a:xfrm>
            <a:off x="1742302" y="2603156"/>
            <a:ext cx="6773047" cy="5632793"/>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Psychosocially, individuals may experience less depression and anxiety that is common in nursing facilities because they have more freedom and less isolation and may age more successfully when they have the ability to stay in the home of their choice.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4"/>
          <p:cNvSpPr txBox="1">
            <a:spLocks noGrp="1"/>
          </p:cNvSpPr>
          <p:nvPr>
            <p:ph type="title"/>
          </p:nvPr>
        </p:nvSpPr>
        <p:spPr>
          <a:xfrm>
            <a:off x="311700" y="593367"/>
            <a:ext cx="4809600" cy="7636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a:t>Cost Comparison- Nursing Home</a:t>
            </a:r>
            <a:endParaRPr/>
          </a:p>
        </p:txBody>
      </p:sp>
      <p:sp>
        <p:nvSpPr>
          <p:cNvPr id="79" name="Google Shape;79;p14"/>
          <p:cNvSpPr txBox="1">
            <a:spLocks noGrp="1"/>
          </p:cNvSpPr>
          <p:nvPr>
            <p:ph type="body" idx="1"/>
          </p:nvPr>
        </p:nvSpPr>
        <p:spPr>
          <a:xfrm>
            <a:off x="1073100" y="2131400"/>
            <a:ext cx="7759200" cy="39604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smtClean="0"/>
              <a:t>Springfield, MO			National Average</a:t>
            </a:r>
          </a:p>
          <a:p>
            <a:pPr marL="0" lvl="0" indent="0" algn="l" rtl="0">
              <a:spcBef>
                <a:spcPts val="1000"/>
              </a:spcBef>
              <a:spcAft>
                <a:spcPts val="0"/>
              </a:spcAft>
              <a:buNone/>
            </a:pPr>
            <a:r>
              <a:rPr lang="en-US" dirty="0" smtClean="0"/>
              <a:t>Daily: $201				Daily: $297</a:t>
            </a:r>
          </a:p>
          <a:p>
            <a:pPr marL="0" lvl="0" indent="0" algn="l" rtl="0">
              <a:spcBef>
                <a:spcPts val="1000"/>
              </a:spcBef>
              <a:spcAft>
                <a:spcPts val="0"/>
              </a:spcAft>
              <a:buNone/>
            </a:pPr>
            <a:r>
              <a:rPr lang="en-US" dirty="0" smtClean="0"/>
              <a:t>Annual: $73,183			Annual: $108,405</a:t>
            </a:r>
          </a:p>
          <a:p>
            <a:pPr marL="0" lvl="0" indent="0" algn="l" rtl="0">
              <a:spcBef>
                <a:spcPts val="1000"/>
              </a:spcBef>
              <a:spcAft>
                <a:spcPts val="0"/>
              </a:spcAft>
              <a:buNone/>
            </a:pPr>
            <a:endParaRPr lang="en-US" dirty="0"/>
          </a:p>
          <a:p>
            <a:pPr marL="0" lvl="0" indent="0" algn="l" rtl="0">
              <a:spcBef>
                <a:spcPts val="1000"/>
              </a:spcBef>
              <a:spcAft>
                <a:spcPts val="0"/>
              </a:spcAft>
              <a:buNone/>
            </a:pPr>
            <a:r>
              <a:rPr lang="en-US" dirty="0" smtClean="0"/>
              <a:t>These are the average costs of a private room. Shared rooms are about $37 per day less.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5"/>
          <p:cNvSpPr txBox="1">
            <a:spLocks noGrp="1"/>
          </p:cNvSpPr>
          <p:nvPr>
            <p:ph type="title"/>
          </p:nvPr>
        </p:nvSpPr>
        <p:spPr>
          <a:xfrm>
            <a:off x="311700" y="593367"/>
            <a:ext cx="4839300" cy="7636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a:t>What Consumers Are Saying 	</a:t>
            </a:r>
            <a:endParaRPr/>
          </a:p>
        </p:txBody>
      </p:sp>
      <p:sp>
        <p:nvSpPr>
          <p:cNvPr id="85" name="Google Shape;85;p15"/>
          <p:cNvSpPr txBox="1">
            <a:spLocks noGrp="1"/>
          </p:cNvSpPr>
          <p:nvPr>
            <p:ph type="body" idx="1"/>
          </p:nvPr>
        </p:nvSpPr>
        <p:spPr>
          <a:xfrm>
            <a:off x="1006500" y="1864975"/>
            <a:ext cx="7825800" cy="32760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
            </a:r>
            <a:br>
              <a:rPr lang="en-US"/>
            </a:br>
            <a:endParaRPr/>
          </a:p>
          <a:p>
            <a:pPr marL="0" lvl="0" indent="0" algn="l" rtl="0">
              <a:spcBef>
                <a:spcPts val="1000"/>
              </a:spcBef>
              <a:spcAft>
                <a:spcPts val="0"/>
              </a:spcAft>
              <a:buNone/>
            </a:pPr>
            <a:r>
              <a:rPr lang="en-US"/>
              <a:t>“I don’t need THAT much assistance that I need to be in a skilled nursing facility but I do need a little help around the house.” </a:t>
            </a:r>
            <a:endParaRPr/>
          </a:p>
          <a:p>
            <a:pPr marL="0" lvl="0" indent="0" algn="l" rtl="0">
              <a:spcBef>
                <a:spcPts val="100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title"/>
          </p:nvPr>
        </p:nvSpPr>
        <p:spPr>
          <a:xfrm>
            <a:off x="311700" y="593367"/>
            <a:ext cx="4824300" cy="7636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a:t>Requirements for Success</a:t>
            </a:r>
            <a:endParaRPr/>
          </a:p>
        </p:txBody>
      </p:sp>
      <p:sp>
        <p:nvSpPr>
          <p:cNvPr id="91" name="Google Shape;91;p16"/>
          <p:cNvSpPr txBox="1">
            <a:spLocks noGrp="1"/>
          </p:cNvSpPr>
          <p:nvPr>
            <p:ph type="body" idx="1"/>
          </p:nvPr>
        </p:nvSpPr>
        <p:spPr>
          <a:xfrm>
            <a:off x="999100" y="2013000"/>
            <a:ext cx="7833300" cy="4078800"/>
          </a:xfrm>
          <a:prstGeom prst="rect">
            <a:avLst/>
          </a:prstGeom>
        </p:spPr>
        <p:txBody>
          <a:bodyPr spcFirstLastPara="1" wrap="square" lIns="91425" tIns="45700" rIns="91425" bIns="45700" anchor="t" anchorCtr="0">
            <a:normAutofit fontScale="70000" lnSpcReduction="20000"/>
          </a:bodyPr>
          <a:lstStyle/>
          <a:p>
            <a:pPr marL="457200" lvl="0" indent="-394556" algn="l" rtl="0">
              <a:spcBef>
                <a:spcPts val="1000"/>
              </a:spcBef>
              <a:spcAft>
                <a:spcPts val="0"/>
              </a:spcAft>
              <a:buSzPct val="100000"/>
              <a:buChar char="•"/>
            </a:pPr>
            <a:r>
              <a:rPr lang="en-US" sz="4181"/>
              <a:t>Good health </a:t>
            </a:r>
            <a:endParaRPr sz="4181"/>
          </a:p>
          <a:p>
            <a:pPr marL="457200" lvl="0" indent="-394556" algn="l" rtl="0">
              <a:spcBef>
                <a:spcPts val="0"/>
              </a:spcBef>
              <a:spcAft>
                <a:spcPts val="0"/>
              </a:spcAft>
              <a:buSzPct val="100000"/>
              <a:buChar char="•"/>
            </a:pPr>
            <a:r>
              <a:rPr lang="en-US" sz="4181"/>
              <a:t>Home modifications</a:t>
            </a:r>
            <a:endParaRPr sz="4181"/>
          </a:p>
          <a:p>
            <a:pPr marL="457200" lvl="0" indent="-394556" algn="l" rtl="0">
              <a:spcBef>
                <a:spcPts val="0"/>
              </a:spcBef>
              <a:spcAft>
                <a:spcPts val="0"/>
              </a:spcAft>
              <a:buSzPct val="100000"/>
              <a:buChar char="•"/>
            </a:pPr>
            <a:r>
              <a:rPr lang="en-US" sz="4181"/>
              <a:t>Safe home: fall safety and prevention, accessible</a:t>
            </a:r>
            <a:endParaRPr sz="4181"/>
          </a:p>
          <a:p>
            <a:pPr marL="914400" lvl="0" indent="-394556" algn="l" rtl="0">
              <a:spcBef>
                <a:spcPts val="0"/>
              </a:spcBef>
              <a:spcAft>
                <a:spcPts val="0"/>
              </a:spcAft>
              <a:buSzPct val="100000"/>
              <a:buChar char="•"/>
            </a:pPr>
            <a:r>
              <a:rPr lang="en-US" sz="4181"/>
              <a:t>Assistive technology</a:t>
            </a:r>
            <a:endParaRPr sz="4181"/>
          </a:p>
          <a:p>
            <a:pPr marL="914400" lvl="0" indent="-394556" algn="l" rtl="0">
              <a:spcBef>
                <a:spcPts val="0"/>
              </a:spcBef>
              <a:spcAft>
                <a:spcPts val="0"/>
              </a:spcAft>
              <a:buSzPct val="100000"/>
              <a:buChar char="•"/>
            </a:pPr>
            <a:r>
              <a:rPr lang="en-US" sz="4181"/>
              <a:t>Universal Design</a:t>
            </a:r>
            <a:endParaRPr sz="4181"/>
          </a:p>
          <a:p>
            <a:pPr marL="914400" lvl="0" indent="-394556" algn="l" rtl="0">
              <a:spcBef>
                <a:spcPts val="0"/>
              </a:spcBef>
              <a:spcAft>
                <a:spcPts val="0"/>
              </a:spcAft>
              <a:buSzPct val="100000"/>
              <a:buChar char="•"/>
            </a:pPr>
            <a:r>
              <a:rPr lang="en-US" sz="4181"/>
              <a:t>Social Support</a:t>
            </a:r>
            <a:endParaRPr sz="4181"/>
          </a:p>
          <a:p>
            <a:pPr marL="1371600" lvl="1" indent="-394556" algn="l" rtl="0">
              <a:spcBef>
                <a:spcPts val="0"/>
              </a:spcBef>
              <a:spcAft>
                <a:spcPts val="0"/>
              </a:spcAft>
              <a:buSzPct val="100000"/>
              <a:buChar char="•"/>
            </a:pPr>
            <a:r>
              <a:rPr lang="en-US" sz="4181"/>
              <a:t>Family/Friends/Church; Emotional Support System</a:t>
            </a:r>
            <a:endParaRPr sz="4181"/>
          </a:p>
          <a:p>
            <a:pPr marL="457200" lvl="0" indent="-394556" algn="l" rtl="0">
              <a:spcBef>
                <a:spcPts val="0"/>
              </a:spcBef>
              <a:spcAft>
                <a:spcPts val="0"/>
              </a:spcAft>
              <a:buSzPct val="100000"/>
              <a:buChar char="•"/>
            </a:pPr>
            <a:r>
              <a:rPr lang="en-US" sz="4181"/>
              <a:t>Community Access </a:t>
            </a:r>
            <a:endParaRPr sz="4181"/>
          </a:p>
          <a:p>
            <a:pPr marL="914400" lvl="1" indent="-394556" algn="l" rtl="0">
              <a:spcBef>
                <a:spcPts val="0"/>
              </a:spcBef>
              <a:spcAft>
                <a:spcPts val="0"/>
              </a:spcAft>
              <a:buSzPct val="100000"/>
              <a:buChar char="•"/>
            </a:pPr>
            <a:r>
              <a:rPr lang="en-US" sz="4181"/>
              <a:t>Transportation</a:t>
            </a:r>
            <a:endParaRPr sz="4181"/>
          </a:p>
          <a:p>
            <a:pPr marL="457200" lvl="0" indent="-394556" algn="l" rtl="0">
              <a:spcBef>
                <a:spcPts val="0"/>
              </a:spcBef>
              <a:spcAft>
                <a:spcPts val="0"/>
              </a:spcAft>
              <a:buSzPct val="100000"/>
              <a:buChar char="•"/>
            </a:pPr>
            <a:r>
              <a:rPr lang="en-US" sz="4181"/>
              <a:t>Financial Planning</a:t>
            </a:r>
            <a:r>
              <a:rPr lang="en-US"/>
              <a:t> </a:t>
            </a:r>
            <a:endParaRPr/>
          </a:p>
          <a:p>
            <a:pPr marL="457200" lvl="0" indent="-393303" algn="l" rtl="0">
              <a:spcBef>
                <a:spcPts val="0"/>
              </a:spcBef>
              <a:spcAft>
                <a:spcPts val="0"/>
              </a:spcAft>
              <a:buSzPct val="100000"/>
              <a:buChar char="•"/>
            </a:pPr>
            <a:r>
              <a:rPr lang="en-US" sz="4150"/>
              <a:t>Consumer Directed/In-home services</a:t>
            </a:r>
            <a:endParaRPr sz="415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7"/>
          <p:cNvSpPr txBox="1">
            <a:spLocks noGrp="1"/>
          </p:cNvSpPr>
          <p:nvPr>
            <p:ph type="title"/>
          </p:nvPr>
        </p:nvSpPr>
        <p:spPr>
          <a:xfrm>
            <a:off x="311700" y="740800"/>
            <a:ext cx="2808000" cy="1007600"/>
          </a:xfrm>
          <a:prstGeom prst="rect">
            <a:avLst/>
          </a:prstGeom>
        </p:spPr>
        <p:txBody>
          <a:bodyPr spcFirstLastPara="1" wrap="square" lIns="91425" tIns="45700" rIns="91425" bIns="45700" anchor="b" anchorCtr="0">
            <a:normAutofit fontScale="90000"/>
          </a:bodyPr>
          <a:lstStyle/>
          <a:p>
            <a:pPr marL="0" lvl="0" indent="0" algn="l" rtl="0">
              <a:spcBef>
                <a:spcPts val="0"/>
              </a:spcBef>
              <a:spcAft>
                <a:spcPts val="0"/>
              </a:spcAft>
              <a:buNone/>
            </a:pPr>
            <a:r>
              <a:rPr lang="en-US" sz="4422"/>
              <a:t>Areas To Look At</a:t>
            </a:r>
            <a:r>
              <a:rPr lang="en-US"/>
              <a:t> </a:t>
            </a:r>
            <a:endParaRPr/>
          </a:p>
        </p:txBody>
      </p:sp>
      <p:sp>
        <p:nvSpPr>
          <p:cNvPr id="97" name="Google Shape;97;p17"/>
          <p:cNvSpPr txBox="1">
            <a:spLocks noGrp="1"/>
          </p:cNvSpPr>
          <p:nvPr>
            <p:ph type="body" idx="1"/>
          </p:nvPr>
        </p:nvSpPr>
        <p:spPr>
          <a:xfrm>
            <a:off x="1162775" y="1803467"/>
            <a:ext cx="3744000" cy="4263200"/>
          </a:xfrm>
          <a:prstGeom prst="rect">
            <a:avLst/>
          </a:prstGeom>
        </p:spPr>
        <p:txBody>
          <a:bodyPr spcFirstLastPara="1" wrap="square" lIns="91425" tIns="45700" rIns="91425" bIns="45700" anchor="t" anchorCtr="0">
            <a:normAutofit/>
          </a:bodyPr>
          <a:lstStyle/>
          <a:p>
            <a:pPr marL="457200" lvl="0" indent="-406400" algn="l" rtl="0">
              <a:spcBef>
                <a:spcPts val="1000"/>
              </a:spcBef>
              <a:spcAft>
                <a:spcPts val="0"/>
              </a:spcAft>
              <a:buSzPts val="2800"/>
              <a:buChar char="•"/>
            </a:pPr>
            <a:r>
              <a:rPr lang="en-US" sz="2800"/>
              <a:t>Mobility</a:t>
            </a:r>
            <a:endParaRPr sz="2800"/>
          </a:p>
          <a:p>
            <a:pPr marL="457200" lvl="0" indent="-406400" algn="l" rtl="0">
              <a:spcBef>
                <a:spcPts val="0"/>
              </a:spcBef>
              <a:spcAft>
                <a:spcPts val="0"/>
              </a:spcAft>
              <a:buSzPts val="2800"/>
              <a:buChar char="•"/>
            </a:pPr>
            <a:r>
              <a:rPr lang="en-US" sz="2800"/>
              <a:t>Memory/Cognition</a:t>
            </a:r>
            <a:endParaRPr sz="2800"/>
          </a:p>
          <a:p>
            <a:pPr marL="457200" lvl="0" indent="-406400" algn="l" rtl="0">
              <a:spcBef>
                <a:spcPts val="0"/>
              </a:spcBef>
              <a:spcAft>
                <a:spcPts val="0"/>
              </a:spcAft>
              <a:buSzPts val="2800"/>
              <a:buChar char="•"/>
            </a:pPr>
            <a:r>
              <a:rPr lang="en-US" sz="2800"/>
              <a:t>Hearing</a:t>
            </a:r>
            <a:endParaRPr sz="2800"/>
          </a:p>
          <a:p>
            <a:pPr marL="457200" lvl="0" indent="-406400" algn="l" rtl="0">
              <a:spcBef>
                <a:spcPts val="0"/>
              </a:spcBef>
              <a:spcAft>
                <a:spcPts val="0"/>
              </a:spcAft>
              <a:buSzPts val="2800"/>
              <a:buChar char="•"/>
            </a:pPr>
            <a:r>
              <a:rPr lang="en-US" sz="2800"/>
              <a:t>Vision</a:t>
            </a:r>
            <a:endParaRPr sz="2800"/>
          </a:p>
          <a:p>
            <a:pPr marL="457200" lvl="0" indent="-406400" algn="l" rtl="0">
              <a:spcBef>
                <a:spcPts val="0"/>
              </a:spcBef>
              <a:spcAft>
                <a:spcPts val="0"/>
              </a:spcAft>
              <a:buSzPts val="2800"/>
              <a:buChar char="•"/>
            </a:pPr>
            <a:r>
              <a:rPr lang="en-US" sz="2800"/>
              <a:t>Physical Health </a:t>
            </a:r>
            <a:endParaRPr sz="2800"/>
          </a:p>
          <a:p>
            <a:pPr marL="457200" lvl="0" indent="-406400" algn="l" rtl="0">
              <a:spcBef>
                <a:spcPts val="0"/>
              </a:spcBef>
              <a:spcAft>
                <a:spcPts val="0"/>
              </a:spcAft>
              <a:buSzPts val="2800"/>
              <a:buChar char="•"/>
            </a:pPr>
            <a:r>
              <a:rPr lang="en-US" sz="2800"/>
              <a:t>Safety</a:t>
            </a:r>
            <a:endParaRPr sz="2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8"/>
          <p:cNvSpPr txBox="1">
            <a:spLocks noGrp="1"/>
          </p:cNvSpPr>
          <p:nvPr>
            <p:ph type="title"/>
          </p:nvPr>
        </p:nvSpPr>
        <p:spPr>
          <a:xfrm>
            <a:off x="951475" y="0"/>
            <a:ext cx="4164300" cy="2254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900"/>
              <a:t>Home Modifications</a:t>
            </a:r>
            <a:endParaRPr sz="3900"/>
          </a:p>
        </p:txBody>
      </p:sp>
      <p:sp>
        <p:nvSpPr>
          <p:cNvPr id="103" name="Google Shape;103;p18"/>
          <p:cNvSpPr txBox="1">
            <a:spLocks noGrp="1"/>
          </p:cNvSpPr>
          <p:nvPr>
            <p:ph type="body" idx="1"/>
          </p:nvPr>
        </p:nvSpPr>
        <p:spPr>
          <a:xfrm>
            <a:off x="1742300" y="1924175"/>
            <a:ext cx="6773100" cy="6311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While it is easier to build a suitable home for aging in place, retrofitting is sometimes possible and includes options like:</a:t>
            </a:r>
            <a:endParaRPr/>
          </a:p>
          <a:p>
            <a:pPr marL="457200" lvl="0" indent="-342900" algn="l" rtl="0">
              <a:spcBef>
                <a:spcPts val="1000"/>
              </a:spcBef>
              <a:spcAft>
                <a:spcPts val="0"/>
              </a:spcAft>
              <a:buSzPts val="1800"/>
              <a:buChar char="•"/>
            </a:pPr>
            <a:r>
              <a:rPr lang="en-US"/>
              <a:t>Wheelchair Ramps</a:t>
            </a:r>
            <a:endParaRPr/>
          </a:p>
          <a:p>
            <a:pPr marL="457200" lvl="0" indent="-342900" algn="l" rtl="0">
              <a:spcBef>
                <a:spcPts val="0"/>
              </a:spcBef>
              <a:spcAft>
                <a:spcPts val="0"/>
              </a:spcAft>
              <a:buSzPts val="1800"/>
              <a:buChar char="•"/>
            </a:pPr>
            <a:r>
              <a:rPr lang="en-US"/>
              <a:t>Walker Steps</a:t>
            </a:r>
            <a:endParaRPr/>
          </a:p>
          <a:p>
            <a:pPr marL="457200" lvl="0" indent="-342900" algn="l" rtl="0">
              <a:spcBef>
                <a:spcPts val="0"/>
              </a:spcBef>
              <a:spcAft>
                <a:spcPts val="0"/>
              </a:spcAft>
              <a:buSzPts val="1800"/>
              <a:buChar char="•"/>
            </a:pPr>
            <a:r>
              <a:rPr lang="en-US"/>
              <a:t>Handrails</a:t>
            </a:r>
            <a:endParaRPr/>
          </a:p>
          <a:p>
            <a:pPr marL="457200" lvl="0" indent="-342900" algn="l" rtl="0">
              <a:spcBef>
                <a:spcPts val="0"/>
              </a:spcBef>
              <a:spcAft>
                <a:spcPts val="0"/>
              </a:spcAft>
              <a:buSzPts val="1800"/>
              <a:buChar char="•"/>
            </a:pPr>
            <a:r>
              <a:rPr lang="en-US"/>
              <a:t>Grab Bars</a:t>
            </a:r>
            <a:endParaRPr/>
          </a:p>
          <a:p>
            <a:pPr marL="457200" lvl="0" indent="-342900" algn="l" rtl="0">
              <a:spcBef>
                <a:spcPts val="0"/>
              </a:spcBef>
              <a:spcAft>
                <a:spcPts val="0"/>
              </a:spcAft>
              <a:buSzPts val="1800"/>
              <a:buChar char="•"/>
            </a:pPr>
            <a:r>
              <a:rPr lang="en-US"/>
              <a:t>Widening Doors</a:t>
            </a:r>
            <a:endParaRPr/>
          </a:p>
          <a:p>
            <a:pPr marL="457200" lvl="0" indent="-342900" algn="l" rtl="0">
              <a:spcBef>
                <a:spcPts val="0"/>
              </a:spcBef>
              <a:spcAft>
                <a:spcPts val="0"/>
              </a:spcAft>
              <a:buSzPts val="1800"/>
              <a:buChar char="•"/>
            </a:pPr>
            <a:r>
              <a:rPr lang="en-US"/>
              <a:t>Accessible Showers</a:t>
            </a:r>
            <a:endParaRPr/>
          </a:p>
          <a:p>
            <a:pPr marL="457200" lvl="0" indent="-342900" algn="l" rtl="0">
              <a:spcBef>
                <a:spcPts val="0"/>
              </a:spcBef>
              <a:spcAft>
                <a:spcPts val="0"/>
              </a:spcAft>
              <a:buSzPts val="1800"/>
              <a:buChar char="•"/>
            </a:pPr>
            <a:r>
              <a:rPr lang="en-US"/>
              <a:t>Swing Away Hinges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9"/>
          <p:cNvSpPr txBox="1">
            <a:spLocks noGrp="1"/>
          </p:cNvSpPr>
          <p:nvPr>
            <p:ph type="title"/>
          </p:nvPr>
        </p:nvSpPr>
        <p:spPr>
          <a:xfrm>
            <a:off x="951470" y="486833"/>
            <a:ext cx="4164227" cy="1767417"/>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109" name="Google Shape;109;p19"/>
          <p:cNvSpPr txBox="1">
            <a:spLocks noGrp="1"/>
          </p:cNvSpPr>
          <p:nvPr>
            <p:ph type="body" idx="1"/>
          </p:nvPr>
        </p:nvSpPr>
        <p:spPr>
          <a:xfrm>
            <a:off x="1742302" y="2603156"/>
            <a:ext cx="6773047" cy="5632793"/>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110" name="Google Shape;110;p19" descr="Photo of a yellow house with a wheelchair ramp made of lumber attached to it"/>
          <p:cNvPicPr preferRelativeResize="0"/>
          <p:nvPr/>
        </p:nvPicPr>
        <p:blipFill rotWithShape="1">
          <a:blip r:embed="rId3">
            <a:alphaModFix/>
          </a:blip>
          <a:srcRect l="3306" t="-6931" r="-838" b="29746"/>
          <a:stretch/>
        </p:blipFill>
        <p:spPr>
          <a:xfrm>
            <a:off x="0" y="-611800"/>
            <a:ext cx="9606124" cy="746979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0"/>
          <p:cNvSpPr txBox="1">
            <a:spLocks noGrp="1"/>
          </p:cNvSpPr>
          <p:nvPr>
            <p:ph type="title"/>
          </p:nvPr>
        </p:nvSpPr>
        <p:spPr>
          <a:xfrm>
            <a:off x="311700" y="593367"/>
            <a:ext cx="4809600" cy="7636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a:t>Universal Design-7 Principles</a:t>
            </a:r>
            <a:endParaRPr/>
          </a:p>
        </p:txBody>
      </p:sp>
      <p:sp>
        <p:nvSpPr>
          <p:cNvPr id="116" name="Google Shape;116;p20"/>
          <p:cNvSpPr txBox="1">
            <a:spLocks noGrp="1"/>
          </p:cNvSpPr>
          <p:nvPr>
            <p:ph type="body" idx="1"/>
          </p:nvPr>
        </p:nvSpPr>
        <p:spPr>
          <a:xfrm>
            <a:off x="969500" y="1786033"/>
            <a:ext cx="7862700" cy="4963600"/>
          </a:xfrm>
          <a:prstGeom prst="rect">
            <a:avLst/>
          </a:prstGeom>
        </p:spPr>
        <p:txBody>
          <a:bodyPr spcFirstLastPara="1" wrap="square" lIns="91425" tIns="45700" rIns="91425" bIns="45700" anchor="t" anchorCtr="0">
            <a:noAutofit/>
          </a:bodyPr>
          <a:lstStyle/>
          <a:p>
            <a:pPr marL="0" lvl="0" indent="0" algn="l" rtl="0">
              <a:lnSpc>
                <a:spcPct val="80000"/>
              </a:lnSpc>
              <a:spcBef>
                <a:spcPts val="1000"/>
              </a:spcBef>
              <a:spcAft>
                <a:spcPts val="0"/>
              </a:spcAft>
              <a:buSzPts val="935"/>
              <a:buNone/>
            </a:pPr>
            <a:r>
              <a:rPr lang="en-US" sz="1365" b="1">
                <a:highlight>
                  <a:srgbClr val="D0CECE"/>
                </a:highlight>
              </a:rPr>
              <a:t>Equitable Use. The design does not disadvantage or stigmatize any group of users and is marketable to people with diverse abilities.</a:t>
            </a:r>
            <a:endParaRPr sz="1365" b="1">
              <a:highlight>
                <a:srgbClr val="D0CECE"/>
              </a:highlight>
            </a:endParaRPr>
          </a:p>
          <a:p>
            <a:pPr marL="0" lvl="0" indent="0" algn="l" rtl="0">
              <a:lnSpc>
                <a:spcPct val="80000"/>
              </a:lnSpc>
              <a:spcBef>
                <a:spcPts val="1000"/>
              </a:spcBef>
              <a:spcAft>
                <a:spcPts val="0"/>
              </a:spcAft>
              <a:buSzPts val="935"/>
              <a:buNone/>
            </a:pPr>
            <a:r>
              <a:rPr lang="en-US" sz="1365" b="1">
                <a:highlight>
                  <a:srgbClr val="D0CECE"/>
                </a:highlight>
              </a:rPr>
              <a:t>Flexibility in Use. The design accommodates a wide range of individual preferences (i.e. left or right handed) and abilities and provides choice in methods of use.</a:t>
            </a:r>
            <a:endParaRPr sz="1365" b="1">
              <a:highlight>
                <a:srgbClr val="D0CECE"/>
              </a:highlight>
            </a:endParaRPr>
          </a:p>
          <a:p>
            <a:pPr marL="0" lvl="0" indent="0" algn="l" rtl="0">
              <a:lnSpc>
                <a:spcPct val="80000"/>
              </a:lnSpc>
              <a:spcBef>
                <a:spcPts val="1000"/>
              </a:spcBef>
              <a:spcAft>
                <a:spcPts val="0"/>
              </a:spcAft>
              <a:buSzPts val="935"/>
              <a:buNone/>
            </a:pPr>
            <a:r>
              <a:rPr lang="en-US" sz="1365" b="1">
                <a:highlight>
                  <a:srgbClr val="D0CECE"/>
                </a:highlight>
              </a:rPr>
              <a:t>Simple and Intuitive Use. Use of the design is easy to understand, regardless of the user’s experience, knowledge, language skills or current concentration level; eliminates unnecessary complexity.</a:t>
            </a:r>
            <a:endParaRPr sz="1365" b="1">
              <a:highlight>
                <a:srgbClr val="D0CECE"/>
              </a:highlight>
            </a:endParaRPr>
          </a:p>
          <a:p>
            <a:pPr marL="0" lvl="0" indent="0" algn="l" rtl="0">
              <a:lnSpc>
                <a:spcPct val="80000"/>
              </a:lnSpc>
              <a:spcBef>
                <a:spcPts val="1000"/>
              </a:spcBef>
              <a:spcAft>
                <a:spcPts val="0"/>
              </a:spcAft>
              <a:buSzPts val="935"/>
              <a:buNone/>
            </a:pPr>
            <a:r>
              <a:rPr lang="en-US" sz="1365" b="1">
                <a:highlight>
                  <a:srgbClr val="D0CECE"/>
                </a:highlight>
              </a:rPr>
              <a:t>Perceptible Information. The design communicates necessary information effectively to the user, regardless of ambient conditions or the user’s sensory abilities; uses pictures, audible or tactical methods.</a:t>
            </a:r>
            <a:endParaRPr sz="1365" b="1">
              <a:highlight>
                <a:srgbClr val="D0CECE"/>
              </a:highlight>
            </a:endParaRPr>
          </a:p>
          <a:p>
            <a:pPr marL="0" lvl="0" indent="0" algn="l" rtl="0">
              <a:lnSpc>
                <a:spcPct val="80000"/>
              </a:lnSpc>
              <a:spcBef>
                <a:spcPts val="1000"/>
              </a:spcBef>
              <a:spcAft>
                <a:spcPts val="0"/>
              </a:spcAft>
              <a:buSzPts val="935"/>
              <a:buNone/>
            </a:pPr>
            <a:r>
              <a:rPr lang="en-US" sz="1365" b="1">
                <a:highlight>
                  <a:srgbClr val="D0CECE"/>
                </a:highlight>
              </a:rPr>
              <a:t>Tolerance for Error. The design minimizes hazards and the adverse consequences of accidental or unintended fatigue; elements most used should be most accessible, or fail-safe features included.</a:t>
            </a:r>
            <a:endParaRPr sz="1365" b="1">
              <a:highlight>
                <a:srgbClr val="D0CECE"/>
              </a:highlight>
            </a:endParaRPr>
          </a:p>
          <a:p>
            <a:pPr marL="0" lvl="0" indent="0" algn="l" rtl="0">
              <a:lnSpc>
                <a:spcPct val="80000"/>
              </a:lnSpc>
              <a:spcBef>
                <a:spcPts val="1000"/>
              </a:spcBef>
              <a:spcAft>
                <a:spcPts val="0"/>
              </a:spcAft>
              <a:buSzPts val="935"/>
              <a:buNone/>
            </a:pPr>
            <a:r>
              <a:rPr lang="en-US" sz="1365" b="1">
                <a:highlight>
                  <a:srgbClr val="D0CECE"/>
                </a:highlight>
              </a:rPr>
              <a:t>Low Physical Effort. The design can be used efficiently and comfortably and with a minimum level of fatigue.</a:t>
            </a:r>
            <a:endParaRPr sz="1365" b="1">
              <a:highlight>
                <a:srgbClr val="D0CECE"/>
              </a:highlight>
            </a:endParaRPr>
          </a:p>
          <a:p>
            <a:pPr marL="0" lvl="0" indent="0" algn="l" rtl="0">
              <a:lnSpc>
                <a:spcPct val="80000"/>
              </a:lnSpc>
              <a:spcBef>
                <a:spcPts val="1000"/>
              </a:spcBef>
              <a:spcAft>
                <a:spcPts val="0"/>
              </a:spcAft>
              <a:buSzPts val="935"/>
              <a:buNone/>
            </a:pPr>
            <a:r>
              <a:rPr lang="en-US" sz="1365" b="1">
                <a:highlight>
                  <a:srgbClr val="D0CECE"/>
                </a:highlight>
              </a:rPr>
              <a:t>Appropriate Size and Space. The appropriate size and space is provided for approach, reach, manipulation and use, regardless of the user’s body size, posture or mobility.</a:t>
            </a:r>
            <a:endParaRPr sz="1365" b="1">
              <a:highlight>
                <a:srgbClr val="D0CECE"/>
              </a:highlight>
            </a:endParaRPr>
          </a:p>
          <a:p>
            <a:pPr marL="0" lvl="0" indent="0" algn="l" rtl="0">
              <a:lnSpc>
                <a:spcPct val="80000"/>
              </a:lnSpc>
              <a:spcBef>
                <a:spcPts val="1000"/>
              </a:spcBef>
              <a:spcAft>
                <a:spcPts val="0"/>
              </a:spcAft>
              <a:buSzPts val="935"/>
              <a:buNone/>
            </a:pPr>
            <a:endParaRPr sz="1365" b="1">
              <a:highlight>
                <a:srgbClr val="D0CECE"/>
              </a:high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1"/>
          <p:cNvSpPr txBox="1">
            <a:spLocks noGrp="1"/>
          </p:cNvSpPr>
          <p:nvPr>
            <p:ph type="title"/>
          </p:nvPr>
        </p:nvSpPr>
        <p:spPr>
          <a:xfrm>
            <a:off x="311700" y="593367"/>
            <a:ext cx="8520600" cy="7636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Universal Design</a:t>
            </a:r>
            <a:endParaRPr/>
          </a:p>
        </p:txBody>
      </p:sp>
      <p:sp>
        <p:nvSpPr>
          <p:cNvPr id="122" name="Google Shape;122;p21"/>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123" name="Google Shape;123;p21" descr="Photo of a kitchen with a woman cooking and a man sitting in a wheelchair with blue text boxes that say &quot;wider doorways&quot; &quot;varying counter heights&quot; &quot;raised dishwasher&quot; &quot;raised outlets&quot; and &quot;wheelchair accessible cooktop&quot;"/>
          <p:cNvPicPr preferRelativeResize="0"/>
          <p:nvPr/>
        </p:nvPicPr>
        <p:blipFill rotWithShape="1">
          <a:blip r:embed="rId3">
            <a:alphaModFix/>
          </a:blip>
          <a:srcRect l="6244" t="4930" r="6297" b="4604"/>
          <a:stretch/>
        </p:blipFill>
        <p:spPr>
          <a:xfrm>
            <a:off x="0" y="4"/>
            <a:ext cx="10143034" cy="705436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2"/>
          <p:cNvSpPr txBox="1">
            <a:spLocks noGrp="1"/>
          </p:cNvSpPr>
          <p:nvPr>
            <p:ph type="title"/>
          </p:nvPr>
        </p:nvSpPr>
        <p:spPr>
          <a:xfrm>
            <a:off x="311700" y="593367"/>
            <a:ext cx="8520600" cy="7636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129" name="Google Shape;129;p22"/>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130" name="Google Shape;130;p22" descr="Front view of a white and brick hours with blue shutters with a tree and gardens, with green text boxes that say &quot;Wide front door&quot; &quot;Zero [Step] Entry (No steps to enter house)&quot; and &quot;Front pathway is wide, flat, non-slip concrete&quot;"/>
          <p:cNvPicPr preferRelativeResize="0"/>
          <p:nvPr/>
        </p:nvPicPr>
        <p:blipFill>
          <a:blip r:embed="rId3">
            <a:alphaModFix/>
          </a:blip>
          <a:stretch>
            <a:fillRect/>
          </a:stretch>
        </p:blipFill>
        <p:spPr>
          <a:xfrm>
            <a:off x="0" y="0"/>
            <a:ext cx="9143999" cy="6857999"/>
          </a:xfrm>
          <a:prstGeom prst="rect">
            <a:avLst/>
          </a:prstGeom>
          <a:noFill/>
          <a:ln>
            <a:noFill/>
          </a:ln>
        </p:spPr>
      </p:pic>
      <p:sp>
        <p:nvSpPr>
          <p:cNvPr id="131" name="Google Shape;131;p22"/>
          <p:cNvSpPr/>
          <p:nvPr/>
        </p:nvSpPr>
        <p:spPr>
          <a:xfrm rot="-1060196">
            <a:off x="5419430" y="5823351"/>
            <a:ext cx="1904240" cy="403907"/>
          </a:xfrm>
          <a:prstGeom prst="leftArrow">
            <a:avLst>
              <a:gd name="adj1" fmla="val 50000"/>
              <a:gd name="adj2" fmla="val 50000"/>
            </a:avLst>
          </a:prstGeom>
          <a:solidFill>
            <a:schemeClr val="accent6"/>
          </a:solidFill>
          <a:ln w="9525" cap="flat" cmpd="sng">
            <a:solidFill>
              <a:schemeClr val="accent6"/>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2"/>
          <p:cNvSpPr/>
          <p:nvPr/>
        </p:nvSpPr>
        <p:spPr>
          <a:xfrm>
            <a:off x="6713150" y="4583100"/>
            <a:ext cx="2430900" cy="19300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t>Front pathway is</a:t>
            </a:r>
            <a:endParaRPr sz="1800" b="1"/>
          </a:p>
          <a:p>
            <a:pPr marL="0" lvl="0" indent="0" algn="ctr" rtl="0">
              <a:spcBef>
                <a:spcPts val="0"/>
              </a:spcBef>
              <a:spcAft>
                <a:spcPts val="0"/>
              </a:spcAft>
              <a:buNone/>
            </a:pPr>
            <a:r>
              <a:rPr lang="en-US" sz="1800" b="1"/>
              <a:t>-  Wide </a:t>
            </a:r>
            <a:endParaRPr sz="1800" b="1"/>
          </a:p>
          <a:p>
            <a:pPr marL="0" lvl="0" indent="0" algn="ctr" rtl="0">
              <a:spcBef>
                <a:spcPts val="0"/>
              </a:spcBef>
              <a:spcAft>
                <a:spcPts val="0"/>
              </a:spcAft>
              <a:buNone/>
            </a:pPr>
            <a:r>
              <a:rPr lang="en-US" sz="1800" b="1"/>
              <a:t>- Flat,</a:t>
            </a:r>
            <a:endParaRPr sz="1800" b="1"/>
          </a:p>
          <a:p>
            <a:pPr marL="0" lvl="0" indent="0" algn="ctr" rtl="0">
              <a:spcBef>
                <a:spcPts val="0"/>
              </a:spcBef>
              <a:spcAft>
                <a:spcPts val="0"/>
              </a:spcAft>
              <a:buNone/>
            </a:pPr>
            <a:r>
              <a:rPr lang="en-US" sz="1800" b="1"/>
              <a:t> - Non-slip concrete</a:t>
            </a:r>
            <a:r>
              <a:rPr lang="en-US"/>
              <a:t> </a:t>
            </a:r>
            <a:endParaRPr/>
          </a:p>
        </p:txBody>
      </p:sp>
      <p:sp>
        <p:nvSpPr>
          <p:cNvPr id="133" name="Google Shape;133;p22"/>
          <p:cNvSpPr/>
          <p:nvPr/>
        </p:nvSpPr>
        <p:spPr>
          <a:xfrm>
            <a:off x="3519925" y="1083633"/>
            <a:ext cx="2022600" cy="10600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t>Wide Front Door</a:t>
            </a:r>
            <a:endParaRPr sz="1800" b="1"/>
          </a:p>
        </p:txBody>
      </p:sp>
      <p:sp>
        <p:nvSpPr>
          <p:cNvPr id="134" name="Google Shape;134;p22"/>
          <p:cNvSpPr/>
          <p:nvPr/>
        </p:nvSpPr>
        <p:spPr>
          <a:xfrm>
            <a:off x="3941275" y="2143633"/>
            <a:ext cx="1179900" cy="475200"/>
          </a:xfrm>
          <a:prstGeom prst="leftRightArrow">
            <a:avLst>
              <a:gd name="adj1" fmla="val 50000"/>
              <a:gd name="adj2" fmla="val 50000"/>
            </a:avLst>
          </a:prstGeom>
          <a:solidFill>
            <a:schemeClr val="accent6"/>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2"/>
          <p:cNvSpPr/>
          <p:nvPr/>
        </p:nvSpPr>
        <p:spPr>
          <a:xfrm rot="1224016">
            <a:off x="3528008" y="3255959"/>
            <a:ext cx="882447" cy="394737"/>
          </a:xfrm>
          <a:prstGeom prst="rightArrow">
            <a:avLst>
              <a:gd name="adj1" fmla="val 50000"/>
              <a:gd name="adj2" fmla="val 50000"/>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2"/>
          <p:cNvSpPr/>
          <p:nvPr/>
        </p:nvSpPr>
        <p:spPr>
          <a:xfrm>
            <a:off x="1719975" y="3072733"/>
            <a:ext cx="2022600" cy="9756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700" b="1"/>
              <a:t>Zero [Step] Entry</a:t>
            </a:r>
            <a:endParaRPr sz="1700" b="1"/>
          </a:p>
          <a:p>
            <a:pPr marL="0" lvl="0" indent="0" algn="ctr" rtl="0">
              <a:spcBef>
                <a:spcPts val="0"/>
              </a:spcBef>
              <a:spcAft>
                <a:spcPts val="0"/>
              </a:spcAft>
              <a:buNone/>
            </a:pPr>
            <a:r>
              <a:rPr lang="en-US"/>
              <a:t>(No steps to enter house)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3"/>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142" name="Google Shape;142;p23"/>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143" name="Google Shape;143;p23" descr="Kitchen with beige walls and dark brown cabinets with specialized shelves that are lowered and pulled out. Many kitchen gadgets displayed."/>
          <p:cNvPicPr preferRelativeResize="0"/>
          <p:nvPr/>
        </p:nvPicPr>
        <p:blipFill>
          <a:blip r:embed="rId3">
            <a:alphaModFix/>
          </a:blip>
          <a:stretch>
            <a:fillRect/>
          </a:stretch>
        </p:blipFill>
        <p:spPr>
          <a:xfrm>
            <a:off x="0" y="588"/>
            <a:ext cx="9144001" cy="68568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4"/>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149" name="Google Shape;149;p24"/>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150" name="Google Shape;150;p24" descr="Roll under stovetop that is in a lower position"/>
          <p:cNvPicPr preferRelativeResize="0"/>
          <p:nvPr/>
        </p:nvPicPr>
        <p:blipFill>
          <a:blip r:embed="rId3">
            <a:alphaModFix/>
          </a:blip>
          <a:stretch>
            <a:fillRect/>
          </a:stretch>
        </p:blipFill>
        <p:spPr>
          <a:xfrm>
            <a:off x="0" y="1102500"/>
            <a:ext cx="4316625" cy="5755500"/>
          </a:xfrm>
          <a:prstGeom prst="rect">
            <a:avLst/>
          </a:prstGeom>
          <a:noFill/>
          <a:ln>
            <a:noFill/>
          </a:ln>
        </p:spPr>
      </p:pic>
      <p:pic>
        <p:nvPicPr>
          <p:cNvPr id="151" name="Google Shape;151;p24" descr="Roll under stovetop in an elevated position"/>
          <p:cNvPicPr preferRelativeResize="0"/>
          <p:nvPr/>
        </p:nvPicPr>
        <p:blipFill>
          <a:blip r:embed="rId4">
            <a:alphaModFix/>
          </a:blip>
          <a:stretch>
            <a:fillRect/>
          </a:stretch>
        </p:blipFill>
        <p:spPr>
          <a:xfrm>
            <a:off x="4795600" y="1081338"/>
            <a:ext cx="4348393" cy="579782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5"/>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157" name="Google Shape;157;p25"/>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158" name="Google Shape;158;p25" descr=" Stainless steel oven next to a pantry that pulls out displaying 6 shelves"/>
          <p:cNvPicPr preferRelativeResize="0"/>
          <p:nvPr/>
        </p:nvPicPr>
        <p:blipFill>
          <a:blip r:embed="rId3">
            <a:alphaModFix/>
          </a:blip>
          <a:stretch>
            <a:fillRect/>
          </a:stretch>
        </p:blipFill>
        <p:spPr>
          <a:xfrm rot="-5400000">
            <a:off x="3886536" y="1502512"/>
            <a:ext cx="5854902" cy="4036624"/>
          </a:xfrm>
          <a:prstGeom prst="rect">
            <a:avLst/>
          </a:prstGeom>
          <a:noFill/>
          <a:ln>
            <a:noFill/>
          </a:ln>
        </p:spPr>
      </p:pic>
      <p:pic>
        <p:nvPicPr>
          <p:cNvPr id="159" name="Google Shape;159;p25" descr="Dark brown cabinet that has a white kidney shaped shelf in it that pulls all the way out, black pan on the shelf"/>
          <p:cNvPicPr preferRelativeResize="0"/>
          <p:nvPr/>
        </p:nvPicPr>
        <p:blipFill>
          <a:blip r:embed="rId4">
            <a:alphaModFix/>
          </a:blip>
          <a:stretch>
            <a:fillRect/>
          </a:stretch>
        </p:blipFill>
        <p:spPr>
          <a:xfrm rot="-5400000">
            <a:off x="-543200" y="1289751"/>
            <a:ext cx="5873399" cy="44050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6"/>
          <p:cNvSpPr txBox="1">
            <a:spLocks noGrp="1"/>
          </p:cNvSpPr>
          <p:nvPr>
            <p:ph type="title"/>
          </p:nvPr>
        </p:nvSpPr>
        <p:spPr>
          <a:xfrm>
            <a:off x="951475" y="0"/>
            <a:ext cx="4164300" cy="2254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Mobility </a:t>
            </a:r>
            <a:endParaRPr/>
          </a:p>
        </p:txBody>
      </p:sp>
      <p:sp>
        <p:nvSpPr>
          <p:cNvPr id="165" name="Google Shape;165;p26"/>
          <p:cNvSpPr txBox="1">
            <a:spLocks noGrp="1"/>
          </p:cNvSpPr>
          <p:nvPr>
            <p:ph type="body" idx="1"/>
          </p:nvPr>
        </p:nvSpPr>
        <p:spPr>
          <a:xfrm>
            <a:off x="1742300" y="2066075"/>
            <a:ext cx="6773100" cy="6169800"/>
          </a:xfrm>
          <a:prstGeom prst="rect">
            <a:avLst/>
          </a:prstGeom>
        </p:spPr>
        <p:txBody>
          <a:bodyPr spcFirstLastPara="1" wrap="square" lIns="91425" tIns="45700" rIns="91425" bIns="45700" anchor="t" anchorCtr="0">
            <a:normAutofit/>
          </a:bodyPr>
          <a:lstStyle/>
          <a:p>
            <a:pPr marL="457200" lvl="0" indent="-342900" algn="l" rtl="0">
              <a:spcBef>
                <a:spcPts val="1000"/>
              </a:spcBef>
              <a:spcAft>
                <a:spcPts val="0"/>
              </a:spcAft>
              <a:buSzPts val="1800"/>
              <a:buChar char="•"/>
            </a:pPr>
            <a:r>
              <a:rPr lang="en-US"/>
              <a:t>Shower Chairs</a:t>
            </a:r>
            <a:endParaRPr/>
          </a:p>
          <a:p>
            <a:pPr marL="457200" lvl="0" indent="-342900" algn="l" rtl="0">
              <a:spcBef>
                <a:spcPts val="0"/>
              </a:spcBef>
              <a:spcAft>
                <a:spcPts val="0"/>
              </a:spcAft>
              <a:buSzPts val="1800"/>
              <a:buChar char="•"/>
            </a:pPr>
            <a:r>
              <a:rPr lang="en-US"/>
              <a:t>Transfer Benches</a:t>
            </a:r>
            <a:endParaRPr/>
          </a:p>
          <a:p>
            <a:pPr marL="457200" lvl="0" indent="-342900" algn="l" rtl="0">
              <a:spcBef>
                <a:spcPts val="0"/>
              </a:spcBef>
              <a:spcAft>
                <a:spcPts val="0"/>
              </a:spcAft>
              <a:buSzPts val="1800"/>
              <a:buChar char="•"/>
            </a:pPr>
            <a:r>
              <a:rPr lang="en-US"/>
              <a:t>Bedside Commodes</a:t>
            </a:r>
            <a:endParaRPr/>
          </a:p>
          <a:p>
            <a:pPr marL="457200" lvl="0" indent="-342900" algn="l" rtl="0">
              <a:spcBef>
                <a:spcPts val="0"/>
              </a:spcBef>
              <a:spcAft>
                <a:spcPts val="0"/>
              </a:spcAft>
              <a:buSzPts val="1800"/>
              <a:buChar char="•"/>
            </a:pPr>
            <a:r>
              <a:rPr lang="en-US"/>
              <a:t>Universal Stand Assists</a:t>
            </a:r>
            <a:endParaRPr/>
          </a:p>
          <a:p>
            <a:pPr marL="457200" lvl="0" indent="-342900" algn="l" rtl="0">
              <a:spcBef>
                <a:spcPts val="0"/>
              </a:spcBef>
              <a:spcAft>
                <a:spcPts val="0"/>
              </a:spcAft>
              <a:buSzPts val="1800"/>
              <a:buChar char="•"/>
            </a:pPr>
            <a:r>
              <a:rPr lang="en-US"/>
              <a:t>Patient Lifts</a:t>
            </a:r>
            <a:endParaRPr/>
          </a:p>
          <a:p>
            <a:pPr marL="457200" lvl="0" indent="-342900" algn="l" rtl="0">
              <a:spcBef>
                <a:spcPts val="0"/>
              </a:spcBef>
              <a:spcAft>
                <a:spcPts val="0"/>
              </a:spcAft>
              <a:buSzPts val="1800"/>
              <a:buChar char="•"/>
            </a:pPr>
            <a:r>
              <a:rPr lang="en-US"/>
              <a:t>Hospital Beds</a:t>
            </a:r>
            <a:endParaRPr/>
          </a:p>
          <a:p>
            <a:pPr marL="457200" lvl="0" indent="-342900" algn="l" rtl="0">
              <a:spcBef>
                <a:spcPts val="0"/>
              </a:spcBef>
              <a:spcAft>
                <a:spcPts val="0"/>
              </a:spcAft>
              <a:buSzPts val="1800"/>
              <a:buChar char="•"/>
            </a:pPr>
            <a:r>
              <a:rPr lang="en-US"/>
              <a:t>Bathtub lifts</a:t>
            </a:r>
            <a:endParaRPr/>
          </a:p>
          <a:p>
            <a:pPr marL="457200" lvl="0" indent="-342900" algn="l" rtl="0">
              <a:spcBef>
                <a:spcPts val="0"/>
              </a:spcBef>
              <a:spcAft>
                <a:spcPts val="0"/>
              </a:spcAft>
              <a:buSzPts val="1800"/>
              <a:buChar char="•"/>
            </a:pPr>
            <a:r>
              <a:rPr lang="en-US"/>
              <a:t>Stair Chairs</a:t>
            </a:r>
            <a:endParaRPr/>
          </a:p>
          <a:p>
            <a:pPr marL="457200" lvl="0" indent="-342900" algn="l" rtl="0">
              <a:spcBef>
                <a:spcPts val="0"/>
              </a:spcBef>
              <a:spcAft>
                <a:spcPts val="0"/>
              </a:spcAft>
              <a:buSzPts val="1800"/>
              <a:buChar char="•"/>
            </a:pPr>
            <a:r>
              <a:rPr lang="en-US"/>
              <a:t>Stair Rail Chairs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7"/>
          <p:cNvSpPr txBox="1">
            <a:spLocks noGrp="1"/>
          </p:cNvSpPr>
          <p:nvPr>
            <p:ph type="title"/>
          </p:nvPr>
        </p:nvSpPr>
        <p:spPr>
          <a:xfrm>
            <a:off x="311700" y="593367"/>
            <a:ext cx="85206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171" name="Google Shape;171;p27"/>
          <p:cNvSpPr txBox="1">
            <a:spLocks noGrp="1"/>
          </p:cNvSpPr>
          <p:nvPr>
            <p:ph type="body" idx="1"/>
          </p:nvPr>
        </p:nvSpPr>
        <p:spPr>
          <a:xfrm>
            <a:off x="311700" y="1536633"/>
            <a:ext cx="8520600" cy="4555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endParaRPr/>
          </a:p>
        </p:txBody>
      </p:sp>
      <p:pic>
        <p:nvPicPr>
          <p:cNvPr id="172" name="Google Shape;172;p27" descr="Beige couch with brown leopard print pillow with a brown and wood top tray with handle"/>
          <p:cNvPicPr preferRelativeResize="0"/>
          <p:nvPr/>
        </p:nvPicPr>
        <p:blipFill>
          <a:blip r:embed="rId3">
            <a:alphaModFix/>
          </a:blip>
          <a:stretch>
            <a:fillRect/>
          </a:stretch>
        </p:blipFill>
        <p:spPr>
          <a:xfrm>
            <a:off x="5022425" y="2138483"/>
            <a:ext cx="2512674" cy="3350865"/>
          </a:xfrm>
          <a:prstGeom prst="rect">
            <a:avLst/>
          </a:prstGeom>
          <a:noFill/>
          <a:ln>
            <a:noFill/>
          </a:ln>
        </p:spPr>
      </p:pic>
      <p:pic>
        <p:nvPicPr>
          <p:cNvPr id="173" name="Google Shape;173;p27" descr="Beige couch with brown leopard print pillow with a device attached to it that has 2 feet and 2 arms, box that says &quot;universal stand assist&quot; next to it"/>
          <p:cNvPicPr preferRelativeResize="0"/>
          <p:nvPr/>
        </p:nvPicPr>
        <p:blipFill>
          <a:blip r:embed="rId4">
            <a:alphaModFix/>
          </a:blip>
          <a:stretch>
            <a:fillRect/>
          </a:stretch>
        </p:blipFill>
        <p:spPr>
          <a:xfrm>
            <a:off x="1649400" y="2139088"/>
            <a:ext cx="2512675" cy="335027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8"/>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179" name="Google Shape;179;p28"/>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180" name="Google Shape;180;p28" descr="Beige bathroom with white bathtub, blue and white bath lift in tub"/>
          <p:cNvPicPr preferRelativeResize="0"/>
          <p:nvPr/>
        </p:nvPicPr>
        <p:blipFill>
          <a:blip r:embed="rId3">
            <a:alphaModFix/>
          </a:blip>
          <a:stretch>
            <a:fillRect/>
          </a:stretch>
        </p:blipFill>
        <p:spPr>
          <a:xfrm>
            <a:off x="951475" y="1475775"/>
            <a:ext cx="3842275" cy="4097425"/>
          </a:xfrm>
          <a:prstGeom prst="rect">
            <a:avLst/>
          </a:prstGeom>
          <a:noFill/>
          <a:ln>
            <a:noFill/>
          </a:ln>
        </p:spPr>
      </p:pic>
      <p:pic>
        <p:nvPicPr>
          <p:cNvPr id="181" name="Google Shape;181;p28" descr="Blond woman in light blue shirt riding an electrical chair up brown patterned stairs"/>
          <p:cNvPicPr preferRelativeResize="0"/>
          <p:nvPr/>
        </p:nvPicPr>
        <p:blipFill>
          <a:blip r:embed="rId4">
            <a:alphaModFix/>
          </a:blip>
          <a:stretch>
            <a:fillRect/>
          </a:stretch>
        </p:blipFill>
        <p:spPr>
          <a:xfrm>
            <a:off x="5384050" y="1210013"/>
            <a:ext cx="3633950" cy="46289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9"/>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187" name="Google Shape;187;p29"/>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188" name="Google Shape;188;p29" descr="The Electric / Battery Powered Chair Stair Stretcher is ideal for emergency evacuations, power outages, and daily patient transport to safely and easily move a patient or loved one up and down a flight of stairs. It is safer for the patient and the persons handling the patient and is often preferred by medical transport personnel versus the manual two-man carry models. This unit supports up to 350 lbs, and it is covered with a One Year Manufacturer's warranty.&#10;&#10;View More: https://medical-stretchers.com/stair-stretcher/95-electric-stair-chair-stretcher.html" title="MOBI EZ Battery Powered Stair Chair">
            <a:hlinkClick r:id="rId3"/>
          </p:cNvPr>
          <p:cNvPicPr preferRelativeResize="0"/>
          <p:nvPr/>
        </p:nvPicPr>
        <p:blipFill>
          <a:blip r:embed="rId4">
            <a:alphaModFix/>
          </a:blip>
          <a:stretch>
            <a:fillRect/>
          </a:stretch>
        </p:blipFill>
        <p:spPr>
          <a:xfrm>
            <a:off x="1510500" y="1607602"/>
            <a:ext cx="6232975" cy="46747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fade">
                                      <p:cBhvr>
                                        <p:cTn id="7" dur="1000"/>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0"/>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Memory/Cognition</a:t>
            </a:r>
            <a:endParaRPr/>
          </a:p>
        </p:txBody>
      </p:sp>
      <p:sp>
        <p:nvSpPr>
          <p:cNvPr id="194" name="Google Shape;194;p30"/>
          <p:cNvSpPr txBox="1">
            <a:spLocks noGrp="1"/>
          </p:cNvSpPr>
          <p:nvPr>
            <p:ph type="body" idx="1"/>
          </p:nvPr>
        </p:nvSpPr>
        <p:spPr>
          <a:xfrm>
            <a:off x="937550" y="1996625"/>
            <a:ext cx="7894800" cy="4444800"/>
          </a:xfrm>
          <a:prstGeom prst="rect">
            <a:avLst/>
          </a:prstGeom>
        </p:spPr>
        <p:txBody>
          <a:bodyPr spcFirstLastPara="1" wrap="square" lIns="91425" tIns="45700" rIns="91425" bIns="45700" anchor="t" anchorCtr="0">
            <a:noAutofit/>
          </a:bodyPr>
          <a:lstStyle/>
          <a:p>
            <a:pPr marL="457200" lvl="0" indent="-417988" algn="l" rtl="0">
              <a:lnSpc>
                <a:spcPct val="70000"/>
              </a:lnSpc>
              <a:spcBef>
                <a:spcPts val="1000"/>
              </a:spcBef>
              <a:spcAft>
                <a:spcPts val="0"/>
              </a:spcAft>
              <a:buSzPts val="2983"/>
              <a:buChar char="●"/>
            </a:pPr>
            <a:r>
              <a:rPr lang="en-US" sz="2890" dirty="0"/>
              <a:t>Automatic Stove Shut Off</a:t>
            </a:r>
            <a:endParaRPr sz="2890" dirty="0"/>
          </a:p>
          <a:p>
            <a:pPr marL="457200" lvl="0" indent="-412115" algn="l" rtl="0">
              <a:lnSpc>
                <a:spcPct val="70000"/>
              </a:lnSpc>
              <a:spcBef>
                <a:spcPts val="0"/>
              </a:spcBef>
              <a:spcAft>
                <a:spcPts val="0"/>
              </a:spcAft>
              <a:buSzPts val="2890"/>
              <a:buChar char="●"/>
            </a:pPr>
            <a:r>
              <a:rPr lang="en-US" sz="2890" dirty="0"/>
              <a:t>Boil Alert</a:t>
            </a:r>
            <a:endParaRPr sz="2890" dirty="0"/>
          </a:p>
          <a:p>
            <a:pPr marL="457200" lvl="0" indent="-417988" algn="l" rtl="0">
              <a:lnSpc>
                <a:spcPct val="70000"/>
              </a:lnSpc>
              <a:spcBef>
                <a:spcPts val="0"/>
              </a:spcBef>
              <a:spcAft>
                <a:spcPts val="0"/>
              </a:spcAft>
              <a:buSzPts val="2983"/>
              <a:buChar char="●"/>
            </a:pPr>
            <a:r>
              <a:rPr lang="en-US" sz="2890" dirty="0"/>
              <a:t>Alexa Oven</a:t>
            </a:r>
            <a:endParaRPr sz="2890" dirty="0"/>
          </a:p>
          <a:p>
            <a:pPr marL="457200" lvl="0" indent="-417988" algn="l" rtl="0">
              <a:lnSpc>
                <a:spcPct val="70000"/>
              </a:lnSpc>
              <a:spcBef>
                <a:spcPts val="0"/>
              </a:spcBef>
              <a:spcAft>
                <a:spcPts val="0"/>
              </a:spcAft>
              <a:buSzPts val="2983"/>
              <a:buChar char="●"/>
            </a:pPr>
            <a:r>
              <a:rPr lang="en-US" sz="2890" dirty="0"/>
              <a:t>Medication dispensers</a:t>
            </a:r>
            <a:endParaRPr sz="2890" dirty="0"/>
          </a:p>
          <a:p>
            <a:pPr marL="914400" lvl="1" indent="-388619" algn="l" rtl="0">
              <a:lnSpc>
                <a:spcPct val="70000"/>
              </a:lnSpc>
              <a:spcBef>
                <a:spcPts val="0"/>
              </a:spcBef>
              <a:spcAft>
                <a:spcPts val="0"/>
              </a:spcAft>
              <a:buSzPts val="2520"/>
              <a:buChar char="○"/>
            </a:pPr>
            <a:r>
              <a:rPr lang="en-US" sz="2520" dirty="0"/>
              <a:t>Alarms</a:t>
            </a:r>
            <a:endParaRPr sz="2520" dirty="0"/>
          </a:p>
          <a:p>
            <a:pPr marL="914400" lvl="1" indent="-388619" algn="l" rtl="0">
              <a:lnSpc>
                <a:spcPct val="70000"/>
              </a:lnSpc>
              <a:spcBef>
                <a:spcPts val="0"/>
              </a:spcBef>
              <a:spcAft>
                <a:spcPts val="0"/>
              </a:spcAft>
              <a:buSzPts val="2520"/>
              <a:buChar char="○"/>
            </a:pPr>
            <a:r>
              <a:rPr lang="en-US" sz="2520" dirty="0" smtClean="0"/>
              <a:t>Integrity</a:t>
            </a:r>
            <a:r>
              <a:rPr lang="en-US" sz="2520" dirty="0" smtClean="0"/>
              <a:t> </a:t>
            </a:r>
            <a:r>
              <a:rPr lang="en-US" sz="2520" dirty="0"/>
              <a:t>Pharmacy</a:t>
            </a:r>
            <a:endParaRPr sz="2520" dirty="0"/>
          </a:p>
          <a:p>
            <a:pPr marL="457200" lvl="0" indent="-412115" algn="l" rtl="0">
              <a:lnSpc>
                <a:spcPct val="70000"/>
              </a:lnSpc>
              <a:spcBef>
                <a:spcPts val="0"/>
              </a:spcBef>
              <a:spcAft>
                <a:spcPts val="0"/>
              </a:spcAft>
              <a:buSzPts val="2890"/>
              <a:buChar char="●"/>
            </a:pPr>
            <a:r>
              <a:rPr lang="en-US" sz="2890" dirty="0"/>
              <a:t>Talking frames</a:t>
            </a:r>
            <a:endParaRPr sz="2890" dirty="0"/>
          </a:p>
          <a:p>
            <a:pPr marL="457200" lvl="0" indent="-412115" algn="l" rtl="0">
              <a:lnSpc>
                <a:spcPct val="70000"/>
              </a:lnSpc>
              <a:spcBef>
                <a:spcPts val="0"/>
              </a:spcBef>
              <a:spcAft>
                <a:spcPts val="0"/>
              </a:spcAft>
              <a:buSzPts val="2890"/>
              <a:buChar char="●"/>
            </a:pPr>
            <a:r>
              <a:rPr lang="en-US" sz="2890" dirty="0"/>
              <a:t>Picture based phones</a:t>
            </a:r>
            <a:endParaRPr sz="2890" dirty="0"/>
          </a:p>
          <a:p>
            <a:pPr marL="457200" lvl="0" indent="-412115" algn="l" rtl="0">
              <a:lnSpc>
                <a:spcPct val="70000"/>
              </a:lnSpc>
              <a:spcBef>
                <a:spcPts val="0"/>
              </a:spcBef>
              <a:spcAft>
                <a:spcPts val="0"/>
              </a:spcAft>
              <a:buSzPts val="2890"/>
              <a:buChar char="●"/>
            </a:pPr>
            <a:r>
              <a:rPr lang="en-US" sz="2890" dirty="0"/>
              <a:t>Device trackers</a:t>
            </a:r>
            <a:endParaRPr sz="2890" dirty="0"/>
          </a:p>
          <a:p>
            <a:pPr marL="914400" lvl="1" indent="-388619" algn="l" rtl="0">
              <a:lnSpc>
                <a:spcPct val="70000"/>
              </a:lnSpc>
              <a:spcBef>
                <a:spcPts val="0"/>
              </a:spcBef>
              <a:spcAft>
                <a:spcPts val="0"/>
              </a:spcAft>
              <a:buSzPts val="2520"/>
              <a:buChar char="○"/>
            </a:pPr>
            <a:r>
              <a:rPr lang="en-US" sz="2520" dirty="0"/>
              <a:t>Air Tag</a:t>
            </a:r>
            <a:endParaRPr sz="2520" dirty="0"/>
          </a:p>
          <a:p>
            <a:pPr marL="914400" lvl="1" indent="-388619" algn="l" rtl="0">
              <a:lnSpc>
                <a:spcPct val="70000"/>
              </a:lnSpc>
              <a:spcBef>
                <a:spcPts val="0"/>
              </a:spcBef>
              <a:spcAft>
                <a:spcPts val="0"/>
              </a:spcAft>
              <a:buSzPts val="2520"/>
              <a:buChar char="○"/>
            </a:pPr>
            <a:r>
              <a:rPr lang="en-US" sz="2520" dirty="0"/>
              <a:t>Tile</a:t>
            </a:r>
            <a:endParaRPr sz="2520" dirty="0"/>
          </a:p>
          <a:p>
            <a:pPr marL="914400" lvl="1" indent="-388619" algn="l" rtl="0">
              <a:lnSpc>
                <a:spcPct val="70000"/>
              </a:lnSpc>
              <a:spcBef>
                <a:spcPts val="0"/>
              </a:spcBef>
              <a:spcAft>
                <a:spcPts val="0"/>
              </a:spcAft>
              <a:buSzPts val="2520"/>
              <a:buChar char="○"/>
            </a:pPr>
            <a:r>
              <a:rPr lang="en-US" sz="2520" dirty="0" err="1"/>
              <a:t>Chipolo</a:t>
            </a:r>
            <a:endParaRPr sz="2520" dirty="0"/>
          </a:p>
          <a:p>
            <a:pPr marL="457200" lvl="0" indent="-412115" algn="l" rtl="0">
              <a:lnSpc>
                <a:spcPct val="70000"/>
              </a:lnSpc>
              <a:spcBef>
                <a:spcPts val="0"/>
              </a:spcBef>
              <a:spcAft>
                <a:spcPts val="0"/>
              </a:spcAft>
              <a:buSzPts val="2890"/>
              <a:buChar char="●"/>
            </a:pPr>
            <a:r>
              <a:rPr lang="en-US" sz="2890" dirty="0"/>
              <a:t>Tracking devices (GPS enabled for family to monitor)</a:t>
            </a:r>
            <a:endParaRPr sz="2890" dirty="0"/>
          </a:p>
          <a:p>
            <a:pPr marL="457200" lvl="0" indent="0" algn="l" rtl="0">
              <a:lnSpc>
                <a:spcPct val="70000"/>
              </a:lnSpc>
              <a:spcBef>
                <a:spcPts val="1000"/>
              </a:spcBef>
              <a:spcAft>
                <a:spcPts val="0"/>
              </a:spcAft>
              <a:buSzPts val="1018"/>
              <a:buNone/>
            </a:pPr>
            <a:endParaRPr sz="289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1"/>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200" name="Google Shape;200;p31"/>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201" name="Google Shape;201;p31" descr="Turquoise box that says &quot;Integrity&quot; on it, has pill packs coming out of it"/>
          <p:cNvPicPr preferRelativeResize="0"/>
          <p:nvPr/>
        </p:nvPicPr>
        <p:blipFill>
          <a:blip r:embed="rId3">
            <a:alphaModFix/>
          </a:blip>
          <a:stretch>
            <a:fillRect/>
          </a:stretch>
        </p:blipFill>
        <p:spPr>
          <a:xfrm>
            <a:off x="937550" y="2321275"/>
            <a:ext cx="3950750" cy="3237325"/>
          </a:xfrm>
          <a:prstGeom prst="rect">
            <a:avLst/>
          </a:prstGeom>
          <a:noFill/>
          <a:ln>
            <a:noFill/>
          </a:ln>
        </p:spPr>
      </p:pic>
      <p:pic>
        <p:nvPicPr>
          <p:cNvPr id="202" name="Google Shape;202;p31" descr="Round white pill box with multiple compartments full of pills, displays 8:25 in analog on screen"/>
          <p:cNvPicPr preferRelativeResize="0"/>
          <p:nvPr/>
        </p:nvPicPr>
        <p:blipFill>
          <a:blip r:embed="rId4">
            <a:alphaModFix/>
          </a:blip>
          <a:stretch>
            <a:fillRect/>
          </a:stretch>
        </p:blipFill>
        <p:spPr>
          <a:xfrm>
            <a:off x="4888300" y="2321275"/>
            <a:ext cx="3862150" cy="32373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2"/>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208" name="Google Shape;208;p32"/>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209" name="Google Shape;209;p32" descr="Hand holding a small, round white object with Apple logo on it"/>
          <p:cNvPicPr preferRelativeResize="0"/>
          <p:nvPr/>
        </p:nvPicPr>
        <p:blipFill>
          <a:blip r:embed="rId3">
            <a:alphaModFix/>
          </a:blip>
          <a:stretch>
            <a:fillRect/>
          </a:stretch>
        </p:blipFill>
        <p:spPr>
          <a:xfrm>
            <a:off x="722532" y="1441032"/>
            <a:ext cx="3267850" cy="3267875"/>
          </a:xfrm>
          <a:prstGeom prst="rect">
            <a:avLst/>
          </a:prstGeom>
          <a:noFill/>
          <a:ln>
            <a:noFill/>
          </a:ln>
        </p:spPr>
      </p:pic>
      <p:pic>
        <p:nvPicPr>
          <p:cNvPr id="210" name="Google Shape;210;p32" descr="Square device with a hole in upper left corner. &quot;Tile&quot; printed in center of device"/>
          <p:cNvPicPr preferRelativeResize="0"/>
          <p:nvPr/>
        </p:nvPicPr>
        <p:blipFill>
          <a:blip r:embed="rId4">
            <a:alphaModFix/>
          </a:blip>
          <a:stretch>
            <a:fillRect/>
          </a:stretch>
        </p:blipFill>
        <p:spPr>
          <a:xfrm>
            <a:off x="5782550" y="999225"/>
            <a:ext cx="2672775" cy="3109675"/>
          </a:xfrm>
          <a:prstGeom prst="rect">
            <a:avLst/>
          </a:prstGeom>
          <a:noFill/>
          <a:ln>
            <a:noFill/>
          </a:ln>
        </p:spPr>
      </p:pic>
      <p:pic>
        <p:nvPicPr>
          <p:cNvPr id="211" name="Google Shape;211;p32" descr="Round blue device that says &quot;Chipolo.&quot; Hole in top center of device"/>
          <p:cNvPicPr preferRelativeResize="0"/>
          <p:nvPr/>
        </p:nvPicPr>
        <p:blipFill>
          <a:blip r:embed="rId5">
            <a:alphaModFix/>
          </a:blip>
          <a:stretch>
            <a:fillRect/>
          </a:stretch>
        </p:blipFill>
        <p:spPr>
          <a:xfrm>
            <a:off x="3400104" y="3073079"/>
            <a:ext cx="2895525" cy="28955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3"/>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Vision</a:t>
            </a:r>
            <a:endParaRPr/>
          </a:p>
        </p:txBody>
      </p:sp>
      <p:sp>
        <p:nvSpPr>
          <p:cNvPr id="217" name="Google Shape;217;p33"/>
          <p:cNvSpPr txBox="1">
            <a:spLocks noGrp="1"/>
          </p:cNvSpPr>
          <p:nvPr>
            <p:ph type="body" idx="1"/>
          </p:nvPr>
        </p:nvSpPr>
        <p:spPr>
          <a:xfrm>
            <a:off x="954900" y="1718850"/>
            <a:ext cx="7877400" cy="4373100"/>
          </a:xfrm>
          <a:prstGeom prst="rect">
            <a:avLst/>
          </a:prstGeom>
        </p:spPr>
        <p:txBody>
          <a:bodyPr spcFirstLastPara="1" wrap="square" lIns="91425" tIns="45700" rIns="91425" bIns="45700" anchor="t" anchorCtr="0">
            <a:normAutofit lnSpcReduction="10000"/>
          </a:bodyPr>
          <a:lstStyle/>
          <a:p>
            <a:pPr marL="457200" lvl="0" indent="-406400" algn="l" rtl="0">
              <a:spcBef>
                <a:spcPts val="1000"/>
              </a:spcBef>
              <a:spcAft>
                <a:spcPts val="0"/>
              </a:spcAft>
              <a:buSzPts val="2800"/>
              <a:buChar char="●"/>
            </a:pPr>
            <a:r>
              <a:rPr lang="en-US"/>
              <a:t>Task Lighting</a:t>
            </a:r>
            <a:endParaRPr/>
          </a:p>
          <a:p>
            <a:pPr marL="457200" lvl="0" indent="-406400" algn="l" rtl="0">
              <a:spcBef>
                <a:spcPts val="0"/>
              </a:spcBef>
              <a:spcAft>
                <a:spcPts val="0"/>
              </a:spcAft>
              <a:buSzPts val="2800"/>
              <a:buChar char="●"/>
            </a:pPr>
            <a:r>
              <a:rPr lang="en-US"/>
              <a:t>Lamps with magnifiers</a:t>
            </a:r>
            <a:endParaRPr/>
          </a:p>
          <a:p>
            <a:pPr marL="457200" lvl="0" indent="-406400" algn="l" rtl="0">
              <a:spcBef>
                <a:spcPts val="0"/>
              </a:spcBef>
              <a:spcAft>
                <a:spcPts val="0"/>
              </a:spcAft>
              <a:buSzPts val="2800"/>
              <a:buChar char="●"/>
            </a:pPr>
            <a:r>
              <a:rPr lang="en-US"/>
              <a:t>CCTV</a:t>
            </a:r>
            <a:endParaRPr/>
          </a:p>
          <a:p>
            <a:pPr marL="457200" lvl="0" indent="-406400" algn="l" rtl="0">
              <a:spcBef>
                <a:spcPts val="0"/>
              </a:spcBef>
              <a:spcAft>
                <a:spcPts val="0"/>
              </a:spcAft>
              <a:buSzPts val="2800"/>
              <a:buChar char="●"/>
            </a:pPr>
            <a:r>
              <a:rPr lang="en-US"/>
              <a:t>Zoomtext software</a:t>
            </a:r>
            <a:endParaRPr/>
          </a:p>
          <a:p>
            <a:pPr marL="457200" lvl="0" indent="-406400" algn="l" rtl="0">
              <a:spcBef>
                <a:spcPts val="0"/>
              </a:spcBef>
              <a:spcAft>
                <a:spcPts val="0"/>
              </a:spcAft>
              <a:buSzPts val="2800"/>
              <a:buChar char="●"/>
            </a:pPr>
            <a:r>
              <a:rPr lang="en-US"/>
              <a:t>Bump dots and tactile markings</a:t>
            </a:r>
            <a:endParaRPr/>
          </a:p>
          <a:p>
            <a:pPr marL="457200" lvl="0" indent="-406400" algn="l" rtl="0">
              <a:spcBef>
                <a:spcPts val="0"/>
              </a:spcBef>
              <a:spcAft>
                <a:spcPts val="0"/>
              </a:spcAft>
              <a:buSzPts val="2800"/>
              <a:buChar char="●"/>
            </a:pPr>
            <a:r>
              <a:rPr lang="en-US"/>
              <a:t>Boil alert</a:t>
            </a:r>
            <a:endParaRPr/>
          </a:p>
          <a:p>
            <a:pPr marL="457200" lvl="0" indent="-406400" algn="l" rtl="0">
              <a:spcBef>
                <a:spcPts val="0"/>
              </a:spcBef>
              <a:spcAft>
                <a:spcPts val="0"/>
              </a:spcAft>
              <a:buSzPts val="2800"/>
              <a:buChar char="●"/>
            </a:pPr>
            <a:r>
              <a:rPr lang="en-US"/>
              <a:t>“Say When”</a:t>
            </a:r>
            <a:endParaRPr/>
          </a:p>
          <a:p>
            <a:pPr marL="457200" lvl="0" indent="-406400" algn="l" rtl="0">
              <a:spcBef>
                <a:spcPts val="0"/>
              </a:spcBef>
              <a:spcAft>
                <a:spcPts val="0"/>
              </a:spcAft>
              <a:buSzPts val="2800"/>
              <a:buChar char="●"/>
            </a:pPr>
            <a:r>
              <a:rPr lang="en-US"/>
              <a:t>Talking pitchers</a:t>
            </a:r>
            <a:endParaRPr/>
          </a:p>
          <a:p>
            <a:pPr marL="457200" lvl="0" indent="-406400" algn="l" rtl="0">
              <a:spcBef>
                <a:spcPts val="0"/>
              </a:spcBef>
              <a:spcAft>
                <a:spcPts val="0"/>
              </a:spcAft>
              <a:buSzPts val="2800"/>
              <a:buChar char="●"/>
            </a:pPr>
            <a:r>
              <a:rPr lang="en-US"/>
              <a:t>Talking devices</a:t>
            </a:r>
            <a:endParaRPr/>
          </a:p>
          <a:p>
            <a:pPr marL="457200" lvl="0" indent="-406400" algn="l" rtl="0">
              <a:spcBef>
                <a:spcPts val="0"/>
              </a:spcBef>
              <a:spcAft>
                <a:spcPts val="0"/>
              </a:spcAft>
              <a:buSzPts val="2800"/>
              <a:buChar char="●"/>
            </a:pPr>
            <a:r>
              <a:rPr lang="en-US"/>
              <a:t>Smart homes</a:t>
            </a:r>
            <a:endParaRPr/>
          </a:p>
          <a:p>
            <a:pPr marL="457200" lvl="0" indent="-406400" algn="l" rtl="0">
              <a:spcBef>
                <a:spcPts val="0"/>
              </a:spcBef>
              <a:spcAft>
                <a:spcPts val="0"/>
              </a:spcAft>
              <a:buSzPts val="2800"/>
              <a:buChar char="●"/>
            </a:pPr>
            <a:r>
              <a:rPr lang="en-US"/>
              <a:t>Smart thermostats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4"/>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223" name="Google Shape;223;p34"/>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224" name="Google Shape;224;p34" descr="Stainless steel pan full of boiling water with round stainless steel device inside it."/>
          <p:cNvPicPr preferRelativeResize="0"/>
          <p:nvPr/>
        </p:nvPicPr>
        <p:blipFill>
          <a:blip r:embed="rId3">
            <a:alphaModFix/>
          </a:blip>
          <a:stretch>
            <a:fillRect/>
          </a:stretch>
        </p:blipFill>
        <p:spPr>
          <a:xfrm>
            <a:off x="816750" y="957550"/>
            <a:ext cx="4198839" cy="2351350"/>
          </a:xfrm>
          <a:prstGeom prst="rect">
            <a:avLst/>
          </a:prstGeom>
          <a:noFill/>
          <a:ln>
            <a:noFill/>
          </a:ln>
        </p:spPr>
      </p:pic>
      <p:pic>
        <p:nvPicPr>
          <p:cNvPr id="225" name="Google Shape;225;p34" descr="Orange rectangular device with speaker on top and 2 sensors on the back, attached to a battery"/>
          <p:cNvPicPr preferRelativeResize="0"/>
          <p:nvPr/>
        </p:nvPicPr>
        <p:blipFill>
          <a:blip r:embed="rId4">
            <a:alphaModFix/>
          </a:blip>
          <a:stretch>
            <a:fillRect/>
          </a:stretch>
        </p:blipFill>
        <p:spPr>
          <a:xfrm>
            <a:off x="5597405" y="1121750"/>
            <a:ext cx="2944725" cy="2944725"/>
          </a:xfrm>
          <a:prstGeom prst="rect">
            <a:avLst/>
          </a:prstGeom>
          <a:noFill/>
          <a:ln>
            <a:noFill/>
          </a:ln>
        </p:spPr>
      </p:pic>
      <p:pic>
        <p:nvPicPr>
          <p:cNvPr id="226" name="Google Shape;226;p34" descr="Black, grey, white and clear tactile stickers"/>
          <p:cNvPicPr preferRelativeResize="0"/>
          <p:nvPr/>
        </p:nvPicPr>
        <p:blipFill>
          <a:blip r:embed="rId5">
            <a:alphaModFix/>
          </a:blip>
          <a:stretch>
            <a:fillRect/>
          </a:stretch>
        </p:blipFill>
        <p:spPr>
          <a:xfrm>
            <a:off x="2513779" y="3570301"/>
            <a:ext cx="2944725" cy="272987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5"/>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232" name="Google Shape;232;p35"/>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233" name="Google Shape;233;p35" descr="2 white lamps, one tall and one short, with magnifying glasses attached"/>
          <p:cNvPicPr preferRelativeResize="0"/>
          <p:nvPr/>
        </p:nvPicPr>
        <p:blipFill>
          <a:blip r:embed="rId3">
            <a:alphaModFix/>
          </a:blip>
          <a:stretch>
            <a:fillRect/>
          </a:stretch>
        </p:blipFill>
        <p:spPr>
          <a:xfrm>
            <a:off x="1000333" y="1631671"/>
            <a:ext cx="3594675" cy="3594675"/>
          </a:xfrm>
          <a:prstGeom prst="rect">
            <a:avLst/>
          </a:prstGeom>
          <a:noFill/>
          <a:ln>
            <a:noFill/>
          </a:ln>
        </p:spPr>
      </p:pic>
      <p:pic>
        <p:nvPicPr>
          <p:cNvPr id="234" name="Google Shape;234;p35" descr="Man with glasses in black jacket sitting in front of black and white magnified screen"/>
          <p:cNvPicPr preferRelativeResize="0"/>
          <p:nvPr/>
        </p:nvPicPr>
        <p:blipFill>
          <a:blip r:embed="rId4">
            <a:alphaModFix/>
          </a:blip>
          <a:stretch>
            <a:fillRect/>
          </a:stretch>
        </p:blipFill>
        <p:spPr>
          <a:xfrm>
            <a:off x="4787875" y="2066075"/>
            <a:ext cx="4234600" cy="30753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6"/>
          <p:cNvSpPr txBox="1">
            <a:spLocks noGrp="1"/>
          </p:cNvSpPr>
          <p:nvPr>
            <p:ph type="title"/>
          </p:nvPr>
        </p:nvSpPr>
        <p:spPr>
          <a:xfrm>
            <a:off x="951475" y="0"/>
            <a:ext cx="4164300" cy="2254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Hearing</a:t>
            </a:r>
            <a:endParaRPr/>
          </a:p>
        </p:txBody>
      </p:sp>
      <p:sp>
        <p:nvSpPr>
          <p:cNvPr id="240" name="Google Shape;240;p36"/>
          <p:cNvSpPr txBox="1">
            <a:spLocks noGrp="1"/>
          </p:cNvSpPr>
          <p:nvPr>
            <p:ph type="body" idx="1"/>
          </p:nvPr>
        </p:nvSpPr>
        <p:spPr>
          <a:xfrm>
            <a:off x="1742300" y="1961900"/>
            <a:ext cx="6773100" cy="6274200"/>
          </a:xfrm>
          <a:prstGeom prst="rect">
            <a:avLst/>
          </a:prstGeom>
        </p:spPr>
        <p:txBody>
          <a:bodyPr spcFirstLastPara="1" wrap="square" lIns="91425" tIns="45700" rIns="91425" bIns="45700" anchor="t" anchorCtr="0">
            <a:noAutofit/>
          </a:bodyPr>
          <a:lstStyle/>
          <a:p>
            <a:pPr marL="457200" lvl="0" indent="-406400" algn="l" rtl="0">
              <a:spcBef>
                <a:spcPts val="1000"/>
              </a:spcBef>
              <a:spcAft>
                <a:spcPts val="0"/>
              </a:spcAft>
              <a:buSzPts val="2800"/>
              <a:buChar char="●"/>
            </a:pPr>
            <a:r>
              <a:rPr lang="en-US"/>
              <a:t>Flashing Doorbells and Smoke Detectors</a:t>
            </a:r>
            <a:endParaRPr/>
          </a:p>
          <a:p>
            <a:pPr marL="457200" lvl="0" indent="-406400" algn="l" rtl="0">
              <a:spcBef>
                <a:spcPts val="0"/>
              </a:spcBef>
              <a:spcAft>
                <a:spcPts val="0"/>
              </a:spcAft>
              <a:buSzPts val="2800"/>
              <a:buChar char="●"/>
            </a:pPr>
            <a:r>
              <a:rPr lang="en-US"/>
              <a:t>Captioned Phones</a:t>
            </a:r>
            <a:endParaRPr/>
          </a:p>
          <a:p>
            <a:pPr marL="457200" lvl="0" indent="-406400" algn="l" rtl="0">
              <a:spcBef>
                <a:spcPts val="0"/>
              </a:spcBef>
              <a:spcAft>
                <a:spcPts val="0"/>
              </a:spcAft>
              <a:buSzPts val="2800"/>
              <a:buChar char="●"/>
            </a:pPr>
            <a:r>
              <a:rPr lang="en-US"/>
              <a:t>Lamp flashers</a:t>
            </a:r>
            <a:endParaRPr/>
          </a:p>
          <a:p>
            <a:pPr marL="457200" lvl="0" indent="-406400" algn="l" rtl="0">
              <a:spcBef>
                <a:spcPts val="0"/>
              </a:spcBef>
              <a:spcAft>
                <a:spcPts val="0"/>
              </a:spcAft>
              <a:buSzPts val="2800"/>
              <a:buChar char="●"/>
            </a:pPr>
            <a:r>
              <a:rPr lang="en-US"/>
              <a:t>Visual signalers for phones</a:t>
            </a:r>
            <a:endParaRPr/>
          </a:p>
          <a:p>
            <a:pPr marL="457200" lvl="0" indent="-406400" algn="l" rtl="0">
              <a:spcBef>
                <a:spcPts val="0"/>
              </a:spcBef>
              <a:spcAft>
                <a:spcPts val="0"/>
              </a:spcAft>
              <a:buSzPts val="2800"/>
              <a:buChar char="●"/>
            </a:pPr>
            <a:r>
              <a:rPr lang="en-US"/>
              <a:t>TV listeners</a:t>
            </a:r>
            <a:endParaRPr/>
          </a:p>
          <a:p>
            <a:pPr marL="457200" lvl="0" indent="-406400" algn="l" rtl="0">
              <a:spcBef>
                <a:spcPts val="0"/>
              </a:spcBef>
              <a:spcAft>
                <a:spcPts val="0"/>
              </a:spcAft>
              <a:buSzPts val="2800"/>
              <a:buChar char="●"/>
            </a:pPr>
            <a:r>
              <a:rPr lang="en-US"/>
              <a:t>Personal amplifiers</a:t>
            </a:r>
            <a:endParaRPr/>
          </a:p>
          <a:p>
            <a:pPr marL="457200" lvl="0" indent="-406400" algn="l" rtl="0">
              <a:spcBef>
                <a:spcPts val="0"/>
              </a:spcBef>
              <a:spcAft>
                <a:spcPts val="0"/>
              </a:spcAft>
              <a:buSzPts val="2800"/>
              <a:buChar char="●"/>
            </a:pPr>
            <a:r>
              <a:rPr lang="en-US"/>
              <a:t>Bed shakers</a:t>
            </a:r>
            <a:endParaRPr/>
          </a:p>
          <a:p>
            <a:pPr marL="457200" lvl="0" indent="-406400" algn="l" rtl="0">
              <a:spcBef>
                <a:spcPts val="0"/>
              </a:spcBef>
              <a:spcAft>
                <a:spcPts val="0"/>
              </a:spcAft>
              <a:buSzPts val="2800"/>
              <a:buChar char="●"/>
            </a:pPr>
            <a:r>
              <a:rPr lang="en-US"/>
              <a:t>Weather alert with strobe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7"/>
          <p:cNvSpPr txBox="1">
            <a:spLocks noGrp="1"/>
          </p:cNvSpPr>
          <p:nvPr>
            <p:ph type="title"/>
          </p:nvPr>
        </p:nvSpPr>
        <p:spPr>
          <a:xfrm>
            <a:off x="951470" y="365125"/>
            <a:ext cx="41643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246" name="Google Shape;246;p37"/>
          <p:cNvSpPr txBox="1">
            <a:spLocks noGrp="1"/>
          </p:cNvSpPr>
          <p:nvPr>
            <p:ph type="body" idx="1"/>
          </p:nvPr>
        </p:nvSpPr>
        <p:spPr>
          <a:xfrm>
            <a:off x="1742302" y="1952367"/>
            <a:ext cx="6773100" cy="4224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247" name="Google Shape;247;p37" descr="White rectangular device with speaker and light on the front"/>
          <p:cNvPicPr preferRelativeResize="0"/>
          <p:nvPr/>
        </p:nvPicPr>
        <p:blipFill>
          <a:blip r:embed="rId3">
            <a:alphaModFix/>
          </a:blip>
          <a:stretch>
            <a:fillRect/>
          </a:stretch>
        </p:blipFill>
        <p:spPr>
          <a:xfrm>
            <a:off x="1326580" y="1952371"/>
            <a:ext cx="3414073" cy="3414125"/>
          </a:xfrm>
          <a:prstGeom prst="rect">
            <a:avLst/>
          </a:prstGeom>
          <a:noFill/>
          <a:ln>
            <a:noFill/>
          </a:ln>
        </p:spPr>
      </p:pic>
      <p:pic>
        <p:nvPicPr>
          <p:cNvPr id="248" name="Google Shape;248;p37" descr="White rectangular radio that reads &quot;tornado&quot; on the screen. To the left is a picture of 4 batteries, and below is are 2o rectangular black devices and 2 lanyards"/>
          <p:cNvPicPr preferRelativeResize="0"/>
          <p:nvPr/>
        </p:nvPicPr>
        <p:blipFill>
          <a:blip r:embed="rId4">
            <a:alphaModFix/>
          </a:blip>
          <a:stretch>
            <a:fillRect/>
          </a:stretch>
        </p:blipFill>
        <p:spPr>
          <a:xfrm>
            <a:off x="5115775" y="1966821"/>
            <a:ext cx="3399625" cy="339967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8"/>
          <p:cNvSpPr txBox="1">
            <a:spLocks noGrp="1"/>
          </p:cNvSpPr>
          <p:nvPr>
            <p:ph type="title"/>
          </p:nvPr>
        </p:nvSpPr>
        <p:spPr>
          <a:xfrm>
            <a:off x="951470" y="365125"/>
            <a:ext cx="41643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254" name="Google Shape;254;p38"/>
          <p:cNvSpPr txBox="1">
            <a:spLocks noGrp="1"/>
          </p:cNvSpPr>
          <p:nvPr>
            <p:ph type="body" idx="1"/>
          </p:nvPr>
        </p:nvSpPr>
        <p:spPr>
          <a:xfrm>
            <a:off x="1742302" y="1952367"/>
            <a:ext cx="6773100" cy="4224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255" name="Google Shape;255;p38" descr="White and black U shaped device with earbuds on it, sitting in a white and black cradle"/>
          <p:cNvPicPr preferRelativeResize="0"/>
          <p:nvPr/>
        </p:nvPicPr>
        <p:blipFill>
          <a:blip r:embed="rId3">
            <a:alphaModFix/>
          </a:blip>
          <a:stretch>
            <a:fillRect/>
          </a:stretch>
        </p:blipFill>
        <p:spPr>
          <a:xfrm>
            <a:off x="1618625" y="1952375"/>
            <a:ext cx="3186775" cy="3360400"/>
          </a:xfrm>
          <a:prstGeom prst="rect">
            <a:avLst/>
          </a:prstGeom>
          <a:noFill/>
          <a:ln>
            <a:noFill/>
          </a:ln>
        </p:spPr>
      </p:pic>
      <p:pic>
        <p:nvPicPr>
          <p:cNvPr id="256" name="Google Shape;256;p38" descr="4 devices that resemble white clock radios, one displaying &quot;12:34&quot; one displaying &quot;Door&quot; and the other 2 have symbols indicating door, fire, baby and telephone. White rectangular doorbell, round grey device"/>
          <p:cNvPicPr preferRelativeResize="0"/>
          <p:nvPr/>
        </p:nvPicPr>
        <p:blipFill>
          <a:blip r:embed="rId4">
            <a:alphaModFix/>
          </a:blip>
          <a:stretch>
            <a:fillRect/>
          </a:stretch>
        </p:blipFill>
        <p:spPr>
          <a:xfrm>
            <a:off x="4996400" y="1952375"/>
            <a:ext cx="3186775" cy="33604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9"/>
          <p:cNvSpPr txBox="1">
            <a:spLocks noGrp="1"/>
          </p:cNvSpPr>
          <p:nvPr>
            <p:ph type="body" idx="1"/>
          </p:nvPr>
        </p:nvSpPr>
        <p:spPr>
          <a:xfrm>
            <a:off x="1007000" y="1701475"/>
            <a:ext cx="7825200" cy="4390500"/>
          </a:xfrm>
          <a:prstGeom prst="rect">
            <a:avLst/>
          </a:prstGeom>
        </p:spPr>
        <p:txBody>
          <a:bodyPr spcFirstLastPara="1" wrap="square" lIns="91425" tIns="45700" rIns="91425" bIns="45700" anchor="t" anchorCtr="0">
            <a:normAutofit/>
          </a:bodyPr>
          <a:lstStyle/>
          <a:p>
            <a:pPr marL="457200" lvl="0" indent="-406400" algn="l" rtl="0">
              <a:spcBef>
                <a:spcPts val="1000"/>
              </a:spcBef>
              <a:spcAft>
                <a:spcPts val="0"/>
              </a:spcAft>
              <a:buSzPts val="2800"/>
              <a:buChar char="●"/>
            </a:pPr>
            <a:r>
              <a:rPr lang="en-US"/>
              <a:t>Video Doorbells</a:t>
            </a:r>
            <a:endParaRPr/>
          </a:p>
          <a:p>
            <a:pPr marL="457200" lvl="0" indent="-406400" algn="l" rtl="0">
              <a:spcBef>
                <a:spcPts val="0"/>
              </a:spcBef>
              <a:spcAft>
                <a:spcPts val="0"/>
              </a:spcAft>
              <a:buSzPts val="2800"/>
              <a:buChar char="●"/>
            </a:pPr>
            <a:r>
              <a:rPr lang="en-US"/>
              <a:t>Door and Window Sensors</a:t>
            </a:r>
            <a:endParaRPr/>
          </a:p>
          <a:p>
            <a:pPr marL="457200" lvl="0" indent="-406400" algn="l" rtl="0">
              <a:spcBef>
                <a:spcPts val="0"/>
              </a:spcBef>
              <a:spcAft>
                <a:spcPts val="0"/>
              </a:spcAft>
              <a:buSzPts val="2800"/>
              <a:buChar char="●"/>
            </a:pPr>
            <a:r>
              <a:rPr lang="en-US"/>
              <a:t>Medical Alert Systems</a:t>
            </a:r>
            <a:endParaRPr/>
          </a:p>
          <a:p>
            <a:pPr marL="457200" lvl="0" indent="-406400" algn="l" rtl="0">
              <a:spcBef>
                <a:spcPts val="0"/>
              </a:spcBef>
              <a:spcAft>
                <a:spcPts val="0"/>
              </a:spcAft>
              <a:buSzPts val="2800"/>
              <a:buChar char="●"/>
            </a:pPr>
            <a:r>
              <a:rPr lang="en-US"/>
              <a:t>Cameras</a:t>
            </a:r>
            <a:endParaRPr/>
          </a:p>
          <a:p>
            <a:pPr marL="457200" lvl="0" indent="-406400" algn="l" rtl="0">
              <a:spcBef>
                <a:spcPts val="0"/>
              </a:spcBef>
              <a:spcAft>
                <a:spcPts val="0"/>
              </a:spcAft>
              <a:buSzPts val="2800"/>
              <a:buChar char="●"/>
            </a:pPr>
            <a:r>
              <a:rPr lang="en-US"/>
              <a:t>Smart Lights &amp; Outlets</a:t>
            </a:r>
            <a:endParaRPr/>
          </a:p>
          <a:p>
            <a:pPr marL="457200" lvl="0" indent="-406400" algn="l" rtl="0">
              <a:spcBef>
                <a:spcPts val="0"/>
              </a:spcBef>
              <a:spcAft>
                <a:spcPts val="0"/>
              </a:spcAft>
              <a:buSzPts val="2800"/>
              <a:buChar char="●"/>
            </a:pPr>
            <a:r>
              <a:rPr lang="en-US"/>
              <a:t>Spam/Scam blocking apps for cell phones</a:t>
            </a:r>
            <a:endParaRPr/>
          </a:p>
        </p:txBody>
      </p:sp>
      <p:sp>
        <p:nvSpPr>
          <p:cNvPr id="262" name="Google Shape;262;p39"/>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Safety</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40"/>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endParaRPr/>
          </a:p>
        </p:txBody>
      </p:sp>
      <p:sp>
        <p:nvSpPr>
          <p:cNvPr id="268" name="Google Shape;268;p40"/>
          <p:cNvSpPr txBox="1">
            <a:spLocks noGrp="1"/>
          </p:cNvSpPr>
          <p:nvPr>
            <p:ph type="body" idx="1"/>
          </p:nvPr>
        </p:nvSpPr>
        <p:spPr>
          <a:xfrm>
            <a:off x="311700" y="1536633"/>
            <a:ext cx="8520600" cy="4555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endParaRPr/>
          </a:p>
        </p:txBody>
      </p:sp>
      <p:pic>
        <p:nvPicPr>
          <p:cNvPr id="269" name="Google Shape;269;p40" descr="White base with black camera face"/>
          <p:cNvPicPr preferRelativeResize="0"/>
          <p:nvPr/>
        </p:nvPicPr>
        <p:blipFill>
          <a:blip r:embed="rId3">
            <a:alphaModFix/>
          </a:blip>
          <a:stretch>
            <a:fillRect/>
          </a:stretch>
        </p:blipFill>
        <p:spPr>
          <a:xfrm>
            <a:off x="5087906" y="593381"/>
            <a:ext cx="3212775" cy="3212800"/>
          </a:xfrm>
          <a:prstGeom prst="rect">
            <a:avLst/>
          </a:prstGeom>
          <a:noFill/>
          <a:ln>
            <a:noFill/>
          </a:ln>
        </p:spPr>
      </p:pic>
      <p:pic>
        <p:nvPicPr>
          <p:cNvPr id="270" name="Google Shape;270;p40" descr="2 white rectangles that say Wyze, one white rectangle with large circular camera in center"/>
          <p:cNvPicPr preferRelativeResize="0"/>
          <p:nvPr/>
        </p:nvPicPr>
        <p:blipFill>
          <a:blip r:embed="rId4">
            <a:alphaModFix/>
          </a:blip>
          <a:stretch>
            <a:fillRect/>
          </a:stretch>
        </p:blipFill>
        <p:spPr>
          <a:xfrm>
            <a:off x="727875" y="3941250"/>
            <a:ext cx="8252400" cy="2487850"/>
          </a:xfrm>
          <a:prstGeom prst="rect">
            <a:avLst/>
          </a:prstGeom>
          <a:noFill/>
          <a:ln>
            <a:noFill/>
          </a:ln>
        </p:spPr>
      </p:pic>
      <p:pic>
        <p:nvPicPr>
          <p:cNvPr id="271" name="Google Shape;271;p40" descr="White rectangular device with black camera at the top, grey speaker next to it"/>
          <p:cNvPicPr preferRelativeResize="0"/>
          <p:nvPr/>
        </p:nvPicPr>
        <p:blipFill>
          <a:blip r:embed="rId5">
            <a:alphaModFix/>
          </a:blip>
          <a:stretch>
            <a:fillRect/>
          </a:stretch>
        </p:blipFill>
        <p:spPr>
          <a:xfrm>
            <a:off x="1253850" y="800076"/>
            <a:ext cx="3006100" cy="30061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41"/>
          <p:cNvSpPr txBox="1">
            <a:spLocks noGrp="1"/>
          </p:cNvSpPr>
          <p:nvPr>
            <p:ph type="title"/>
          </p:nvPr>
        </p:nvSpPr>
        <p:spPr>
          <a:xfrm>
            <a:off x="311700" y="593367"/>
            <a:ext cx="85206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Summary</a:t>
            </a:r>
            <a:endParaRPr/>
          </a:p>
        </p:txBody>
      </p:sp>
      <p:sp>
        <p:nvSpPr>
          <p:cNvPr id="277" name="Google Shape;277;p41"/>
          <p:cNvSpPr txBox="1">
            <a:spLocks noGrp="1"/>
          </p:cNvSpPr>
          <p:nvPr>
            <p:ph type="body" idx="1"/>
          </p:nvPr>
        </p:nvSpPr>
        <p:spPr>
          <a:xfrm>
            <a:off x="947300" y="1677500"/>
            <a:ext cx="7884900" cy="4414200"/>
          </a:xfrm>
          <a:prstGeom prst="rect">
            <a:avLst/>
          </a:prstGeom>
        </p:spPr>
        <p:txBody>
          <a:bodyPr spcFirstLastPara="1" wrap="square" lIns="91425" tIns="45700" rIns="91425" bIns="45700" anchor="t" anchorCtr="0">
            <a:normAutofit lnSpcReduction="10000"/>
          </a:bodyPr>
          <a:lstStyle/>
          <a:p>
            <a:pPr marL="457200" lvl="0" indent="-406400" algn="l" rtl="0">
              <a:spcBef>
                <a:spcPts val="1000"/>
              </a:spcBef>
              <a:spcAft>
                <a:spcPts val="0"/>
              </a:spcAft>
              <a:buSzPts val="2800"/>
              <a:buChar char="●"/>
            </a:pPr>
            <a:r>
              <a:rPr lang="en-US"/>
              <a:t>Most seniors have a desire to stay in their own homes and age in place</a:t>
            </a:r>
            <a:endParaRPr/>
          </a:p>
          <a:p>
            <a:pPr marL="457200" lvl="0" indent="-406400" algn="l" rtl="0">
              <a:spcBef>
                <a:spcPts val="0"/>
              </a:spcBef>
              <a:spcAft>
                <a:spcPts val="0"/>
              </a:spcAft>
              <a:buSzPts val="2800"/>
              <a:buChar char="●"/>
            </a:pPr>
            <a:r>
              <a:rPr lang="en-US"/>
              <a:t>To self-pay at an assisted or independent living facility is costly-financial planning is imperative</a:t>
            </a:r>
            <a:endParaRPr/>
          </a:p>
          <a:p>
            <a:pPr marL="457200" lvl="0" indent="-406400" algn="l" rtl="0">
              <a:spcBef>
                <a:spcPts val="0"/>
              </a:spcBef>
              <a:spcAft>
                <a:spcPts val="0"/>
              </a:spcAft>
              <a:buSzPts val="2800"/>
              <a:buChar char="●"/>
            </a:pPr>
            <a:r>
              <a:rPr lang="en-US"/>
              <a:t>CDS and In-home services may help someone stay at home longer</a:t>
            </a:r>
            <a:endParaRPr/>
          </a:p>
          <a:p>
            <a:pPr marL="457200" lvl="0" indent="-406400" algn="l" rtl="0">
              <a:spcBef>
                <a:spcPts val="0"/>
              </a:spcBef>
              <a:spcAft>
                <a:spcPts val="0"/>
              </a:spcAft>
              <a:buSzPts val="2800"/>
              <a:buChar char="●"/>
            </a:pPr>
            <a:r>
              <a:rPr lang="en-US"/>
              <a:t>It is best to build from the ground up, but retrofitting is possible</a:t>
            </a:r>
            <a:endParaRPr/>
          </a:p>
          <a:p>
            <a:pPr marL="457200" lvl="0" indent="-406400" algn="l" rtl="0">
              <a:spcBef>
                <a:spcPts val="0"/>
              </a:spcBef>
              <a:spcAft>
                <a:spcPts val="0"/>
              </a:spcAft>
              <a:buSzPts val="2800"/>
              <a:buChar char="●"/>
            </a:pPr>
            <a:r>
              <a:rPr lang="en-US"/>
              <a:t>Universal Design is an ideal way to thing and build if you desire to age in place</a:t>
            </a:r>
            <a:endParaRPr/>
          </a:p>
          <a:p>
            <a:pPr marL="457200" lvl="0" indent="-406400" algn="l" rtl="0">
              <a:spcBef>
                <a:spcPts val="0"/>
              </a:spcBef>
              <a:spcAft>
                <a:spcPts val="0"/>
              </a:spcAft>
              <a:buSzPts val="2800"/>
              <a:buChar char="●"/>
            </a:pPr>
            <a:r>
              <a:rPr lang="en-US"/>
              <a:t>There are a number of devices that can help seniors age in place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Contact Information</a:t>
            </a:r>
            <a:endParaRPr lang="en-US" dirty="0"/>
          </a:p>
        </p:txBody>
      </p:sp>
      <p:sp>
        <p:nvSpPr>
          <p:cNvPr id="7" name="Text Placeholder 6"/>
          <p:cNvSpPr>
            <a:spLocks noGrp="1"/>
          </p:cNvSpPr>
          <p:nvPr>
            <p:ph type="body" idx="1"/>
          </p:nvPr>
        </p:nvSpPr>
        <p:spPr>
          <a:xfrm>
            <a:off x="993530" y="1705707"/>
            <a:ext cx="7838769" cy="4386125"/>
          </a:xfrm>
        </p:spPr>
        <p:txBody>
          <a:bodyPr>
            <a:normAutofit fontScale="62500" lnSpcReduction="20000"/>
          </a:bodyPr>
          <a:lstStyle/>
          <a:p>
            <a:pPr marL="50800" indent="0">
              <a:buNone/>
            </a:pPr>
            <a:r>
              <a:rPr lang="en-US" dirty="0" smtClean="0"/>
              <a:t>Amanda Whittington-West, Assistive Technology Coordinator</a:t>
            </a:r>
          </a:p>
          <a:p>
            <a:pPr marL="50800" indent="0">
              <a:buNone/>
            </a:pPr>
            <a:r>
              <a:rPr lang="en-US" dirty="0" smtClean="0">
                <a:hlinkClick r:id="rId2"/>
              </a:rPr>
              <a:t>amandaw@empowerabilities.org</a:t>
            </a:r>
            <a:r>
              <a:rPr lang="en-US" dirty="0" smtClean="0"/>
              <a:t> </a:t>
            </a:r>
          </a:p>
          <a:p>
            <a:pPr marL="50800" indent="0">
              <a:buNone/>
            </a:pPr>
            <a:r>
              <a:rPr lang="en-US" dirty="0" smtClean="0"/>
              <a:t>417-886-1188 x 233</a:t>
            </a:r>
          </a:p>
          <a:p>
            <a:pPr marL="50800" indent="0">
              <a:buNone/>
            </a:pPr>
            <a:endParaRPr lang="en-US" dirty="0" smtClean="0"/>
          </a:p>
          <a:p>
            <a:pPr marL="50800" indent="0">
              <a:buNone/>
            </a:pPr>
            <a:r>
              <a:rPr lang="en-US" dirty="0" smtClean="0"/>
              <a:t>Bethany Hornbeck, Assistive Technology Specialist</a:t>
            </a:r>
          </a:p>
          <a:p>
            <a:pPr marL="50800" indent="0">
              <a:buNone/>
            </a:pPr>
            <a:r>
              <a:rPr lang="en-US" dirty="0" smtClean="0">
                <a:hlinkClick r:id="rId3"/>
              </a:rPr>
              <a:t>bethanyh@empowerabilities.org</a:t>
            </a:r>
            <a:endParaRPr lang="en-US" dirty="0" smtClean="0"/>
          </a:p>
          <a:p>
            <a:pPr marL="50800" indent="0">
              <a:buNone/>
            </a:pPr>
            <a:r>
              <a:rPr lang="en-US" dirty="0" smtClean="0"/>
              <a:t>417-886-1188 x 234</a:t>
            </a:r>
          </a:p>
          <a:p>
            <a:pPr marL="50800" indent="0">
              <a:buNone/>
            </a:pPr>
            <a:endParaRPr lang="en-US" dirty="0" smtClean="0"/>
          </a:p>
          <a:p>
            <a:pPr marL="50800" indent="0">
              <a:buNone/>
            </a:pPr>
            <a:r>
              <a:rPr lang="en-US" dirty="0"/>
              <a:t>e</a:t>
            </a:r>
            <a:r>
              <a:rPr lang="en-US" dirty="0" smtClean="0"/>
              <a:t>mpower: abilities</a:t>
            </a:r>
          </a:p>
          <a:p>
            <a:pPr marL="50800" indent="0">
              <a:buNone/>
            </a:pPr>
            <a:r>
              <a:rPr lang="en-US" dirty="0" smtClean="0"/>
              <a:t>1450 W. Cambridge St</a:t>
            </a:r>
          </a:p>
          <a:p>
            <a:pPr marL="50800" indent="0">
              <a:buNone/>
            </a:pPr>
            <a:r>
              <a:rPr lang="en-US" dirty="0" smtClean="0"/>
              <a:t>Springfield, MO, 65807</a:t>
            </a:r>
          </a:p>
          <a:p>
            <a:pPr marL="50800" indent="0">
              <a:buNone/>
            </a:pPr>
            <a:endParaRPr lang="en-US" dirty="0" smtClean="0"/>
          </a:p>
          <a:p>
            <a:pPr marL="50800" indent="0">
              <a:buNone/>
            </a:pPr>
            <a:r>
              <a:rPr lang="en-US" dirty="0"/>
              <a:t>https://empowerabilities.org/</a:t>
            </a:r>
          </a:p>
        </p:txBody>
      </p:sp>
    </p:spTree>
    <p:extLst>
      <p:ext uri="{BB962C8B-B14F-4D97-AF65-F5344CB8AC3E}">
        <p14:creationId xmlns:p14="http://schemas.microsoft.com/office/powerpoint/2010/main" val="4252547942"/>
      </p:ext>
    </p:extLst>
  </p:cSld>
  <p:clrMapOvr>
    <a:masterClrMapping/>
  </p:clrMapOvr>
</p:sld>
</file>

<file path=ppt/theme/theme1.xml><?xml version="1.0" encoding="utf-8"?>
<a:theme xmlns:a="http://schemas.openxmlformats.org/drawingml/2006/main" name="Custom Design">
  <a:themeElements>
    <a:clrScheme name="Custom 3">
      <a:dk1>
        <a:srgbClr val="002060"/>
      </a:dk1>
      <a:lt1>
        <a:srgbClr val="002060"/>
      </a:lt1>
      <a:dk2>
        <a:srgbClr val="44546A"/>
      </a:dk2>
      <a:lt2>
        <a:srgbClr val="E7E6E6"/>
      </a:lt2>
      <a:accent1>
        <a:srgbClr val="5B9BD5"/>
      </a:accent1>
      <a:accent2>
        <a:srgbClr val="E5B439"/>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1017</Words>
  <Application>Microsoft Office PowerPoint</Application>
  <PresentationFormat>On-screen Show (4:3)</PresentationFormat>
  <Paragraphs>140</Paragraphs>
  <Slides>33</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Custom Design</vt:lpstr>
      <vt:lpstr>PowerPoint Presentation</vt:lpstr>
      <vt:lpstr>Aging in Place</vt:lpstr>
      <vt:lpstr>What is Aging in Place?</vt:lpstr>
      <vt:lpstr>Benefits of Aging in Place</vt:lpstr>
      <vt:lpstr>Cost Comparison- Nursing Home</vt:lpstr>
      <vt:lpstr>What Consumers Are Saying  </vt:lpstr>
      <vt:lpstr>Requirements for Success</vt:lpstr>
      <vt:lpstr>Areas To Look At </vt:lpstr>
      <vt:lpstr>Home Modifications</vt:lpstr>
      <vt:lpstr>PowerPoint Presentation</vt:lpstr>
      <vt:lpstr>Universal Design-7 Principles</vt:lpstr>
      <vt:lpstr>Universal Design</vt:lpstr>
      <vt:lpstr>PowerPoint Presentation</vt:lpstr>
      <vt:lpstr>PowerPoint Presentation</vt:lpstr>
      <vt:lpstr>PowerPoint Presentation</vt:lpstr>
      <vt:lpstr>PowerPoint Presentation</vt:lpstr>
      <vt:lpstr>Mobility </vt:lpstr>
      <vt:lpstr>PowerPoint Presentation</vt:lpstr>
      <vt:lpstr>PowerPoint Presentation</vt:lpstr>
      <vt:lpstr>PowerPoint Presentation</vt:lpstr>
      <vt:lpstr>Memory/Cognition</vt:lpstr>
      <vt:lpstr>PowerPoint Presentation</vt:lpstr>
      <vt:lpstr>PowerPoint Presentation</vt:lpstr>
      <vt:lpstr>Vision</vt:lpstr>
      <vt:lpstr>PowerPoint Presentation</vt:lpstr>
      <vt:lpstr>PowerPoint Presentation</vt:lpstr>
      <vt:lpstr>Hearing</vt:lpstr>
      <vt:lpstr>PowerPoint Presentation</vt:lpstr>
      <vt:lpstr>PowerPoint Presentation</vt:lpstr>
      <vt:lpstr>Safety</vt:lpstr>
      <vt:lpstr>PowerPoint Presentation</vt:lpstr>
      <vt:lpstr>Summary</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West</dc:creator>
  <cp:lastModifiedBy>Amanda West</cp:lastModifiedBy>
  <cp:revision>3</cp:revision>
  <dcterms:modified xsi:type="dcterms:W3CDTF">2022-04-26T14:34:42Z</dcterms:modified>
</cp:coreProperties>
</file>