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74" r:id="rId7"/>
    <p:sldId id="273" r:id="rId8"/>
    <p:sldId id="272" r:id="rId9"/>
    <p:sldId id="271" r:id="rId10"/>
    <p:sldId id="270" r:id="rId11"/>
    <p:sldId id="269" r:id="rId12"/>
    <p:sldId id="268" r:id="rId13"/>
    <p:sldId id="267" r:id="rId14"/>
    <p:sldId id="266" r:id="rId15"/>
    <p:sldId id="265" r:id="rId16"/>
    <p:sldId id="264" r:id="rId17"/>
    <p:sldId id="263" r:id="rId18"/>
    <p:sldId id="262" r:id="rId19"/>
    <p:sldId id="261" r:id="rId20"/>
    <p:sldId id="260" r:id="rId21"/>
    <p:sldId id="295" r:id="rId22"/>
    <p:sldId id="294" r:id="rId23"/>
    <p:sldId id="293" r:id="rId24"/>
    <p:sldId id="292" r:id="rId25"/>
    <p:sldId id="291" r:id="rId26"/>
    <p:sldId id="290" r:id="rId27"/>
    <p:sldId id="289" r:id="rId28"/>
    <p:sldId id="288" r:id="rId29"/>
    <p:sldId id="287" r:id="rId30"/>
    <p:sldId id="286" r:id="rId31"/>
    <p:sldId id="285" r:id="rId32"/>
    <p:sldId id="284" r:id="rId33"/>
    <p:sldId id="283" r:id="rId34"/>
    <p:sldId id="282" r:id="rId35"/>
    <p:sldId id="281" r:id="rId36"/>
    <p:sldId id="280" r:id="rId37"/>
    <p:sldId id="279" r:id="rId38"/>
    <p:sldId id="278" r:id="rId39"/>
    <p:sldId id="277" r:id="rId40"/>
    <p:sldId id="276" r:id="rId41"/>
    <p:sldId id="296" r:id="rId42"/>
    <p:sldId id="297" r:id="rId43"/>
    <p:sldId id="298" r:id="rId44"/>
    <p:sldId id="299" r:id="rId45"/>
    <p:sldId id="300" r:id="rId46"/>
    <p:sldId id="303" r:id="rId47"/>
    <p:sldId id="301" r:id="rId48"/>
    <p:sldId id="315" r:id="rId49"/>
    <p:sldId id="314" r:id="rId50"/>
    <p:sldId id="304" r:id="rId51"/>
    <p:sldId id="313" r:id="rId52"/>
    <p:sldId id="312" r:id="rId53"/>
    <p:sldId id="311" r:id="rId54"/>
    <p:sldId id="310" r:id="rId55"/>
    <p:sldId id="309" r:id="rId56"/>
    <p:sldId id="308" r:id="rId57"/>
    <p:sldId id="307" r:id="rId58"/>
    <p:sldId id="306" r:id="rId59"/>
    <p:sldId id="305" r:id="rId60"/>
    <p:sldId id="302" r:id="rId61"/>
    <p:sldId id="335" r:id="rId62"/>
    <p:sldId id="334" r:id="rId63"/>
    <p:sldId id="333" r:id="rId64"/>
    <p:sldId id="336" r:id="rId65"/>
    <p:sldId id="332" r:id="rId66"/>
    <p:sldId id="331" r:id="rId67"/>
    <p:sldId id="330" r:id="rId68"/>
    <p:sldId id="329" r:id="rId69"/>
    <p:sldId id="328" r:id="rId70"/>
    <p:sldId id="327" r:id="rId71"/>
    <p:sldId id="326" r:id="rId72"/>
    <p:sldId id="325" r:id="rId73"/>
    <p:sldId id="324" r:id="rId74"/>
    <p:sldId id="323" r:id="rId75"/>
    <p:sldId id="322" r:id="rId76"/>
    <p:sldId id="321" r:id="rId77"/>
    <p:sldId id="320" r:id="rId78"/>
    <p:sldId id="319" r:id="rId79"/>
    <p:sldId id="318" r:id="rId80"/>
    <p:sldId id="317" r:id="rId81"/>
    <p:sldId id="345" r:id="rId82"/>
    <p:sldId id="344" r:id="rId83"/>
    <p:sldId id="343" r:id="rId84"/>
    <p:sldId id="342" r:id="rId85"/>
    <p:sldId id="341" r:id="rId86"/>
    <p:sldId id="340" r:id="rId87"/>
    <p:sldId id="339" r:id="rId88"/>
    <p:sldId id="338" r:id="rId89"/>
    <p:sldId id="337" r:id="rId90"/>
    <p:sldId id="316" r:id="rId91"/>
    <p:sldId id="346" r:id="rId92"/>
    <p:sldId id="347"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2" autoAdjust="0"/>
  </p:normalViewPr>
  <p:slideViewPr>
    <p:cSldViewPr snapToGrid="0">
      <p:cViewPr varScale="1">
        <p:scale>
          <a:sx n="63" d="100"/>
          <a:sy n="63" d="100"/>
        </p:scale>
        <p:origin x="1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20E4-19BE-4584-A403-FC6232B675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1AA731-3BD9-41A0-86B0-64C171403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D1337A-3126-4C47-8B37-14939AB79126}"/>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5" name="Footer Placeholder 4">
            <a:extLst>
              <a:ext uri="{FF2B5EF4-FFF2-40B4-BE49-F238E27FC236}">
                <a16:creationId xmlns:a16="http://schemas.microsoft.com/office/drawing/2014/main" id="{C8F2CD30-F9EC-4D1C-B9AE-8244F2A528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E7E113-C7B4-4269-A1EB-8239FA9F937F}"/>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262140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97F4-8011-4125-A616-F118A6D6E2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A8EEFF-2454-478D-8E39-10946F46AA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F5CE8-8F4C-4EC8-A800-1C7C63927EC2}"/>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5" name="Footer Placeholder 4">
            <a:extLst>
              <a:ext uri="{FF2B5EF4-FFF2-40B4-BE49-F238E27FC236}">
                <a16:creationId xmlns:a16="http://schemas.microsoft.com/office/drawing/2014/main" id="{5306E565-F4D7-4945-8C98-6E90F244F0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1B4A00-78A0-4CA0-8F54-3D0C26CBC88E}"/>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110053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A67E84-97F2-4D36-AE88-56C2CC3DED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0E0A1E-49A4-40EA-8FEB-F59019EBEF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4704F-DE50-4559-B209-DDC4FA751405}"/>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5" name="Footer Placeholder 4">
            <a:extLst>
              <a:ext uri="{FF2B5EF4-FFF2-40B4-BE49-F238E27FC236}">
                <a16:creationId xmlns:a16="http://schemas.microsoft.com/office/drawing/2014/main" id="{53CE488F-FFE1-48A5-AEDD-0A3DCB9937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CDD734-803B-470E-AC7D-453C2D4AD1A8}"/>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189064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D2B4-EA4A-483A-AA15-3B1DD55F8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823A0-D860-4ABD-8B8D-2B3FE7E65D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32D86-80BD-4C10-A569-AFEF03DAB58C}"/>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5" name="Footer Placeholder 4">
            <a:extLst>
              <a:ext uri="{FF2B5EF4-FFF2-40B4-BE49-F238E27FC236}">
                <a16:creationId xmlns:a16="http://schemas.microsoft.com/office/drawing/2014/main" id="{2ADAABCC-7195-4AA6-B141-D9AEFCF314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16554A-8030-4D36-A6D3-5EDA872E3FF4}"/>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167482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B553-C897-4DFE-8857-7E48A9754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0CF6AC-1F15-472C-9BDF-3DF6D950E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52FF03-7C3E-470D-B91A-A941A8E097B9}"/>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5" name="Footer Placeholder 4">
            <a:extLst>
              <a:ext uri="{FF2B5EF4-FFF2-40B4-BE49-F238E27FC236}">
                <a16:creationId xmlns:a16="http://schemas.microsoft.com/office/drawing/2014/main" id="{5043FBB2-783C-44F1-9287-36F4483292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93077A-FE87-4453-849B-C8C03377AB56}"/>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66325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952D-9DD9-44C1-AE60-A1C4936D0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90E46-3532-4B12-A07B-A065CA472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C4EA2-4716-4758-8098-A72A2139E3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05C8F1-DABD-431C-9097-BED5F5FA3BA4}"/>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6" name="Footer Placeholder 5">
            <a:extLst>
              <a:ext uri="{FF2B5EF4-FFF2-40B4-BE49-F238E27FC236}">
                <a16:creationId xmlns:a16="http://schemas.microsoft.com/office/drawing/2014/main" id="{890FB649-5CE1-4347-9E55-B8BEF97836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9CB8AD-9967-4135-B628-C7147E02DE4E}"/>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5734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4567-8EDB-4214-8F28-DACFB5CB9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15692A-8263-4E67-8492-849EB5EB0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A294E5-5412-4461-89F5-B43A092F9F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A963B7-85D6-4177-A73A-E1797B36F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8702B-A188-4B5E-ADD1-97FB3FD260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0D5A42-DD7C-4794-BEB8-501241B6A333}"/>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8" name="Footer Placeholder 7">
            <a:extLst>
              <a:ext uri="{FF2B5EF4-FFF2-40B4-BE49-F238E27FC236}">
                <a16:creationId xmlns:a16="http://schemas.microsoft.com/office/drawing/2014/main" id="{FE607EA0-B05C-4615-B585-843ACBAAF6F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BF5844-67A9-4BD3-AE90-7F5B0DB48A96}"/>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104345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062E-D9E7-4A56-8559-E76826C446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7C8835-3302-45EF-A4D5-820ABE33A99E}"/>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4" name="Footer Placeholder 3">
            <a:extLst>
              <a:ext uri="{FF2B5EF4-FFF2-40B4-BE49-F238E27FC236}">
                <a16:creationId xmlns:a16="http://schemas.microsoft.com/office/drawing/2014/main" id="{0A327BA4-01C1-459A-A733-A1CFA2E65F0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472D59-7BE6-4CEC-99E5-56A872048891}"/>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326191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16C498-802D-43D9-AEC5-A6A2B9D5497D}"/>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3" name="Footer Placeholder 2">
            <a:extLst>
              <a:ext uri="{FF2B5EF4-FFF2-40B4-BE49-F238E27FC236}">
                <a16:creationId xmlns:a16="http://schemas.microsoft.com/office/drawing/2014/main" id="{5E344673-867B-45C0-9C99-C756B5EE43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11DE31-3EC2-4E80-B824-478B17B987C1}"/>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219618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4C70-0105-413B-A0FC-13F690F7C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8CC99C-BD91-401E-A1E0-3AB065617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950F8A-E791-4F7F-8A37-507CD1894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03470-8ED5-4265-ABA4-8B0D572FCACF}"/>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6" name="Footer Placeholder 5">
            <a:extLst>
              <a:ext uri="{FF2B5EF4-FFF2-40B4-BE49-F238E27FC236}">
                <a16:creationId xmlns:a16="http://schemas.microsoft.com/office/drawing/2014/main" id="{A2EACA20-5A97-40B1-B611-274780D760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5DDB13-BD93-49A9-B771-337098B00C77}"/>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402158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19CB-A919-4AD2-93BD-B211F4E9B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3C8077-F03F-4FE2-85E1-0652E2919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F5E990-614E-4DF5-A8A2-1D76079AE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3F5EA-F734-4816-9878-DA31BFE0B8C5}"/>
              </a:ext>
            </a:extLst>
          </p:cNvPr>
          <p:cNvSpPr>
            <a:spLocks noGrp="1"/>
          </p:cNvSpPr>
          <p:nvPr>
            <p:ph type="dt" sz="half" idx="10"/>
          </p:nvPr>
        </p:nvSpPr>
        <p:spPr/>
        <p:txBody>
          <a:bodyPr/>
          <a:lstStyle/>
          <a:p>
            <a:fld id="{1420909B-3600-4A3E-B64F-EF6D98D63D38}" type="datetimeFigureOut">
              <a:rPr lang="en-US" smtClean="0"/>
              <a:t>4/27/2022</a:t>
            </a:fld>
            <a:endParaRPr lang="en-US" dirty="0"/>
          </a:p>
        </p:txBody>
      </p:sp>
      <p:sp>
        <p:nvSpPr>
          <p:cNvPr id="6" name="Footer Placeholder 5">
            <a:extLst>
              <a:ext uri="{FF2B5EF4-FFF2-40B4-BE49-F238E27FC236}">
                <a16:creationId xmlns:a16="http://schemas.microsoft.com/office/drawing/2014/main" id="{0FDDF73E-BD03-4591-82B5-1D815AAA07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3451B6-B026-4863-9758-88E722C8B88A}"/>
              </a:ext>
            </a:extLst>
          </p:cNvPr>
          <p:cNvSpPr>
            <a:spLocks noGrp="1"/>
          </p:cNvSpPr>
          <p:nvPr>
            <p:ph type="sldNum" sz="quarter" idx="12"/>
          </p:nvPr>
        </p:nvSpPr>
        <p:spPr/>
        <p:txBody>
          <a:bodyPr/>
          <a:lstStyle/>
          <a:p>
            <a:fld id="{96059885-F47D-45B0-88D7-BD3BD9CFBCA4}" type="slidenum">
              <a:rPr lang="en-US" smtClean="0"/>
              <a:t>‹#›</a:t>
            </a:fld>
            <a:endParaRPr lang="en-US" dirty="0"/>
          </a:p>
        </p:txBody>
      </p:sp>
    </p:spTree>
    <p:extLst>
      <p:ext uri="{BB962C8B-B14F-4D97-AF65-F5344CB8AC3E}">
        <p14:creationId xmlns:p14="http://schemas.microsoft.com/office/powerpoint/2010/main" val="367696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65C23-01EC-4FA6-A9C5-61F195ABEA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6232E2-9A7C-4074-869F-7BDDB44A7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D5628-6C09-4351-8516-75D14DCC2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0909B-3600-4A3E-B64F-EF6D98D63D38}" type="datetimeFigureOut">
              <a:rPr lang="en-US" smtClean="0"/>
              <a:t>4/27/2022</a:t>
            </a:fld>
            <a:endParaRPr lang="en-US" dirty="0"/>
          </a:p>
        </p:txBody>
      </p:sp>
      <p:sp>
        <p:nvSpPr>
          <p:cNvPr id="5" name="Footer Placeholder 4">
            <a:extLst>
              <a:ext uri="{FF2B5EF4-FFF2-40B4-BE49-F238E27FC236}">
                <a16:creationId xmlns:a16="http://schemas.microsoft.com/office/drawing/2014/main" id="{2E50407D-F705-4E12-9759-A05533263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5880CA6-4D4B-4E7B-858F-40E42AB221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59885-F47D-45B0-88D7-BD3BD9CFBCA4}" type="slidenum">
              <a:rPr lang="en-US" smtClean="0"/>
              <a:t>‹#›</a:t>
            </a:fld>
            <a:endParaRPr lang="en-US" dirty="0"/>
          </a:p>
        </p:txBody>
      </p:sp>
    </p:spTree>
    <p:extLst>
      <p:ext uri="{BB962C8B-B14F-4D97-AF65-F5344CB8AC3E}">
        <p14:creationId xmlns:p14="http://schemas.microsoft.com/office/powerpoint/2010/main" val="4040150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76D4-3CCD-4D25-80ED-65FCBF7231AD}"/>
              </a:ext>
            </a:extLst>
          </p:cNvPr>
          <p:cNvSpPr>
            <a:spLocks noGrp="1"/>
          </p:cNvSpPr>
          <p:nvPr>
            <p:ph type="ctrTitle"/>
          </p:nvPr>
        </p:nvSpPr>
        <p:spPr>
          <a:xfrm>
            <a:off x="1524000" y="1122363"/>
            <a:ext cx="9144000" cy="1552011"/>
          </a:xfrm>
        </p:spPr>
        <p:txBody>
          <a:bodyPr>
            <a:normAutofit/>
          </a:bodyPr>
          <a:lstStyle/>
          <a:p>
            <a:r>
              <a:rPr lang="en-US" sz="7200" dirty="0"/>
              <a:t>ADA Basics</a:t>
            </a:r>
          </a:p>
        </p:txBody>
      </p:sp>
      <p:sp>
        <p:nvSpPr>
          <p:cNvPr id="3" name="Subtitle 2">
            <a:extLst>
              <a:ext uri="{FF2B5EF4-FFF2-40B4-BE49-F238E27FC236}">
                <a16:creationId xmlns:a16="http://schemas.microsoft.com/office/drawing/2014/main" id="{DE722439-C4C6-4BE2-BE90-B3A6FC0B939C}"/>
              </a:ext>
            </a:extLst>
          </p:cNvPr>
          <p:cNvSpPr>
            <a:spLocks noGrp="1"/>
          </p:cNvSpPr>
          <p:nvPr>
            <p:ph type="subTitle" idx="1"/>
          </p:nvPr>
        </p:nvSpPr>
        <p:spPr>
          <a:xfrm>
            <a:off x="1524000" y="3602038"/>
            <a:ext cx="9144000" cy="2267820"/>
          </a:xfrm>
        </p:spPr>
        <p:txBody>
          <a:bodyPr>
            <a:normAutofit/>
          </a:bodyPr>
          <a:lstStyle/>
          <a:p>
            <a:r>
              <a:rPr lang="en-US" sz="3200" dirty="0"/>
              <a:t>Troy Balthazor</a:t>
            </a:r>
          </a:p>
          <a:p>
            <a:r>
              <a:rPr lang="en-US" sz="3200" dirty="0"/>
              <a:t>ADA and Universal Design Consultant</a:t>
            </a:r>
          </a:p>
          <a:p>
            <a:r>
              <a:rPr lang="en-US" sz="3200" dirty="0"/>
              <a:t>Great Plains ADA Center</a:t>
            </a:r>
          </a:p>
        </p:txBody>
      </p:sp>
    </p:spTree>
    <p:extLst>
      <p:ext uri="{BB962C8B-B14F-4D97-AF65-F5344CB8AC3E}">
        <p14:creationId xmlns:p14="http://schemas.microsoft.com/office/powerpoint/2010/main" val="340759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94FE-B23E-4658-A06A-D42D65CCF39A}"/>
              </a:ext>
            </a:extLst>
          </p:cNvPr>
          <p:cNvSpPr>
            <a:spLocks noGrp="1"/>
          </p:cNvSpPr>
          <p:nvPr>
            <p:ph type="title"/>
          </p:nvPr>
        </p:nvSpPr>
        <p:spPr/>
        <p:txBody>
          <a:bodyPr/>
          <a:lstStyle/>
          <a:p>
            <a:r>
              <a:rPr lang="en-US" dirty="0"/>
              <a:t>Major Life Activities</a:t>
            </a:r>
            <a:br>
              <a:rPr lang="en-US" dirty="0"/>
            </a:br>
            <a:endParaRPr lang="en-US" dirty="0"/>
          </a:p>
        </p:txBody>
      </p:sp>
      <p:sp>
        <p:nvSpPr>
          <p:cNvPr id="3" name="Content Placeholder 2">
            <a:extLst>
              <a:ext uri="{FF2B5EF4-FFF2-40B4-BE49-F238E27FC236}">
                <a16:creationId xmlns:a16="http://schemas.microsoft.com/office/drawing/2014/main" id="{FA151E09-2F47-422A-AC33-9A513B83F046}"/>
              </a:ext>
            </a:extLst>
          </p:cNvPr>
          <p:cNvSpPr>
            <a:spLocks noGrp="1"/>
          </p:cNvSpPr>
          <p:nvPr>
            <p:ph idx="1"/>
          </p:nvPr>
        </p:nvSpPr>
        <p:spPr/>
        <p:txBody>
          <a:bodyPr>
            <a:normAutofit/>
          </a:bodyPr>
          <a:lstStyle/>
          <a:p>
            <a:r>
              <a:rPr lang="en-US" sz="3600" dirty="0"/>
              <a:t>Basic activities that most people can perform with little or no difficulty.</a:t>
            </a:r>
          </a:p>
          <a:p>
            <a:endParaRPr lang="en-US" sz="3600" dirty="0"/>
          </a:p>
          <a:p>
            <a:r>
              <a:rPr lang="en-US" sz="3600" dirty="0"/>
              <a:t>Operation of major body functions such as immune system, normal cell growth, digestive, brain, circulatory functions.</a:t>
            </a:r>
          </a:p>
        </p:txBody>
      </p:sp>
    </p:spTree>
    <p:extLst>
      <p:ext uri="{BB962C8B-B14F-4D97-AF65-F5344CB8AC3E}">
        <p14:creationId xmlns:p14="http://schemas.microsoft.com/office/powerpoint/2010/main" val="425849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122D0-FD28-4BD2-99CA-48AEE5611B74}"/>
              </a:ext>
            </a:extLst>
          </p:cNvPr>
          <p:cNvSpPr>
            <a:spLocks noGrp="1"/>
          </p:cNvSpPr>
          <p:nvPr>
            <p:ph type="title"/>
          </p:nvPr>
        </p:nvSpPr>
        <p:spPr/>
        <p:txBody>
          <a:bodyPr/>
          <a:lstStyle/>
          <a:p>
            <a:r>
              <a:rPr lang="en-US" dirty="0"/>
              <a:t>Mitigating Measures</a:t>
            </a:r>
          </a:p>
        </p:txBody>
      </p:sp>
      <p:sp>
        <p:nvSpPr>
          <p:cNvPr id="3" name="Content Placeholder 2">
            <a:extLst>
              <a:ext uri="{FF2B5EF4-FFF2-40B4-BE49-F238E27FC236}">
                <a16:creationId xmlns:a16="http://schemas.microsoft.com/office/drawing/2014/main" id="{AE7610FC-FEB9-41F6-B00A-F1896E6202A5}"/>
              </a:ext>
            </a:extLst>
          </p:cNvPr>
          <p:cNvSpPr>
            <a:spLocks noGrp="1"/>
          </p:cNvSpPr>
          <p:nvPr>
            <p:ph idx="1"/>
          </p:nvPr>
        </p:nvSpPr>
        <p:spPr/>
        <p:txBody>
          <a:bodyPr>
            <a:normAutofit fontScale="92500"/>
          </a:bodyPr>
          <a:lstStyle/>
          <a:p>
            <a:endParaRPr lang="en-US" sz="3200" dirty="0"/>
          </a:p>
          <a:p>
            <a:r>
              <a:rPr lang="en-US" sz="3200" dirty="0"/>
              <a:t>Mitigating measures shall not be a factor when determining whether an impairment substantially limits a major life activity. </a:t>
            </a:r>
          </a:p>
          <a:p>
            <a:endParaRPr lang="en-US" sz="3200" dirty="0"/>
          </a:p>
          <a:p>
            <a:r>
              <a:rPr lang="en-US" sz="3200" dirty="0"/>
              <a:t>Only consideration= ordinary eyeglasses or contact lenses that fully correct visual acuity or eliminate refractive error.</a:t>
            </a:r>
          </a:p>
          <a:p>
            <a:endParaRPr lang="en-US" sz="3200" dirty="0"/>
          </a:p>
          <a:p>
            <a:r>
              <a:rPr lang="en-US" sz="3200" dirty="0"/>
              <a:t>Eliminates or reduces the symptoms or impact of an impairment. </a:t>
            </a:r>
          </a:p>
        </p:txBody>
      </p:sp>
    </p:spTree>
    <p:extLst>
      <p:ext uri="{BB962C8B-B14F-4D97-AF65-F5344CB8AC3E}">
        <p14:creationId xmlns:p14="http://schemas.microsoft.com/office/powerpoint/2010/main" val="27156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7B07-C076-457F-96CD-1E560BA125F1}"/>
              </a:ext>
            </a:extLst>
          </p:cNvPr>
          <p:cNvSpPr>
            <a:spLocks noGrp="1"/>
          </p:cNvSpPr>
          <p:nvPr>
            <p:ph type="title"/>
          </p:nvPr>
        </p:nvSpPr>
        <p:spPr/>
        <p:txBody>
          <a:bodyPr/>
          <a:lstStyle/>
          <a:p>
            <a:r>
              <a:rPr lang="en-US" dirty="0"/>
              <a:t>Mitigating Measures - Example</a:t>
            </a:r>
          </a:p>
        </p:txBody>
      </p:sp>
      <p:sp>
        <p:nvSpPr>
          <p:cNvPr id="3" name="Content Placeholder 2">
            <a:extLst>
              <a:ext uri="{FF2B5EF4-FFF2-40B4-BE49-F238E27FC236}">
                <a16:creationId xmlns:a16="http://schemas.microsoft.com/office/drawing/2014/main" id="{793D967D-FA6D-4F08-B518-8FF1A4888F27}"/>
              </a:ext>
            </a:extLst>
          </p:cNvPr>
          <p:cNvSpPr>
            <a:spLocks noGrp="1"/>
          </p:cNvSpPr>
          <p:nvPr>
            <p:ph idx="1"/>
          </p:nvPr>
        </p:nvSpPr>
        <p:spPr/>
        <p:txBody>
          <a:bodyPr/>
          <a:lstStyle/>
          <a:p>
            <a:endParaRPr lang="en-US" dirty="0"/>
          </a:p>
          <a:p>
            <a:r>
              <a:rPr lang="en-US" sz="3200" dirty="0"/>
              <a:t>Bill has diabetes and must use insulin everyday.</a:t>
            </a:r>
          </a:p>
          <a:p>
            <a:r>
              <a:rPr lang="en-US" sz="3200" dirty="0"/>
              <a:t>Bill has no difficulties performing major life activities when using insulin.</a:t>
            </a:r>
          </a:p>
          <a:p>
            <a:r>
              <a:rPr lang="en-US" sz="3200" dirty="0"/>
              <a:t>Insulin is the mitigating measure</a:t>
            </a:r>
          </a:p>
          <a:p>
            <a:r>
              <a:rPr lang="en-US" sz="3200" dirty="0"/>
              <a:t>Even though Bill can function “normally” while using insulin, he is still considered a person with a disability.</a:t>
            </a:r>
          </a:p>
        </p:txBody>
      </p:sp>
    </p:spTree>
    <p:extLst>
      <p:ext uri="{BB962C8B-B14F-4D97-AF65-F5344CB8AC3E}">
        <p14:creationId xmlns:p14="http://schemas.microsoft.com/office/powerpoint/2010/main" val="3841435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F71D-1DA6-4362-BCAD-45EB03C35D3A}"/>
              </a:ext>
            </a:extLst>
          </p:cNvPr>
          <p:cNvSpPr>
            <a:spLocks noGrp="1"/>
          </p:cNvSpPr>
          <p:nvPr>
            <p:ph type="title"/>
          </p:nvPr>
        </p:nvSpPr>
        <p:spPr/>
        <p:txBody>
          <a:bodyPr/>
          <a:lstStyle/>
          <a:p>
            <a:r>
              <a:rPr lang="en-US" dirty="0"/>
              <a:t>Mitigating Measures – Negative Effects</a:t>
            </a:r>
          </a:p>
        </p:txBody>
      </p:sp>
      <p:sp>
        <p:nvSpPr>
          <p:cNvPr id="3" name="Content Placeholder 2">
            <a:extLst>
              <a:ext uri="{FF2B5EF4-FFF2-40B4-BE49-F238E27FC236}">
                <a16:creationId xmlns:a16="http://schemas.microsoft.com/office/drawing/2014/main" id="{54D7DA6C-4F1E-4788-B807-0E1037BB5D1E}"/>
              </a:ext>
            </a:extLst>
          </p:cNvPr>
          <p:cNvSpPr>
            <a:spLocks noGrp="1"/>
          </p:cNvSpPr>
          <p:nvPr>
            <p:ph idx="1"/>
          </p:nvPr>
        </p:nvSpPr>
        <p:spPr/>
        <p:txBody>
          <a:bodyPr/>
          <a:lstStyle/>
          <a:p>
            <a:pPr marL="0" indent="0">
              <a:buNone/>
            </a:pPr>
            <a:endParaRPr lang="en-US" dirty="0"/>
          </a:p>
          <a:p>
            <a:pPr marL="0" indent="0" algn="ctr">
              <a:buNone/>
            </a:pPr>
            <a:endParaRPr lang="en-US" sz="4000" dirty="0"/>
          </a:p>
          <a:p>
            <a:pPr marL="0" indent="0" algn="ctr">
              <a:buNone/>
            </a:pPr>
            <a:r>
              <a:rPr lang="en-US" sz="4000" dirty="0"/>
              <a:t>The negative effects of a mitigating measure can be taken into account to determine if a person has a disability.</a:t>
            </a:r>
          </a:p>
          <a:p>
            <a:endParaRPr lang="en-US" dirty="0"/>
          </a:p>
        </p:txBody>
      </p:sp>
    </p:spTree>
    <p:extLst>
      <p:ext uri="{BB962C8B-B14F-4D97-AF65-F5344CB8AC3E}">
        <p14:creationId xmlns:p14="http://schemas.microsoft.com/office/powerpoint/2010/main" val="402055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BCAB-E375-4948-9002-5B1D1513447D}"/>
              </a:ext>
            </a:extLst>
          </p:cNvPr>
          <p:cNvSpPr>
            <a:spLocks noGrp="1"/>
          </p:cNvSpPr>
          <p:nvPr>
            <p:ph type="title"/>
          </p:nvPr>
        </p:nvSpPr>
        <p:spPr/>
        <p:txBody>
          <a:bodyPr/>
          <a:lstStyle/>
          <a:p>
            <a:r>
              <a:rPr lang="en-US" dirty="0"/>
              <a:t>Mitigating Measures – Negative Effect Example</a:t>
            </a:r>
          </a:p>
        </p:txBody>
      </p:sp>
      <p:sp>
        <p:nvSpPr>
          <p:cNvPr id="3" name="Content Placeholder 2">
            <a:extLst>
              <a:ext uri="{FF2B5EF4-FFF2-40B4-BE49-F238E27FC236}">
                <a16:creationId xmlns:a16="http://schemas.microsoft.com/office/drawing/2014/main" id="{42738313-A98C-4AE2-B20F-29EA5BECE57A}"/>
              </a:ext>
            </a:extLst>
          </p:cNvPr>
          <p:cNvSpPr>
            <a:spLocks noGrp="1"/>
          </p:cNvSpPr>
          <p:nvPr>
            <p:ph idx="1"/>
          </p:nvPr>
        </p:nvSpPr>
        <p:spPr/>
        <p:txBody>
          <a:bodyPr>
            <a:normAutofit lnSpcReduction="10000"/>
          </a:bodyPr>
          <a:lstStyle/>
          <a:p>
            <a:pPr marL="0" indent="0">
              <a:buNone/>
            </a:pPr>
            <a:endParaRPr lang="en-US" sz="3600" dirty="0"/>
          </a:p>
          <a:p>
            <a:pPr marL="0" indent="0">
              <a:buNone/>
            </a:pPr>
            <a:r>
              <a:rPr lang="en-US" sz="3600" dirty="0"/>
              <a:t>Jennifer has high blood pressure. Her medication causes her to have severe fatigue and she needs short breaks to rest during the day.</a:t>
            </a:r>
          </a:p>
          <a:p>
            <a:endParaRPr lang="en-US" sz="3600" dirty="0"/>
          </a:p>
          <a:p>
            <a:r>
              <a:rPr lang="en-US" sz="3600" dirty="0"/>
              <a:t>Jennifer could be considered to have a disability based upon the symptoms of her medication and her high blood pressure. </a:t>
            </a:r>
          </a:p>
          <a:p>
            <a:endParaRPr lang="en-US" dirty="0"/>
          </a:p>
        </p:txBody>
      </p:sp>
    </p:spTree>
    <p:extLst>
      <p:ext uri="{BB962C8B-B14F-4D97-AF65-F5344CB8AC3E}">
        <p14:creationId xmlns:p14="http://schemas.microsoft.com/office/powerpoint/2010/main" val="120781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8CF9-43B1-4DDE-A645-CD5193A14714}"/>
              </a:ext>
            </a:extLst>
          </p:cNvPr>
          <p:cNvSpPr>
            <a:spLocks noGrp="1"/>
          </p:cNvSpPr>
          <p:nvPr>
            <p:ph type="title"/>
          </p:nvPr>
        </p:nvSpPr>
        <p:spPr/>
        <p:txBody>
          <a:bodyPr/>
          <a:lstStyle/>
          <a:p>
            <a:r>
              <a:rPr lang="en-US" dirty="0"/>
              <a:t>Episodic Impairment/Remission</a:t>
            </a:r>
          </a:p>
        </p:txBody>
      </p:sp>
      <p:sp>
        <p:nvSpPr>
          <p:cNvPr id="4" name="Subtitle 2">
            <a:extLst>
              <a:ext uri="{FF2B5EF4-FFF2-40B4-BE49-F238E27FC236}">
                <a16:creationId xmlns:a16="http://schemas.microsoft.com/office/drawing/2014/main" id="{C46223FA-EB24-430E-82C3-C565C6EC54E2}"/>
              </a:ext>
            </a:extLst>
          </p:cNvPr>
          <p:cNvSpPr txBox="1">
            <a:spLocks noGrp="1"/>
          </p:cNvSpPr>
          <p:nvPr>
            <p:ph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dirty="0"/>
          </a:p>
          <a:p>
            <a:r>
              <a:rPr lang="en-US" sz="3600" dirty="0"/>
              <a:t>Examples of Episodic Impairments:</a:t>
            </a:r>
          </a:p>
          <a:p>
            <a:pPr lvl="1"/>
            <a:r>
              <a:rPr lang="en-US" sz="3200" dirty="0"/>
              <a:t>MS</a:t>
            </a:r>
          </a:p>
          <a:p>
            <a:pPr lvl="1"/>
            <a:r>
              <a:rPr lang="en-US" sz="3200" dirty="0"/>
              <a:t>Bi-polar Disorder</a:t>
            </a:r>
          </a:p>
          <a:p>
            <a:pPr lvl="1"/>
            <a:r>
              <a:rPr lang="en-US" sz="3200" dirty="0"/>
              <a:t>Asthma</a:t>
            </a:r>
          </a:p>
          <a:p>
            <a:pPr lvl="1"/>
            <a:r>
              <a:rPr lang="en-US" sz="3200" dirty="0"/>
              <a:t>Epilepsy</a:t>
            </a:r>
          </a:p>
          <a:p>
            <a:pPr lvl="1"/>
            <a:endParaRPr lang="en-US" sz="3200" dirty="0"/>
          </a:p>
          <a:p>
            <a:r>
              <a:rPr lang="en-US" sz="3600" dirty="0"/>
              <a:t>Example of Remission:  Cancer</a:t>
            </a:r>
          </a:p>
          <a:p>
            <a:endParaRPr lang="en-US" dirty="0"/>
          </a:p>
        </p:txBody>
      </p:sp>
    </p:spTree>
    <p:extLst>
      <p:ext uri="{BB962C8B-B14F-4D97-AF65-F5344CB8AC3E}">
        <p14:creationId xmlns:p14="http://schemas.microsoft.com/office/powerpoint/2010/main" val="77723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6FFB-D176-45FC-A0E8-10B2EC28E0E2}"/>
              </a:ext>
            </a:extLst>
          </p:cNvPr>
          <p:cNvSpPr>
            <a:spLocks noGrp="1"/>
          </p:cNvSpPr>
          <p:nvPr>
            <p:ph type="title"/>
          </p:nvPr>
        </p:nvSpPr>
        <p:spPr/>
        <p:txBody>
          <a:bodyPr/>
          <a:lstStyle/>
          <a:p>
            <a:r>
              <a:rPr lang="en-US" dirty="0"/>
              <a:t>Temporary Impairments</a:t>
            </a:r>
          </a:p>
        </p:txBody>
      </p:sp>
      <p:sp>
        <p:nvSpPr>
          <p:cNvPr id="3" name="Content Placeholder 2">
            <a:extLst>
              <a:ext uri="{FF2B5EF4-FFF2-40B4-BE49-F238E27FC236}">
                <a16:creationId xmlns:a16="http://schemas.microsoft.com/office/drawing/2014/main" id="{33F01662-C0A6-4BD5-9BBC-4F5935BBD70C}"/>
              </a:ext>
            </a:extLst>
          </p:cNvPr>
          <p:cNvSpPr>
            <a:spLocks noGrp="1"/>
          </p:cNvSpPr>
          <p:nvPr>
            <p:ph idx="1"/>
          </p:nvPr>
        </p:nvSpPr>
        <p:spPr/>
        <p:txBody>
          <a:bodyPr/>
          <a:lstStyle/>
          <a:p>
            <a:r>
              <a:rPr lang="en-US" sz="3200" dirty="0"/>
              <a:t>Depends upon:</a:t>
            </a:r>
          </a:p>
          <a:p>
            <a:r>
              <a:rPr lang="en-US" sz="3200" dirty="0"/>
              <a:t>	Extent</a:t>
            </a:r>
          </a:p>
          <a:p>
            <a:r>
              <a:rPr lang="en-US" sz="3200" dirty="0"/>
              <a:t>	Duration</a:t>
            </a:r>
          </a:p>
          <a:p>
            <a:r>
              <a:rPr lang="en-US" sz="3200" dirty="0"/>
              <a:t>	Impact</a:t>
            </a:r>
          </a:p>
          <a:p>
            <a:endParaRPr lang="en-US" sz="3200" dirty="0"/>
          </a:p>
          <a:p>
            <a:r>
              <a:rPr lang="en-US" sz="3200" dirty="0"/>
              <a:t>Temporary non-chronic impairments that do not last for a long time and that have no long term impact usually are not disabilities.</a:t>
            </a:r>
          </a:p>
          <a:p>
            <a:endParaRPr lang="en-US" dirty="0"/>
          </a:p>
        </p:txBody>
      </p:sp>
    </p:spTree>
    <p:extLst>
      <p:ext uri="{BB962C8B-B14F-4D97-AF65-F5344CB8AC3E}">
        <p14:creationId xmlns:p14="http://schemas.microsoft.com/office/powerpoint/2010/main" val="72603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8F93-8BB9-4F4A-8ABC-A1470622276F}"/>
              </a:ext>
            </a:extLst>
          </p:cNvPr>
          <p:cNvSpPr>
            <a:spLocks noGrp="1"/>
          </p:cNvSpPr>
          <p:nvPr>
            <p:ph type="title"/>
          </p:nvPr>
        </p:nvSpPr>
        <p:spPr/>
        <p:txBody>
          <a:bodyPr/>
          <a:lstStyle/>
          <a:p>
            <a:r>
              <a:rPr lang="en-US" dirty="0"/>
              <a:t>Exclusions</a:t>
            </a:r>
          </a:p>
        </p:txBody>
      </p:sp>
      <p:sp>
        <p:nvSpPr>
          <p:cNvPr id="3" name="Content Placeholder 2">
            <a:extLst>
              <a:ext uri="{FF2B5EF4-FFF2-40B4-BE49-F238E27FC236}">
                <a16:creationId xmlns:a16="http://schemas.microsoft.com/office/drawing/2014/main" id="{A53F457F-26D4-42BA-A4FB-8DD682F1FFE6}"/>
              </a:ext>
            </a:extLst>
          </p:cNvPr>
          <p:cNvSpPr>
            <a:spLocks noGrp="1"/>
          </p:cNvSpPr>
          <p:nvPr>
            <p:ph idx="1"/>
          </p:nvPr>
        </p:nvSpPr>
        <p:spPr>
          <a:xfrm>
            <a:off x="838200" y="1943612"/>
            <a:ext cx="10515600" cy="4351338"/>
          </a:xfrm>
        </p:spPr>
        <p:txBody>
          <a:bodyPr/>
          <a:lstStyle/>
          <a:p>
            <a:endParaRPr lang="en-US" dirty="0"/>
          </a:p>
          <a:p>
            <a:r>
              <a:rPr lang="en-US" sz="3600" dirty="0"/>
              <a:t>A person who currently uses drugs is not protected by the ADA</a:t>
            </a:r>
          </a:p>
          <a:p>
            <a:endParaRPr lang="en-US" sz="3600" dirty="0"/>
          </a:p>
          <a:p>
            <a:r>
              <a:rPr lang="en-US" sz="3600" dirty="0"/>
              <a:t>Former addicts who have been successfully rehabilitated may be protected</a:t>
            </a:r>
          </a:p>
          <a:p>
            <a:endParaRPr lang="en-US" dirty="0"/>
          </a:p>
        </p:txBody>
      </p:sp>
    </p:spTree>
    <p:extLst>
      <p:ext uri="{BB962C8B-B14F-4D97-AF65-F5344CB8AC3E}">
        <p14:creationId xmlns:p14="http://schemas.microsoft.com/office/powerpoint/2010/main" val="16869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02F3-EDEB-402A-A153-129B3E01D452}"/>
              </a:ext>
            </a:extLst>
          </p:cNvPr>
          <p:cNvSpPr>
            <a:spLocks noGrp="1"/>
          </p:cNvSpPr>
          <p:nvPr>
            <p:ph type="title"/>
          </p:nvPr>
        </p:nvSpPr>
        <p:spPr/>
        <p:txBody>
          <a:bodyPr/>
          <a:lstStyle/>
          <a:p>
            <a:r>
              <a:rPr lang="en-US" dirty="0"/>
              <a:t>Title 1 of the ADA</a:t>
            </a:r>
          </a:p>
        </p:txBody>
      </p:sp>
      <p:sp>
        <p:nvSpPr>
          <p:cNvPr id="3" name="Content Placeholder 2">
            <a:extLst>
              <a:ext uri="{FF2B5EF4-FFF2-40B4-BE49-F238E27FC236}">
                <a16:creationId xmlns:a16="http://schemas.microsoft.com/office/drawing/2014/main" id="{378ED9A3-7FE3-4A46-9551-B7798D973569}"/>
              </a:ext>
            </a:extLst>
          </p:cNvPr>
          <p:cNvSpPr>
            <a:spLocks noGrp="1"/>
          </p:cNvSpPr>
          <p:nvPr>
            <p:ph idx="1"/>
          </p:nvPr>
        </p:nvSpPr>
        <p:spPr/>
        <p:txBody>
          <a:bodyPr/>
          <a:lstStyle/>
          <a:p>
            <a:pPr marL="0" indent="0" algn="ctr">
              <a:buNone/>
            </a:pPr>
            <a:endParaRPr lang="en-US" sz="4000" dirty="0"/>
          </a:p>
          <a:p>
            <a:pPr marL="0" indent="0" algn="ctr">
              <a:buNone/>
            </a:pPr>
            <a:r>
              <a:rPr lang="en-US" sz="4000" dirty="0"/>
              <a:t>Title I of the ADA protects qualified individuals with disabilities from discrimination in employment.</a:t>
            </a:r>
          </a:p>
          <a:p>
            <a:endParaRPr lang="en-US" dirty="0"/>
          </a:p>
        </p:txBody>
      </p:sp>
    </p:spTree>
    <p:extLst>
      <p:ext uri="{BB962C8B-B14F-4D97-AF65-F5344CB8AC3E}">
        <p14:creationId xmlns:p14="http://schemas.microsoft.com/office/powerpoint/2010/main" val="143990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8CBD-71F4-4F8F-ADBE-977FE088A84C}"/>
              </a:ext>
            </a:extLst>
          </p:cNvPr>
          <p:cNvSpPr>
            <a:spLocks noGrp="1"/>
          </p:cNvSpPr>
          <p:nvPr>
            <p:ph type="title"/>
          </p:nvPr>
        </p:nvSpPr>
        <p:spPr/>
        <p:txBody>
          <a:bodyPr/>
          <a:lstStyle/>
          <a:p>
            <a:r>
              <a:rPr lang="en-US" dirty="0"/>
              <a:t>Who is Covered by the Employment Provisions of the ADA?</a:t>
            </a:r>
          </a:p>
        </p:txBody>
      </p:sp>
      <p:sp>
        <p:nvSpPr>
          <p:cNvPr id="3" name="Content Placeholder 2">
            <a:extLst>
              <a:ext uri="{FF2B5EF4-FFF2-40B4-BE49-F238E27FC236}">
                <a16:creationId xmlns:a16="http://schemas.microsoft.com/office/drawing/2014/main" id="{E78FA6F0-A8FD-4655-AF89-6E1946AD9583}"/>
              </a:ext>
            </a:extLst>
          </p:cNvPr>
          <p:cNvSpPr>
            <a:spLocks noGrp="1"/>
          </p:cNvSpPr>
          <p:nvPr>
            <p:ph idx="1"/>
          </p:nvPr>
        </p:nvSpPr>
        <p:spPr/>
        <p:txBody>
          <a:bodyPr/>
          <a:lstStyle/>
          <a:p>
            <a:endParaRPr lang="en-US" dirty="0"/>
          </a:p>
          <a:p>
            <a:r>
              <a:rPr lang="en-US" sz="3200" dirty="0"/>
              <a:t>All private employers with 15 or more employees (Title 3)</a:t>
            </a:r>
          </a:p>
          <a:p>
            <a:endParaRPr lang="en-US" sz="3200" dirty="0"/>
          </a:p>
          <a:p>
            <a:r>
              <a:rPr lang="en-US" sz="3200" dirty="0"/>
              <a:t>All public employers, regardless of size. (Title 2)</a:t>
            </a:r>
          </a:p>
          <a:p>
            <a:endParaRPr lang="en-US" dirty="0"/>
          </a:p>
        </p:txBody>
      </p:sp>
    </p:spTree>
    <p:extLst>
      <p:ext uri="{BB962C8B-B14F-4D97-AF65-F5344CB8AC3E}">
        <p14:creationId xmlns:p14="http://schemas.microsoft.com/office/powerpoint/2010/main" val="216349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393C-A127-4F78-B19A-6E73CFDED87D}"/>
              </a:ext>
            </a:extLst>
          </p:cNvPr>
          <p:cNvSpPr>
            <a:spLocks noGrp="1"/>
          </p:cNvSpPr>
          <p:nvPr>
            <p:ph type="title"/>
          </p:nvPr>
        </p:nvSpPr>
        <p:spPr/>
        <p:txBody>
          <a:bodyPr/>
          <a:lstStyle/>
          <a:p>
            <a:r>
              <a:rPr lang="en-US" dirty="0"/>
              <a:t>Passage of Americans with Disabilities Act</a:t>
            </a:r>
          </a:p>
        </p:txBody>
      </p:sp>
      <p:pic>
        <p:nvPicPr>
          <p:cNvPr id="4" name="Content Placeholder 3" descr="President George H.W. Bush at a desk signing the ADA into law.  He is accompanied by 4 people, including Justin Dart">
            <a:extLst>
              <a:ext uri="{FF2B5EF4-FFF2-40B4-BE49-F238E27FC236}">
                <a16:creationId xmlns:a16="http://schemas.microsoft.com/office/drawing/2014/main" id="{9C9CB180-D2DF-48E4-A094-975CF4E8A433}"/>
              </a:ext>
            </a:extLst>
          </p:cNvPr>
          <p:cNvPicPr>
            <a:picLocks noGrp="1" noChangeAspect="1"/>
          </p:cNvPicPr>
          <p:nvPr>
            <p:ph idx="1"/>
          </p:nvPr>
        </p:nvPicPr>
        <p:blipFill>
          <a:blip r:embed="rId2"/>
          <a:stretch>
            <a:fillRect/>
          </a:stretch>
        </p:blipFill>
        <p:spPr>
          <a:xfrm>
            <a:off x="2455247" y="1690688"/>
            <a:ext cx="7281505" cy="5344292"/>
          </a:xfrm>
          <a:prstGeom prst="rect">
            <a:avLst/>
          </a:prstGeom>
        </p:spPr>
      </p:pic>
    </p:spTree>
    <p:extLst>
      <p:ext uri="{BB962C8B-B14F-4D97-AF65-F5344CB8AC3E}">
        <p14:creationId xmlns:p14="http://schemas.microsoft.com/office/powerpoint/2010/main" val="229106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C13E-C407-44CE-BDF4-23A28D57425A}"/>
              </a:ext>
            </a:extLst>
          </p:cNvPr>
          <p:cNvSpPr>
            <a:spLocks noGrp="1"/>
          </p:cNvSpPr>
          <p:nvPr>
            <p:ph type="title"/>
          </p:nvPr>
        </p:nvSpPr>
        <p:spPr/>
        <p:txBody>
          <a:bodyPr/>
          <a:lstStyle/>
          <a:p>
            <a:r>
              <a:rPr lang="en-US" dirty="0"/>
              <a:t>How does the ADA Define “Qualified?”</a:t>
            </a:r>
          </a:p>
        </p:txBody>
      </p:sp>
      <p:sp>
        <p:nvSpPr>
          <p:cNvPr id="3" name="Content Placeholder 2">
            <a:extLst>
              <a:ext uri="{FF2B5EF4-FFF2-40B4-BE49-F238E27FC236}">
                <a16:creationId xmlns:a16="http://schemas.microsoft.com/office/drawing/2014/main" id="{9D689713-4931-4C72-AE34-2473E87F5F2E}"/>
              </a:ext>
            </a:extLst>
          </p:cNvPr>
          <p:cNvSpPr>
            <a:spLocks noGrp="1"/>
          </p:cNvSpPr>
          <p:nvPr>
            <p:ph idx="1"/>
          </p:nvPr>
        </p:nvSpPr>
        <p:spPr/>
        <p:txBody>
          <a:bodyPr/>
          <a:lstStyle/>
          <a:p>
            <a:endParaRPr lang="en-US" sz="3200" dirty="0"/>
          </a:p>
          <a:p>
            <a:r>
              <a:rPr lang="en-US" sz="3200" dirty="0"/>
              <a:t>A person is qualified who satisfies the required skills, experience, education, and other job-related requirements of the employment position, AND</a:t>
            </a:r>
          </a:p>
          <a:p>
            <a:endParaRPr lang="en-US" sz="3200" dirty="0"/>
          </a:p>
          <a:p>
            <a:r>
              <a:rPr lang="en-US" sz="3200" dirty="0"/>
              <a:t> Can perform the essential functions of the position with or without reasonable accommodation.</a:t>
            </a:r>
          </a:p>
          <a:p>
            <a:endParaRPr lang="en-US" dirty="0"/>
          </a:p>
        </p:txBody>
      </p:sp>
    </p:spTree>
    <p:extLst>
      <p:ext uri="{BB962C8B-B14F-4D97-AF65-F5344CB8AC3E}">
        <p14:creationId xmlns:p14="http://schemas.microsoft.com/office/powerpoint/2010/main" val="109536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70C4-C8D5-4943-BF27-5D1CB81D19E9}"/>
              </a:ext>
            </a:extLst>
          </p:cNvPr>
          <p:cNvSpPr>
            <a:spLocks noGrp="1"/>
          </p:cNvSpPr>
          <p:nvPr>
            <p:ph type="title"/>
          </p:nvPr>
        </p:nvSpPr>
        <p:spPr/>
        <p:txBody>
          <a:bodyPr/>
          <a:lstStyle/>
          <a:p>
            <a:r>
              <a:rPr lang="en-US" dirty="0"/>
              <a:t>What Evidence is Used in Identifying an Essential Function?</a:t>
            </a:r>
          </a:p>
        </p:txBody>
      </p:sp>
      <p:sp>
        <p:nvSpPr>
          <p:cNvPr id="3" name="Content Placeholder 2">
            <a:extLst>
              <a:ext uri="{FF2B5EF4-FFF2-40B4-BE49-F238E27FC236}">
                <a16:creationId xmlns:a16="http://schemas.microsoft.com/office/drawing/2014/main" id="{15AC472D-29B5-445D-BC6D-AFD75970D4EA}"/>
              </a:ext>
            </a:extLst>
          </p:cNvPr>
          <p:cNvSpPr>
            <a:spLocks noGrp="1"/>
          </p:cNvSpPr>
          <p:nvPr>
            <p:ph idx="1"/>
          </p:nvPr>
        </p:nvSpPr>
        <p:spPr>
          <a:xfrm>
            <a:off x="838200" y="1825624"/>
            <a:ext cx="10515600" cy="4870143"/>
          </a:xfrm>
        </p:spPr>
        <p:txBody>
          <a:bodyPr>
            <a:normAutofit/>
          </a:bodyPr>
          <a:lstStyle/>
          <a:p>
            <a:endParaRPr lang="en-US" dirty="0"/>
          </a:p>
          <a:p>
            <a:r>
              <a:rPr lang="en-US" sz="3200" dirty="0"/>
              <a:t>Employer’s judgment</a:t>
            </a:r>
          </a:p>
          <a:p>
            <a:endParaRPr lang="en-US" sz="3200" dirty="0"/>
          </a:p>
          <a:p>
            <a:r>
              <a:rPr lang="en-US" sz="3200" dirty="0"/>
              <a:t>Written job description prepared before advertising or interviewing applicants</a:t>
            </a:r>
          </a:p>
          <a:p>
            <a:endParaRPr lang="en-US" sz="3200" dirty="0"/>
          </a:p>
          <a:p>
            <a:r>
              <a:rPr lang="en-US" sz="3200" dirty="0"/>
              <a:t>The amount of time spent performing the function</a:t>
            </a:r>
          </a:p>
          <a:p>
            <a:endParaRPr lang="en-US" dirty="0"/>
          </a:p>
        </p:txBody>
      </p:sp>
    </p:spTree>
    <p:extLst>
      <p:ext uri="{BB962C8B-B14F-4D97-AF65-F5344CB8AC3E}">
        <p14:creationId xmlns:p14="http://schemas.microsoft.com/office/powerpoint/2010/main" val="1516099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08DA-9D10-4B93-9B7F-1B5A080F8132}"/>
              </a:ext>
            </a:extLst>
          </p:cNvPr>
          <p:cNvSpPr>
            <a:spLocks noGrp="1"/>
          </p:cNvSpPr>
          <p:nvPr>
            <p:ph type="title"/>
          </p:nvPr>
        </p:nvSpPr>
        <p:spPr/>
        <p:txBody>
          <a:bodyPr/>
          <a:lstStyle/>
          <a:p>
            <a:r>
              <a:rPr lang="en-US" dirty="0"/>
              <a:t>Applications &amp; Interviews</a:t>
            </a:r>
          </a:p>
        </p:txBody>
      </p:sp>
      <p:sp>
        <p:nvSpPr>
          <p:cNvPr id="3" name="Content Placeholder 2">
            <a:extLst>
              <a:ext uri="{FF2B5EF4-FFF2-40B4-BE49-F238E27FC236}">
                <a16:creationId xmlns:a16="http://schemas.microsoft.com/office/drawing/2014/main" id="{AE733B6E-4A2B-496F-8FB4-23C8C805C5ED}"/>
              </a:ext>
            </a:extLst>
          </p:cNvPr>
          <p:cNvSpPr>
            <a:spLocks noGrp="1"/>
          </p:cNvSpPr>
          <p:nvPr>
            <p:ph idx="1"/>
          </p:nvPr>
        </p:nvSpPr>
        <p:spPr/>
        <p:txBody>
          <a:bodyPr/>
          <a:lstStyle/>
          <a:p>
            <a:pPr marL="0" indent="0">
              <a:buNone/>
            </a:pPr>
            <a:r>
              <a:rPr lang="en-US" sz="3200" dirty="0"/>
              <a:t>Must be accessible to people with disabilities:</a:t>
            </a:r>
          </a:p>
          <a:p>
            <a:pPr marL="0" indent="0">
              <a:buNone/>
            </a:pPr>
            <a:endParaRPr lang="en-US" sz="3200" dirty="0"/>
          </a:p>
          <a:p>
            <a:r>
              <a:rPr lang="en-US" sz="3200" dirty="0"/>
              <a:t>Accessible applications</a:t>
            </a:r>
          </a:p>
          <a:p>
            <a:r>
              <a:rPr lang="en-US" sz="3200" dirty="0"/>
              <a:t>Accessible facility for an interview</a:t>
            </a:r>
          </a:p>
          <a:p>
            <a:r>
              <a:rPr lang="en-US" sz="3200" dirty="0"/>
              <a:t>Accessible means to contact employer</a:t>
            </a:r>
          </a:p>
          <a:p>
            <a:r>
              <a:rPr lang="en-US" sz="3200" dirty="0"/>
              <a:t>Cannot include mechanisms that discriminate against people with disabilities.</a:t>
            </a:r>
          </a:p>
          <a:p>
            <a:endParaRPr lang="en-US" dirty="0"/>
          </a:p>
        </p:txBody>
      </p:sp>
    </p:spTree>
    <p:extLst>
      <p:ext uri="{BB962C8B-B14F-4D97-AF65-F5344CB8AC3E}">
        <p14:creationId xmlns:p14="http://schemas.microsoft.com/office/powerpoint/2010/main" val="1840322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2248-6A87-439C-944E-B8036DAE4159}"/>
              </a:ext>
            </a:extLst>
          </p:cNvPr>
          <p:cNvSpPr>
            <a:spLocks noGrp="1"/>
          </p:cNvSpPr>
          <p:nvPr>
            <p:ph type="title"/>
          </p:nvPr>
        </p:nvSpPr>
        <p:spPr/>
        <p:txBody>
          <a:bodyPr/>
          <a:lstStyle/>
          <a:p>
            <a:r>
              <a:rPr lang="en-US" dirty="0"/>
              <a:t>Are There Questions an Employer Cannot Ask an Applicant? </a:t>
            </a:r>
          </a:p>
        </p:txBody>
      </p:sp>
      <p:sp>
        <p:nvSpPr>
          <p:cNvPr id="3" name="Content Placeholder 2">
            <a:extLst>
              <a:ext uri="{FF2B5EF4-FFF2-40B4-BE49-F238E27FC236}">
                <a16:creationId xmlns:a16="http://schemas.microsoft.com/office/drawing/2014/main" id="{536809C0-04E1-4726-B1BA-567DE96EF99B}"/>
              </a:ext>
            </a:extLst>
          </p:cNvPr>
          <p:cNvSpPr>
            <a:spLocks noGrp="1"/>
          </p:cNvSpPr>
          <p:nvPr>
            <p:ph idx="1"/>
          </p:nvPr>
        </p:nvSpPr>
        <p:spPr/>
        <p:txBody>
          <a:bodyPr/>
          <a:lstStyle/>
          <a:p>
            <a:pPr marL="0" indent="0">
              <a:buNone/>
            </a:pPr>
            <a:endParaRPr lang="en-US" sz="3200" dirty="0"/>
          </a:p>
          <a:p>
            <a:pPr marL="0" indent="0">
              <a:buNone/>
            </a:pPr>
            <a:r>
              <a:rPr lang="en-US" sz="3200" dirty="0"/>
              <a:t>It is unlawful to:</a:t>
            </a:r>
          </a:p>
          <a:p>
            <a:endParaRPr lang="en-US" sz="3200" dirty="0"/>
          </a:p>
          <a:p>
            <a:r>
              <a:rPr lang="en-US" sz="3200" dirty="0"/>
              <a:t>ask an applicant whether they are disabled or about the nature or severity of a disability, or </a:t>
            </a:r>
          </a:p>
          <a:p>
            <a:endParaRPr lang="en-US" sz="3200" dirty="0"/>
          </a:p>
          <a:p>
            <a:r>
              <a:rPr lang="en-US" sz="3200" dirty="0"/>
              <a:t>require the applicant to take a medical examination before making a job offer. </a:t>
            </a:r>
          </a:p>
          <a:p>
            <a:endParaRPr lang="en-US" dirty="0"/>
          </a:p>
        </p:txBody>
      </p:sp>
    </p:spTree>
    <p:extLst>
      <p:ext uri="{BB962C8B-B14F-4D97-AF65-F5344CB8AC3E}">
        <p14:creationId xmlns:p14="http://schemas.microsoft.com/office/powerpoint/2010/main" val="365169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87FD-96F3-4268-8547-86EE5539975A}"/>
              </a:ext>
            </a:extLst>
          </p:cNvPr>
          <p:cNvSpPr>
            <a:spLocks noGrp="1"/>
          </p:cNvSpPr>
          <p:nvPr>
            <p:ph type="title"/>
          </p:nvPr>
        </p:nvSpPr>
        <p:spPr/>
        <p:txBody>
          <a:bodyPr/>
          <a:lstStyle/>
          <a:p>
            <a:r>
              <a:rPr lang="en-US" dirty="0"/>
              <a:t>What Can An Employer Ask?</a:t>
            </a:r>
          </a:p>
        </p:txBody>
      </p:sp>
      <p:sp>
        <p:nvSpPr>
          <p:cNvPr id="3" name="Content Placeholder 2">
            <a:extLst>
              <a:ext uri="{FF2B5EF4-FFF2-40B4-BE49-F238E27FC236}">
                <a16:creationId xmlns:a16="http://schemas.microsoft.com/office/drawing/2014/main" id="{BFDC3BE0-D760-4534-87F4-64DE085C3F77}"/>
              </a:ext>
            </a:extLst>
          </p:cNvPr>
          <p:cNvSpPr>
            <a:spLocks noGrp="1"/>
          </p:cNvSpPr>
          <p:nvPr>
            <p:ph idx="1"/>
          </p:nvPr>
        </p:nvSpPr>
        <p:spPr>
          <a:xfrm>
            <a:off x="838200" y="1825625"/>
            <a:ext cx="10515600" cy="4667250"/>
          </a:xfrm>
        </p:spPr>
        <p:txBody>
          <a:bodyPr/>
          <a:lstStyle/>
          <a:p>
            <a:r>
              <a:rPr lang="en-US" dirty="0"/>
              <a:t>About his/her ability to perform job-related functions -- as long as the questions are not phrased in terms of disability. </a:t>
            </a:r>
          </a:p>
          <a:p>
            <a:endParaRPr lang="en-US" dirty="0"/>
          </a:p>
          <a:p>
            <a:r>
              <a:rPr lang="en-US" dirty="0"/>
              <a:t>To describe or even demonstrate how, with or without reasonable accommodation, he/she will be able to perform the job.</a:t>
            </a:r>
          </a:p>
          <a:p>
            <a:endParaRPr lang="en-US" dirty="0"/>
          </a:p>
          <a:p>
            <a:r>
              <a:rPr lang="en-US" dirty="0"/>
              <a:t>Tests that are given to some, should be given to all applicants at that same stage in the application process.</a:t>
            </a:r>
          </a:p>
          <a:p>
            <a:endParaRPr lang="en-US" dirty="0"/>
          </a:p>
        </p:txBody>
      </p:sp>
    </p:spTree>
    <p:extLst>
      <p:ext uri="{BB962C8B-B14F-4D97-AF65-F5344CB8AC3E}">
        <p14:creationId xmlns:p14="http://schemas.microsoft.com/office/powerpoint/2010/main" val="2821203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E2DC-A60A-4EA1-AB51-9CEB06A9D134}"/>
              </a:ext>
            </a:extLst>
          </p:cNvPr>
          <p:cNvSpPr>
            <a:spLocks noGrp="1"/>
          </p:cNvSpPr>
          <p:nvPr>
            <p:ph type="title"/>
          </p:nvPr>
        </p:nvSpPr>
        <p:spPr/>
        <p:txBody>
          <a:bodyPr>
            <a:normAutofit fontScale="90000"/>
          </a:bodyPr>
          <a:lstStyle/>
          <a:p>
            <a:r>
              <a:rPr lang="en-US" dirty="0"/>
              <a:t>Can an Employer Require a Medical Exam of an </a:t>
            </a:r>
            <a:br>
              <a:rPr lang="en-US" dirty="0"/>
            </a:br>
            <a:r>
              <a:rPr lang="en-US" dirty="0"/>
              <a:t>Individual with a Disability?</a:t>
            </a:r>
          </a:p>
        </p:txBody>
      </p:sp>
      <p:sp>
        <p:nvSpPr>
          <p:cNvPr id="3" name="Content Placeholder 2">
            <a:extLst>
              <a:ext uri="{FF2B5EF4-FFF2-40B4-BE49-F238E27FC236}">
                <a16:creationId xmlns:a16="http://schemas.microsoft.com/office/drawing/2014/main" id="{C5DE36B7-4CC3-49AE-AD9F-AF0E16FE18A4}"/>
              </a:ext>
            </a:extLst>
          </p:cNvPr>
          <p:cNvSpPr>
            <a:spLocks noGrp="1"/>
          </p:cNvSpPr>
          <p:nvPr>
            <p:ph idx="1"/>
          </p:nvPr>
        </p:nvSpPr>
        <p:spPr/>
        <p:txBody>
          <a:bodyPr/>
          <a:lstStyle/>
          <a:p>
            <a:pPr marL="0" indent="0">
              <a:buNone/>
            </a:pPr>
            <a:r>
              <a:rPr lang="en-US" sz="3600" dirty="0"/>
              <a:t>Yes….</a:t>
            </a:r>
          </a:p>
          <a:p>
            <a:endParaRPr lang="en-US" dirty="0"/>
          </a:p>
          <a:p>
            <a:r>
              <a:rPr lang="en-US" dirty="0"/>
              <a:t>But only after a job offer is made and prior to the commencement of employment duties . . . </a:t>
            </a:r>
          </a:p>
          <a:p>
            <a:endParaRPr lang="en-US" dirty="0"/>
          </a:p>
          <a:p>
            <a:r>
              <a:rPr lang="en-US" dirty="0"/>
              <a:t>and as long as everyone who will be working in the job category must also take the same examination. </a:t>
            </a:r>
          </a:p>
          <a:p>
            <a:endParaRPr lang="en-US" dirty="0"/>
          </a:p>
        </p:txBody>
      </p:sp>
    </p:spTree>
    <p:extLst>
      <p:ext uri="{BB962C8B-B14F-4D97-AF65-F5344CB8AC3E}">
        <p14:creationId xmlns:p14="http://schemas.microsoft.com/office/powerpoint/2010/main" val="461548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2DAA-7731-422E-B358-D06C3A4E3646}"/>
              </a:ext>
            </a:extLst>
          </p:cNvPr>
          <p:cNvSpPr>
            <a:spLocks noGrp="1"/>
          </p:cNvSpPr>
          <p:nvPr>
            <p:ph type="title"/>
          </p:nvPr>
        </p:nvSpPr>
        <p:spPr/>
        <p:txBody>
          <a:bodyPr/>
          <a:lstStyle/>
          <a:p>
            <a:r>
              <a:rPr lang="en-US" dirty="0"/>
              <a:t>What are the Confidentiality Requirements for Medical Information?</a:t>
            </a:r>
          </a:p>
        </p:txBody>
      </p:sp>
      <p:sp>
        <p:nvSpPr>
          <p:cNvPr id="3" name="Content Placeholder 2">
            <a:extLst>
              <a:ext uri="{FF2B5EF4-FFF2-40B4-BE49-F238E27FC236}">
                <a16:creationId xmlns:a16="http://schemas.microsoft.com/office/drawing/2014/main" id="{D9AAB563-F3D8-47FB-983F-00AF0B82C4B3}"/>
              </a:ext>
            </a:extLst>
          </p:cNvPr>
          <p:cNvSpPr>
            <a:spLocks noGrp="1"/>
          </p:cNvSpPr>
          <p:nvPr>
            <p:ph idx="1"/>
          </p:nvPr>
        </p:nvSpPr>
        <p:spPr/>
        <p:txBody>
          <a:bodyPr/>
          <a:lstStyle/>
          <a:p>
            <a:endParaRPr lang="en-US" sz="3600" dirty="0"/>
          </a:p>
          <a:p>
            <a:r>
              <a:rPr lang="en-US" sz="3600" dirty="0"/>
              <a:t>Maintained in separate, locked files.</a:t>
            </a:r>
          </a:p>
          <a:p>
            <a:endParaRPr lang="en-US" sz="3600" dirty="0"/>
          </a:p>
          <a:p>
            <a:r>
              <a:rPr lang="en-US" sz="3600" dirty="0"/>
              <a:t>Provided to other employees on a need-to-know basis only.</a:t>
            </a:r>
          </a:p>
          <a:p>
            <a:endParaRPr lang="en-US" dirty="0"/>
          </a:p>
        </p:txBody>
      </p:sp>
    </p:spTree>
    <p:extLst>
      <p:ext uri="{BB962C8B-B14F-4D97-AF65-F5344CB8AC3E}">
        <p14:creationId xmlns:p14="http://schemas.microsoft.com/office/powerpoint/2010/main" val="713690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23FB-6829-4940-A148-E3374C47D8B1}"/>
              </a:ext>
            </a:extLst>
          </p:cNvPr>
          <p:cNvSpPr>
            <a:spLocks noGrp="1"/>
          </p:cNvSpPr>
          <p:nvPr>
            <p:ph type="title"/>
          </p:nvPr>
        </p:nvSpPr>
        <p:spPr/>
        <p:txBody>
          <a:bodyPr/>
          <a:lstStyle/>
          <a:p>
            <a:r>
              <a:rPr lang="en-US" dirty="0"/>
              <a:t>What is Reasonable Accommodation?</a:t>
            </a:r>
            <a:br>
              <a:rPr lang="en-US" dirty="0"/>
            </a:br>
            <a:endParaRPr lang="en-US" dirty="0"/>
          </a:p>
        </p:txBody>
      </p:sp>
      <p:sp>
        <p:nvSpPr>
          <p:cNvPr id="3" name="Content Placeholder 2">
            <a:extLst>
              <a:ext uri="{FF2B5EF4-FFF2-40B4-BE49-F238E27FC236}">
                <a16:creationId xmlns:a16="http://schemas.microsoft.com/office/drawing/2014/main" id="{0B56E7AA-3EB3-409C-AF8D-6C860E7DA764}"/>
              </a:ext>
            </a:extLst>
          </p:cNvPr>
          <p:cNvSpPr>
            <a:spLocks noGrp="1"/>
          </p:cNvSpPr>
          <p:nvPr>
            <p:ph idx="1"/>
          </p:nvPr>
        </p:nvSpPr>
        <p:spPr/>
        <p:txBody>
          <a:bodyPr/>
          <a:lstStyle/>
          <a:p>
            <a:r>
              <a:rPr lang="en-US" dirty="0"/>
              <a:t>Modification or adjustment to the application process.</a:t>
            </a:r>
          </a:p>
          <a:p>
            <a:endParaRPr lang="en-US" dirty="0"/>
          </a:p>
          <a:p>
            <a:r>
              <a:rPr lang="en-US" dirty="0"/>
              <a:t>Modification to the work environment or to the manner in which the job is customarily performed.</a:t>
            </a:r>
          </a:p>
          <a:p>
            <a:endParaRPr lang="en-US" dirty="0"/>
          </a:p>
          <a:p>
            <a:r>
              <a:rPr lang="en-US" dirty="0"/>
              <a:t>Modification or adjustment to allow the equal enjoyment of the benefits and privileges of employment.</a:t>
            </a:r>
          </a:p>
          <a:p>
            <a:endParaRPr lang="en-US" dirty="0"/>
          </a:p>
        </p:txBody>
      </p:sp>
    </p:spTree>
    <p:extLst>
      <p:ext uri="{BB962C8B-B14F-4D97-AF65-F5344CB8AC3E}">
        <p14:creationId xmlns:p14="http://schemas.microsoft.com/office/powerpoint/2010/main" val="269943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E206-D7D2-4312-A044-9AF7BF47ECD7}"/>
              </a:ext>
            </a:extLst>
          </p:cNvPr>
          <p:cNvSpPr>
            <a:spLocks noGrp="1"/>
          </p:cNvSpPr>
          <p:nvPr>
            <p:ph type="title"/>
          </p:nvPr>
        </p:nvSpPr>
        <p:spPr/>
        <p:txBody>
          <a:bodyPr/>
          <a:lstStyle/>
          <a:p>
            <a:r>
              <a:rPr lang="en-US" dirty="0"/>
              <a:t>What are Some of the Basic Principles of a Reasonable Accommodation?</a:t>
            </a:r>
          </a:p>
        </p:txBody>
      </p:sp>
      <p:sp>
        <p:nvSpPr>
          <p:cNvPr id="3" name="Content Placeholder 2">
            <a:extLst>
              <a:ext uri="{FF2B5EF4-FFF2-40B4-BE49-F238E27FC236}">
                <a16:creationId xmlns:a16="http://schemas.microsoft.com/office/drawing/2014/main" id="{B1912DB6-6A66-4470-B524-210919C7C21A}"/>
              </a:ext>
            </a:extLst>
          </p:cNvPr>
          <p:cNvSpPr>
            <a:spLocks noGrp="1"/>
          </p:cNvSpPr>
          <p:nvPr>
            <p:ph idx="1"/>
          </p:nvPr>
        </p:nvSpPr>
        <p:spPr/>
        <p:txBody>
          <a:bodyPr>
            <a:normAutofit lnSpcReduction="10000"/>
          </a:bodyPr>
          <a:lstStyle/>
          <a:p>
            <a:r>
              <a:rPr lang="en-US" dirty="0"/>
              <a:t>The accommodation must be effective.</a:t>
            </a:r>
          </a:p>
          <a:p>
            <a:endParaRPr lang="en-US" dirty="0"/>
          </a:p>
          <a:p>
            <a:r>
              <a:rPr lang="en-US" dirty="0"/>
              <a:t>The accommodation must reduce barriers related to a person’s disability.</a:t>
            </a:r>
          </a:p>
          <a:p>
            <a:endParaRPr lang="en-US" dirty="0"/>
          </a:p>
          <a:p>
            <a:r>
              <a:rPr lang="en-US" dirty="0"/>
              <a:t>The accommodation doesn’t have to be the best as long as it is effective – in other words, it gets the accommodation job done. </a:t>
            </a:r>
          </a:p>
          <a:p>
            <a:endParaRPr lang="en-US" dirty="0"/>
          </a:p>
          <a:p>
            <a:r>
              <a:rPr lang="en-US" dirty="0"/>
              <a:t>An employer is not required to provide an accommodation that is primarily for personal use.</a:t>
            </a:r>
          </a:p>
          <a:p>
            <a:endParaRPr lang="en-US" dirty="0"/>
          </a:p>
        </p:txBody>
      </p:sp>
    </p:spTree>
    <p:extLst>
      <p:ext uri="{BB962C8B-B14F-4D97-AF65-F5344CB8AC3E}">
        <p14:creationId xmlns:p14="http://schemas.microsoft.com/office/powerpoint/2010/main" val="309054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C39B-D1A2-4F95-9546-972407D42D9F}"/>
              </a:ext>
            </a:extLst>
          </p:cNvPr>
          <p:cNvSpPr>
            <a:spLocks noGrp="1"/>
          </p:cNvSpPr>
          <p:nvPr>
            <p:ph type="title"/>
          </p:nvPr>
        </p:nvSpPr>
        <p:spPr/>
        <p:txBody>
          <a:bodyPr/>
          <a:lstStyle/>
          <a:p>
            <a:r>
              <a:rPr lang="en-US" dirty="0"/>
              <a:t>Mitigating Measures &amp; Reasonable Accommodations</a:t>
            </a:r>
          </a:p>
        </p:txBody>
      </p:sp>
      <p:sp>
        <p:nvSpPr>
          <p:cNvPr id="3" name="Content Placeholder 2">
            <a:extLst>
              <a:ext uri="{FF2B5EF4-FFF2-40B4-BE49-F238E27FC236}">
                <a16:creationId xmlns:a16="http://schemas.microsoft.com/office/drawing/2014/main" id="{0CA91F2D-512E-40CA-9786-BAA1331B4688}"/>
              </a:ext>
            </a:extLst>
          </p:cNvPr>
          <p:cNvSpPr>
            <a:spLocks noGrp="1"/>
          </p:cNvSpPr>
          <p:nvPr>
            <p:ph idx="1"/>
          </p:nvPr>
        </p:nvSpPr>
        <p:spPr/>
        <p:txBody>
          <a:bodyPr/>
          <a:lstStyle/>
          <a:p>
            <a:endParaRPr lang="en-US" dirty="0"/>
          </a:p>
          <a:p>
            <a:pPr marL="0" indent="0" algn="ctr">
              <a:buNone/>
            </a:pPr>
            <a:r>
              <a:rPr lang="en-US" sz="4000" dirty="0"/>
              <a:t>The positive and negative effects of a mitigating measure can be taken into consideration when determining if a person with a disability is entitled to a reasonable accommodation. </a:t>
            </a:r>
          </a:p>
          <a:p>
            <a:endParaRPr lang="en-US" dirty="0"/>
          </a:p>
        </p:txBody>
      </p:sp>
    </p:spTree>
    <p:extLst>
      <p:ext uri="{BB962C8B-B14F-4D97-AF65-F5344CB8AC3E}">
        <p14:creationId xmlns:p14="http://schemas.microsoft.com/office/powerpoint/2010/main" val="291087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57E2-D7E5-427F-B138-261A90D405A4}"/>
              </a:ext>
            </a:extLst>
          </p:cNvPr>
          <p:cNvSpPr>
            <a:spLocks noGrp="1"/>
          </p:cNvSpPr>
          <p:nvPr>
            <p:ph type="title"/>
          </p:nvPr>
        </p:nvSpPr>
        <p:spPr/>
        <p:txBody>
          <a:bodyPr/>
          <a:lstStyle/>
          <a:p>
            <a:r>
              <a:rPr lang="en-US" dirty="0"/>
              <a:t>The ADA is a Civil Rights Law in 5 Parts</a:t>
            </a:r>
          </a:p>
        </p:txBody>
      </p:sp>
      <p:sp>
        <p:nvSpPr>
          <p:cNvPr id="3" name="Content Placeholder 2">
            <a:extLst>
              <a:ext uri="{FF2B5EF4-FFF2-40B4-BE49-F238E27FC236}">
                <a16:creationId xmlns:a16="http://schemas.microsoft.com/office/drawing/2014/main" id="{F19C6D46-68FE-4D83-BD59-3745660907D0}"/>
              </a:ext>
            </a:extLst>
          </p:cNvPr>
          <p:cNvSpPr>
            <a:spLocks noGrp="1"/>
          </p:cNvSpPr>
          <p:nvPr>
            <p:ph idx="1"/>
          </p:nvPr>
        </p:nvSpPr>
        <p:spPr>
          <a:xfrm>
            <a:off x="838200" y="1667193"/>
            <a:ext cx="10515600" cy="4351338"/>
          </a:xfrm>
        </p:spPr>
        <p:txBody>
          <a:bodyPr/>
          <a:lstStyle/>
          <a:p>
            <a:r>
              <a:rPr lang="en-US" sz="4000" dirty="0">
                <a:solidFill>
                  <a:srgbClr val="FF0000"/>
                </a:solidFill>
              </a:rPr>
              <a:t>Title I</a:t>
            </a:r>
            <a:r>
              <a:rPr lang="en-US" sz="4000" dirty="0"/>
              <a:t>: Employment</a:t>
            </a:r>
          </a:p>
          <a:p>
            <a:r>
              <a:rPr lang="en-US" sz="4000" dirty="0">
                <a:solidFill>
                  <a:srgbClr val="FF0000"/>
                </a:solidFill>
              </a:rPr>
              <a:t>Title II</a:t>
            </a:r>
            <a:r>
              <a:rPr lang="en-US" sz="4000" dirty="0"/>
              <a:t>: Public Programs &amp; Services</a:t>
            </a:r>
          </a:p>
          <a:p>
            <a:r>
              <a:rPr lang="en-US" sz="4000" dirty="0">
                <a:solidFill>
                  <a:srgbClr val="FF0000"/>
                </a:solidFill>
              </a:rPr>
              <a:t>Title III</a:t>
            </a:r>
            <a:r>
              <a:rPr lang="en-US" sz="4000" dirty="0"/>
              <a:t>: Public Accommodations</a:t>
            </a:r>
          </a:p>
          <a:p>
            <a:r>
              <a:rPr lang="en-US" sz="4000" dirty="0">
                <a:solidFill>
                  <a:srgbClr val="FF0000"/>
                </a:solidFill>
              </a:rPr>
              <a:t>Title IV</a:t>
            </a:r>
            <a:r>
              <a:rPr lang="en-US" sz="4000" dirty="0"/>
              <a:t>: Telecommunications</a:t>
            </a:r>
          </a:p>
          <a:p>
            <a:r>
              <a:rPr lang="en-US" sz="4000" dirty="0">
                <a:solidFill>
                  <a:srgbClr val="FF0000"/>
                </a:solidFill>
              </a:rPr>
              <a:t>Title V</a:t>
            </a:r>
            <a:r>
              <a:rPr lang="en-US" sz="4000" dirty="0"/>
              <a:t>: Miscellaneous + exclusions</a:t>
            </a:r>
          </a:p>
          <a:p>
            <a:endParaRPr lang="en-US" dirty="0"/>
          </a:p>
        </p:txBody>
      </p:sp>
    </p:spTree>
    <p:extLst>
      <p:ext uri="{BB962C8B-B14F-4D97-AF65-F5344CB8AC3E}">
        <p14:creationId xmlns:p14="http://schemas.microsoft.com/office/powerpoint/2010/main" val="464035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1D66-48CE-4EC2-8366-D17696A7518E}"/>
              </a:ext>
            </a:extLst>
          </p:cNvPr>
          <p:cNvSpPr>
            <a:spLocks noGrp="1"/>
          </p:cNvSpPr>
          <p:nvPr>
            <p:ph type="title"/>
          </p:nvPr>
        </p:nvSpPr>
        <p:spPr/>
        <p:txBody>
          <a:bodyPr/>
          <a:lstStyle/>
          <a:p>
            <a:r>
              <a:rPr lang="en-US" dirty="0"/>
              <a:t>Mitigating Measures </a:t>
            </a:r>
            <a:br>
              <a:rPr lang="en-US" dirty="0"/>
            </a:br>
            <a:r>
              <a:rPr lang="en-US" dirty="0"/>
              <a:t>&amp; Reasonable Accommodations: Example</a:t>
            </a:r>
          </a:p>
        </p:txBody>
      </p:sp>
      <p:sp>
        <p:nvSpPr>
          <p:cNvPr id="3" name="Content Placeholder 2">
            <a:extLst>
              <a:ext uri="{FF2B5EF4-FFF2-40B4-BE49-F238E27FC236}">
                <a16:creationId xmlns:a16="http://schemas.microsoft.com/office/drawing/2014/main" id="{381F2AF3-208F-456C-9188-5F6EFB05CCC9}"/>
              </a:ext>
            </a:extLst>
          </p:cNvPr>
          <p:cNvSpPr>
            <a:spLocks noGrp="1"/>
          </p:cNvSpPr>
          <p:nvPr>
            <p:ph idx="1"/>
          </p:nvPr>
        </p:nvSpPr>
        <p:spPr/>
        <p:txBody>
          <a:bodyPr/>
          <a:lstStyle/>
          <a:p>
            <a:endParaRPr lang="en-US" dirty="0"/>
          </a:p>
          <a:p>
            <a:r>
              <a:rPr lang="en-US" sz="3200" dirty="0"/>
              <a:t>Jennifer has moderate chronic depression.  Her medication successfully controls the depression but she has trouble functioning in the morning as a side effect of the medication. </a:t>
            </a:r>
          </a:p>
          <a:p>
            <a:endParaRPr lang="en-US" sz="3200" dirty="0"/>
          </a:p>
          <a:p>
            <a:r>
              <a:rPr lang="en-US" sz="3200" dirty="0"/>
              <a:t>Jennifer could request a modified work schedule due to the symptoms of her medications.</a:t>
            </a:r>
          </a:p>
        </p:txBody>
      </p:sp>
    </p:spTree>
    <p:extLst>
      <p:ext uri="{BB962C8B-B14F-4D97-AF65-F5344CB8AC3E}">
        <p14:creationId xmlns:p14="http://schemas.microsoft.com/office/powerpoint/2010/main" val="2255898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9B46-1289-4DDC-B877-3BA7B06A848B}"/>
              </a:ext>
            </a:extLst>
          </p:cNvPr>
          <p:cNvSpPr>
            <a:spLocks noGrp="1"/>
          </p:cNvSpPr>
          <p:nvPr>
            <p:ph type="title"/>
          </p:nvPr>
        </p:nvSpPr>
        <p:spPr/>
        <p:txBody>
          <a:bodyPr/>
          <a:lstStyle/>
          <a:p>
            <a:r>
              <a:rPr lang="en-US" dirty="0"/>
              <a:t>When is an Employer Obligated </a:t>
            </a:r>
            <a:br>
              <a:rPr lang="en-US" dirty="0"/>
            </a:br>
            <a:r>
              <a:rPr lang="en-US" dirty="0"/>
              <a:t>to Make Reasonable Accommodation?</a:t>
            </a:r>
          </a:p>
        </p:txBody>
      </p:sp>
      <p:sp>
        <p:nvSpPr>
          <p:cNvPr id="3" name="Content Placeholder 2">
            <a:extLst>
              <a:ext uri="{FF2B5EF4-FFF2-40B4-BE49-F238E27FC236}">
                <a16:creationId xmlns:a16="http://schemas.microsoft.com/office/drawing/2014/main" id="{354A815F-F0E3-43F8-B64E-54EC66BF3622}"/>
              </a:ext>
            </a:extLst>
          </p:cNvPr>
          <p:cNvSpPr>
            <a:spLocks noGrp="1"/>
          </p:cNvSpPr>
          <p:nvPr>
            <p:ph idx="1"/>
          </p:nvPr>
        </p:nvSpPr>
        <p:spPr/>
        <p:txBody>
          <a:bodyPr>
            <a:normAutofit/>
          </a:bodyPr>
          <a:lstStyle/>
          <a:p>
            <a:pPr marL="0" indent="0" algn="ctr">
              <a:buNone/>
            </a:pPr>
            <a:endParaRPr lang="en-US" sz="4000" dirty="0"/>
          </a:p>
          <a:p>
            <a:pPr marL="0" indent="0" algn="ctr">
              <a:buNone/>
            </a:pPr>
            <a:r>
              <a:rPr lang="en-US" sz="4000" dirty="0"/>
              <a:t>The employer is obligated to make an accommodation only to the known limitations of an otherwise qualified individual with a disability.</a:t>
            </a:r>
          </a:p>
        </p:txBody>
      </p:sp>
    </p:spTree>
    <p:extLst>
      <p:ext uri="{BB962C8B-B14F-4D97-AF65-F5344CB8AC3E}">
        <p14:creationId xmlns:p14="http://schemas.microsoft.com/office/powerpoint/2010/main" val="684959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7485-1896-4884-AF39-025EE4CD3D3A}"/>
              </a:ext>
            </a:extLst>
          </p:cNvPr>
          <p:cNvSpPr>
            <a:spLocks noGrp="1"/>
          </p:cNvSpPr>
          <p:nvPr>
            <p:ph type="title"/>
          </p:nvPr>
        </p:nvSpPr>
        <p:spPr/>
        <p:txBody>
          <a:bodyPr/>
          <a:lstStyle/>
          <a:p>
            <a:r>
              <a:rPr lang="en-US" dirty="0"/>
              <a:t>Whose Responsibility is it to Discuss Reasonable Accommodation?</a:t>
            </a:r>
          </a:p>
        </p:txBody>
      </p:sp>
      <p:sp>
        <p:nvSpPr>
          <p:cNvPr id="3" name="Content Placeholder 2">
            <a:extLst>
              <a:ext uri="{FF2B5EF4-FFF2-40B4-BE49-F238E27FC236}">
                <a16:creationId xmlns:a16="http://schemas.microsoft.com/office/drawing/2014/main" id="{C0129E55-46A0-4B7C-9914-588C02ADCE4D}"/>
              </a:ext>
            </a:extLst>
          </p:cNvPr>
          <p:cNvSpPr>
            <a:spLocks noGrp="1"/>
          </p:cNvSpPr>
          <p:nvPr>
            <p:ph idx="1"/>
          </p:nvPr>
        </p:nvSpPr>
        <p:spPr/>
        <p:txBody>
          <a:bodyPr/>
          <a:lstStyle/>
          <a:p>
            <a:endParaRPr lang="en-US" dirty="0"/>
          </a:p>
          <a:p>
            <a:r>
              <a:rPr lang="en-US" sz="3200" dirty="0"/>
              <a:t>It is the employee’s responsibility to request an accommodation . . .</a:t>
            </a:r>
          </a:p>
          <a:p>
            <a:endParaRPr lang="en-US" sz="3200" dirty="0"/>
          </a:p>
          <a:p>
            <a:r>
              <a:rPr lang="en-US" sz="3200" dirty="0"/>
              <a:t>However, the employer is responsible for notifying applicants and employees of its obligation to provide accommodations to qualified individuals with disabilities.</a:t>
            </a:r>
          </a:p>
          <a:p>
            <a:endParaRPr lang="en-US" dirty="0"/>
          </a:p>
        </p:txBody>
      </p:sp>
    </p:spTree>
    <p:extLst>
      <p:ext uri="{BB962C8B-B14F-4D97-AF65-F5344CB8AC3E}">
        <p14:creationId xmlns:p14="http://schemas.microsoft.com/office/powerpoint/2010/main" val="990228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874F-5A0D-43C8-8C08-E5502E0C1526}"/>
              </a:ext>
            </a:extLst>
          </p:cNvPr>
          <p:cNvSpPr>
            <a:spLocks noGrp="1"/>
          </p:cNvSpPr>
          <p:nvPr>
            <p:ph type="title"/>
          </p:nvPr>
        </p:nvSpPr>
        <p:spPr/>
        <p:txBody>
          <a:bodyPr/>
          <a:lstStyle/>
          <a:p>
            <a:r>
              <a:rPr lang="en-US" dirty="0"/>
              <a:t>How does an Employer Determine if </a:t>
            </a:r>
            <a:br>
              <a:rPr lang="en-US" dirty="0"/>
            </a:br>
            <a:r>
              <a:rPr lang="en-US" dirty="0"/>
              <a:t>an Individual is “Covered?”</a:t>
            </a:r>
          </a:p>
        </p:txBody>
      </p:sp>
      <p:sp>
        <p:nvSpPr>
          <p:cNvPr id="3" name="Content Placeholder 2">
            <a:extLst>
              <a:ext uri="{FF2B5EF4-FFF2-40B4-BE49-F238E27FC236}">
                <a16:creationId xmlns:a16="http://schemas.microsoft.com/office/drawing/2014/main" id="{C3AF3F26-2C73-4BEC-A32E-D8B97D0C2FEC}"/>
              </a:ext>
            </a:extLst>
          </p:cNvPr>
          <p:cNvSpPr>
            <a:spLocks noGrp="1"/>
          </p:cNvSpPr>
          <p:nvPr>
            <p:ph idx="1"/>
          </p:nvPr>
        </p:nvSpPr>
        <p:spPr/>
        <p:txBody>
          <a:bodyPr/>
          <a:lstStyle/>
          <a:p>
            <a:endParaRPr lang="en-US" sz="3200" dirty="0"/>
          </a:p>
          <a:p>
            <a:r>
              <a:rPr lang="en-US" sz="3200" dirty="0"/>
              <a:t>After an employee asks for accommodation, the employer may request documentation.</a:t>
            </a:r>
          </a:p>
          <a:p>
            <a:endParaRPr lang="en-US" sz="3200" dirty="0"/>
          </a:p>
          <a:p>
            <a:r>
              <a:rPr lang="en-US" sz="3200" dirty="0"/>
              <a:t>The information must be kept confidential.</a:t>
            </a:r>
          </a:p>
          <a:p>
            <a:endParaRPr lang="en-US" sz="3200" dirty="0"/>
          </a:p>
          <a:p>
            <a:r>
              <a:rPr lang="en-US" sz="3200" dirty="0"/>
              <a:t>The information must not be more intrusive or extensive than is job-related or consistent with business necessity.</a:t>
            </a:r>
          </a:p>
          <a:p>
            <a:endParaRPr lang="en-US" dirty="0"/>
          </a:p>
        </p:txBody>
      </p:sp>
    </p:spTree>
    <p:extLst>
      <p:ext uri="{BB962C8B-B14F-4D97-AF65-F5344CB8AC3E}">
        <p14:creationId xmlns:p14="http://schemas.microsoft.com/office/powerpoint/2010/main" val="2707203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E59-DC0F-43C9-9F60-5EE2E14EAF45}"/>
              </a:ext>
            </a:extLst>
          </p:cNvPr>
          <p:cNvSpPr>
            <a:spLocks noGrp="1"/>
          </p:cNvSpPr>
          <p:nvPr>
            <p:ph type="title"/>
          </p:nvPr>
        </p:nvSpPr>
        <p:spPr/>
        <p:txBody>
          <a:bodyPr/>
          <a:lstStyle/>
          <a:p>
            <a:r>
              <a:rPr lang="en-US" dirty="0"/>
              <a:t>How is the Proper Accommodation Determined?</a:t>
            </a:r>
          </a:p>
        </p:txBody>
      </p:sp>
      <p:sp>
        <p:nvSpPr>
          <p:cNvPr id="3" name="Content Placeholder 2">
            <a:extLst>
              <a:ext uri="{FF2B5EF4-FFF2-40B4-BE49-F238E27FC236}">
                <a16:creationId xmlns:a16="http://schemas.microsoft.com/office/drawing/2014/main" id="{9F5A3E8A-DE3F-465D-A9EC-3DB6BE3147B4}"/>
              </a:ext>
            </a:extLst>
          </p:cNvPr>
          <p:cNvSpPr>
            <a:spLocks noGrp="1"/>
          </p:cNvSpPr>
          <p:nvPr>
            <p:ph idx="1"/>
          </p:nvPr>
        </p:nvSpPr>
        <p:spPr/>
        <p:txBody>
          <a:bodyPr>
            <a:normAutofit lnSpcReduction="10000"/>
          </a:bodyPr>
          <a:lstStyle/>
          <a:p>
            <a:endParaRPr lang="en-US" sz="3200" dirty="0"/>
          </a:p>
          <a:p>
            <a:r>
              <a:rPr lang="en-US" sz="3200" dirty="0"/>
              <a:t>Through an informal, interactive process between employer and employee.</a:t>
            </a:r>
          </a:p>
          <a:p>
            <a:endParaRPr lang="en-US" sz="3200" dirty="0"/>
          </a:p>
          <a:p>
            <a:r>
              <a:rPr lang="en-US" sz="3200" dirty="0"/>
              <a:t>The employer makes the final determination of the reasonable accommodation (RA) needed to be in compliance with the ADA.</a:t>
            </a:r>
          </a:p>
          <a:p>
            <a:endParaRPr lang="en-US" sz="3200" dirty="0"/>
          </a:p>
          <a:p>
            <a:r>
              <a:rPr lang="en-US" sz="3200" dirty="0"/>
              <a:t>RA is not required if it would impose an undue hardship.</a:t>
            </a:r>
          </a:p>
          <a:p>
            <a:endParaRPr lang="en-US" dirty="0"/>
          </a:p>
        </p:txBody>
      </p:sp>
    </p:spTree>
    <p:extLst>
      <p:ext uri="{BB962C8B-B14F-4D97-AF65-F5344CB8AC3E}">
        <p14:creationId xmlns:p14="http://schemas.microsoft.com/office/powerpoint/2010/main" val="361910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7AE6-EC6D-4C12-B0A9-B71D4D93A226}"/>
              </a:ext>
            </a:extLst>
          </p:cNvPr>
          <p:cNvSpPr>
            <a:spLocks noGrp="1"/>
          </p:cNvSpPr>
          <p:nvPr>
            <p:ph type="title"/>
          </p:nvPr>
        </p:nvSpPr>
        <p:spPr/>
        <p:txBody>
          <a:bodyPr/>
          <a:lstStyle/>
          <a:p>
            <a:r>
              <a:rPr lang="en-US" dirty="0"/>
              <a:t>What is an Undue Hardship?</a:t>
            </a:r>
          </a:p>
        </p:txBody>
      </p:sp>
      <p:sp>
        <p:nvSpPr>
          <p:cNvPr id="3" name="Content Placeholder 2">
            <a:extLst>
              <a:ext uri="{FF2B5EF4-FFF2-40B4-BE49-F238E27FC236}">
                <a16:creationId xmlns:a16="http://schemas.microsoft.com/office/drawing/2014/main" id="{34989FF4-2C5F-4586-93F7-46067040A1B5}"/>
              </a:ext>
            </a:extLst>
          </p:cNvPr>
          <p:cNvSpPr>
            <a:spLocks noGrp="1"/>
          </p:cNvSpPr>
          <p:nvPr>
            <p:ph idx="1"/>
          </p:nvPr>
        </p:nvSpPr>
        <p:spPr/>
        <p:txBody>
          <a:bodyPr/>
          <a:lstStyle/>
          <a:p>
            <a:pPr marL="0" indent="0" algn="ctr">
              <a:buNone/>
            </a:pPr>
            <a:endParaRPr lang="en-US" sz="4000" dirty="0"/>
          </a:p>
          <a:p>
            <a:pPr marL="0" indent="0" algn="ctr">
              <a:buNone/>
            </a:pPr>
            <a:r>
              <a:rPr lang="en-US" sz="4000" dirty="0"/>
              <a:t>Undue hardship is any action that requires “significant difficulty or expense” in relation to the resources available and the nature of the operation or organization.</a:t>
            </a:r>
          </a:p>
          <a:p>
            <a:endParaRPr lang="en-US" dirty="0"/>
          </a:p>
        </p:txBody>
      </p:sp>
    </p:spTree>
    <p:extLst>
      <p:ext uri="{BB962C8B-B14F-4D97-AF65-F5344CB8AC3E}">
        <p14:creationId xmlns:p14="http://schemas.microsoft.com/office/powerpoint/2010/main" val="3619454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F3A0-F6B7-4E4E-869E-C4218FDEB3A3}"/>
              </a:ext>
            </a:extLst>
          </p:cNvPr>
          <p:cNvSpPr>
            <a:spLocks noGrp="1"/>
          </p:cNvSpPr>
          <p:nvPr>
            <p:ph type="title"/>
          </p:nvPr>
        </p:nvSpPr>
        <p:spPr/>
        <p:txBody>
          <a:bodyPr/>
          <a:lstStyle/>
          <a:p>
            <a:r>
              <a:rPr lang="en-US" dirty="0"/>
              <a:t>Undue Hardship</a:t>
            </a:r>
          </a:p>
        </p:txBody>
      </p:sp>
      <p:sp>
        <p:nvSpPr>
          <p:cNvPr id="3" name="Content Placeholder 2">
            <a:extLst>
              <a:ext uri="{FF2B5EF4-FFF2-40B4-BE49-F238E27FC236}">
                <a16:creationId xmlns:a16="http://schemas.microsoft.com/office/drawing/2014/main" id="{9DD3FE62-E767-4652-ADE2-F7C803715CE8}"/>
              </a:ext>
            </a:extLst>
          </p:cNvPr>
          <p:cNvSpPr>
            <a:spLocks noGrp="1"/>
          </p:cNvSpPr>
          <p:nvPr>
            <p:ph idx="1"/>
          </p:nvPr>
        </p:nvSpPr>
        <p:spPr/>
        <p:txBody>
          <a:bodyPr>
            <a:normAutofit fontScale="92500" lnSpcReduction="10000"/>
          </a:bodyPr>
          <a:lstStyle/>
          <a:p>
            <a:pPr marL="0" indent="0">
              <a:buNone/>
            </a:pPr>
            <a:endParaRPr lang="en-US" sz="3200" dirty="0"/>
          </a:p>
          <a:p>
            <a:pPr marL="0" indent="0">
              <a:buNone/>
            </a:pPr>
            <a:r>
              <a:rPr lang="en-US" sz="3200" dirty="0"/>
              <a:t>Determined on a case-by-case basis but could be something which:</a:t>
            </a:r>
          </a:p>
          <a:p>
            <a:pPr marL="0" indent="0">
              <a:buNone/>
            </a:pPr>
            <a:endParaRPr lang="en-US" sz="3200" dirty="0"/>
          </a:p>
          <a:p>
            <a:r>
              <a:rPr lang="en-US" sz="3200" dirty="0"/>
              <a:t>Is unduly costly based upon the business size and resources</a:t>
            </a:r>
          </a:p>
          <a:p>
            <a:endParaRPr lang="en-US" sz="3200" dirty="0"/>
          </a:p>
          <a:p>
            <a:r>
              <a:rPr lang="en-US" sz="3200" dirty="0"/>
              <a:t>Fundamentally alters the nature of the business</a:t>
            </a:r>
          </a:p>
          <a:p>
            <a:endParaRPr lang="en-US" sz="3200" dirty="0"/>
          </a:p>
          <a:p>
            <a:r>
              <a:rPr lang="en-US" sz="3200" dirty="0"/>
              <a:t>Poses significant administrative difficulty</a:t>
            </a:r>
          </a:p>
          <a:p>
            <a:endParaRPr lang="en-US" dirty="0"/>
          </a:p>
        </p:txBody>
      </p:sp>
    </p:spTree>
    <p:extLst>
      <p:ext uri="{BB962C8B-B14F-4D97-AF65-F5344CB8AC3E}">
        <p14:creationId xmlns:p14="http://schemas.microsoft.com/office/powerpoint/2010/main" val="3617090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BEEF-F0DA-4E4D-9069-E0A61ED6D9A0}"/>
              </a:ext>
            </a:extLst>
          </p:cNvPr>
          <p:cNvSpPr>
            <a:spLocks noGrp="1"/>
          </p:cNvSpPr>
          <p:nvPr>
            <p:ph type="title"/>
          </p:nvPr>
        </p:nvSpPr>
        <p:spPr/>
        <p:txBody>
          <a:bodyPr/>
          <a:lstStyle/>
          <a:p>
            <a:r>
              <a:rPr lang="en-US" dirty="0"/>
              <a:t>How are the Employment Sections of the ADA Enforced?</a:t>
            </a:r>
          </a:p>
        </p:txBody>
      </p:sp>
      <p:sp>
        <p:nvSpPr>
          <p:cNvPr id="3" name="Content Placeholder 2">
            <a:extLst>
              <a:ext uri="{FF2B5EF4-FFF2-40B4-BE49-F238E27FC236}">
                <a16:creationId xmlns:a16="http://schemas.microsoft.com/office/drawing/2014/main" id="{756D25FE-2E99-4B8A-A160-632A0CA3A8B8}"/>
              </a:ext>
            </a:extLst>
          </p:cNvPr>
          <p:cNvSpPr>
            <a:spLocks noGrp="1"/>
          </p:cNvSpPr>
          <p:nvPr>
            <p:ph idx="1"/>
          </p:nvPr>
        </p:nvSpPr>
        <p:spPr/>
        <p:txBody>
          <a:bodyPr>
            <a:normAutofit fontScale="92500" lnSpcReduction="10000"/>
          </a:bodyPr>
          <a:lstStyle/>
          <a:p>
            <a:endParaRPr lang="en-US" sz="3200" dirty="0"/>
          </a:p>
          <a:p>
            <a:r>
              <a:rPr lang="en-US" sz="3200" dirty="0"/>
              <a:t>Preferably by internal grievance procedure - but not required by law.</a:t>
            </a:r>
          </a:p>
          <a:p>
            <a:endParaRPr lang="en-US" sz="3200" dirty="0"/>
          </a:p>
          <a:p>
            <a:r>
              <a:rPr lang="en-US" sz="3200" dirty="0"/>
              <a:t>Filing administrative complaint with the EEOC</a:t>
            </a:r>
          </a:p>
          <a:p>
            <a:endParaRPr lang="en-US" sz="3200" dirty="0"/>
          </a:p>
          <a:p>
            <a:r>
              <a:rPr lang="en-US" sz="3200" dirty="0"/>
              <a:t>Filing lawsuit - requires “Right to Sue” letter from EEOC</a:t>
            </a:r>
          </a:p>
          <a:p>
            <a:endParaRPr lang="en-US" sz="3200" dirty="0"/>
          </a:p>
          <a:p>
            <a:r>
              <a:rPr lang="en-US" sz="3200" dirty="0"/>
              <a:t>Alternative dispute resolution such as mediation</a:t>
            </a:r>
          </a:p>
          <a:p>
            <a:endParaRPr lang="en-US" dirty="0"/>
          </a:p>
        </p:txBody>
      </p:sp>
    </p:spTree>
    <p:extLst>
      <p:ext uri="{BB962C8B-B14F-4D97-AF65-F5344CB8AC3E}">
        <p14:creationId xmlns:p14="http://schemas.microsoft.com/office/powerpoint/2010/main" val="115407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39A1-8C2D-47A8-A067-3D6CDC2FC362}"/>
              </a:ext>
            </a:extLst>
          </p:cNvPr>
          <p:cNvSpPr>
            <a:spLocks noGrp="1"/>
          </p:cNvSpPr>
          <p:nvPr>
            <p:ph type="title"/>
          </p:nvPr>
        </p:nvSpPr>
        <p:spPr/>
        <p:txBody>
          <a:bodyPr/>
          <a:lstStyle/>
          <a:p>
            <a:r>
              <a:rPr lang="en-US" dirty="0"/>
              <a:t>ADA Titles 2 and 3 - Purpose</a:t>
            </a:r>
          </a:p>
        </p:txBody>
      </p:sp>
      <p:sp>
        <p:nvSpPr>
          <p:cNvPr id="3" name="Content Placeholder 2">
            <a:extLst>
              <a:ext uri="{FF2B5EF4-FFF2-40B4-BE49-F238E27FC236}">
                <a16:creationId xmlns:a16="http://schemas.microsoft.com/office/drawing/2014/main" id="{E52BD7BA-41F3-49AF-A1E0-9741BB66199E}"/>
              </a:ext>
            </a:extLst>
          </p:cNvPr>
          <p:cNvSpPr>
            <a:spLocks noGrp="1"/>
          </p:cNvSpPr>
          <p:nvPr>
            <p:ph idx="1"/>
          </p:nvPr>
        </p:nvSpPr>
        <p:spPr/>
        <p:txBody>
          <a:bodyPr/>
          <a:lstStyle/>
          <a:p>
            <a:endParaRPr lang="en-US" sz="3200" dirty="0"/>
          </a:p>
          <a:p>
            <a:r>
              <a:rPr lang="en-US" sz="3200" dirty="0"/>
              <a:t>Both Title II and Title III prohibit discrimination against individuals based on disability.</a:t>
            </a:r>
          </a:p>
          <a:p>
            <a:endParaRPr lang="en-US" sz="3200" dirty="0"/>
          </a:p>
          <a:p>
            <a:r>
              <a:rPr lang="en-US" sz="3200" dirty="0"/>
              <a:t>Both Title II and Title III provide regulations to remove obstacles or “barriers” that keep individuals with disabilities from participating fully in public activities. </a:t>
            </a:r>
          </a:p>
          <a:p>
            <a:endParaRPr lang="en-US" dirty="0"/>
          </a:p>
        </p:txBody>
      </p:sp>
    </p:spTree>
    <p:extLst>
      <p:ext uri="{BB962C8B-B14F-4D97-AF65-F5344CB8AC3E}">
        <p14:creationId xmlns:p14="http://schemas.microsoft.com/office/powerpoint/2010/main" val="4155553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759B-97B6-40F8-97FF-60D98862BE86}"/>
              </a:ext>
            </a:extLst>
          </p:cNvPr>
          <p:cNvSpPr>
            <a:spLocks noGrp="1"/>
          </p:cNvSpPr>
          <p:nvPr>
            <p:ph type="title"/>
          </p:nvPr>
        </p:nvSpPr>
        <p:spPr/>
        <p:txBody>
          <a:bodyPr/>
          <a:lstStyle/>
          <a:p>
            <a:r>
              <a:rPr lang="en-US" dirty="0"/>
              <a:t>Equal Access and Inclusion</a:t>
            </a:r>
          </a:p>
        </p:txBody>
      </p:sp>
      <p:sp>
        <p:nvSpPr>
          <p:cNvPr id="3" name="Content Placeholder 2">
            <a:extLst>
              <a:ext uri="{FF2B5EF4-FFF2-40B4-BE49-F238E27FC236}">
                <a16:creationId xmlns:a16="http://schemas.microsoft.com/office/drawing/2014/main" id="{28D87A48-075A-492C-B440-0E5059C6D4A7}"/>
              </a:ext>
            </a:extLst>
          </p:cNvPr>
          <p:cNvSpPr>
            <a:spLocks noGrp="1"/>
          </p:cNvSpPr>
          <p:nvPr>
            <p:ph idx="1"/>
          </p:nvPr>
        </p:nvSpPr>
        <p:spPr/>
        <p:txBody>
          <a:bodyPr/>
          <a:lstStyle/>
          <a:p>
            <a:endParaRPr lang="en-US" dirty="0"/>
          </a:p>
          <a:p>
            <a:r>
              <a:rPr lang="en-US" sz="3600" dirty="0"/>
              <a:t>Title II Entities are required to provide “program access to all services and activities”.</a:t>
            </a:r>
          </a:p>
          <a:p>
            <a:endParaRPr lang="en-US" sz="3600" dirty="0"/>
          </a:p>
          <a:p>
            <a:r>
              <a:rPr lang="en-US" sz="3600" dirty="0"/>
              <a:t>Title III entities are required to provide equal access to goods and services. </a:t>
            </a:r>
          </a:p>
          <a:p>
            <a:endParaRPr lang="en-US" dirty="0"/>
          </a:p>
        </p:txBody>
      </p:sp>
    </p:spTree>
    <p:extLst>
      <p:ext uri="{BB962C8B-B14F-4D97-AF65-F5344CB8AC3E}">
        <p14:creationId xmlns:p14="http://schemas.microsoft.com/office/powerpoint/2010/main" val="32699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224E-E64E-4B97-8A50-256A47466000}"/>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64B9A704-5527-43DA-AB9C-EE68E22808BA}"/>
              </a:ext>
            </a:extLst>
          </p:cNvPr>
          <p:cNvSpPr>
            <a:spLocks noGrp="1"/>
          </p:cNvSpPr>
          <p:nvPr>
            <p:ph idx="1"/>
          </p:nvPr>
        </p:nvSpPr>
        <p:spPr/>
        <p:txBody>
          <a:bodyPr>
            <a:normAutofit fontScale="92500" lnSpcReduction="10000"/>
          </a:bodyPr>
          <a:lstStyle/>
          <a:p>
            <a:r>
              <a:rPr lang="en-US" dirty="0"/>
              <a:t>Public Law 101-336</a:t>
            </a:r>
          </a:p>
          <a:p>
            <a:endParaRPr lang="en-US" dirty="0"/>
          </a:p>
          <a:p>
            <a:r>
              <a:rPr lang="en-US" dirty="0"/>
              <a:t>Title I Regulations written by EEOC</a:t>
            </a:r>
          </a:p>
          <a:p>
            <a:endParaRPr lang="en-US" dirty="0"/>
          </a:p>
          <a:p>
            <a:r>
              <a:rPr lang="en-US" dirty="0"/>
              <a:t>Title II and III Regulations written by the Department of Justice</a:t>
            </a:r>
          </a:p>
          <a:p>
            <a:endParaRPr lang="en-US" dirty="0"/>
          </a:p>
          <a:p>
            <a:r>
              <a:rPr lang="en-US" dirty="0"/>
              <a:t>Guidance is provided by both EEOC and DOJ to assist in interpreting the regulations. </a:t>
            </a:r>
          </a:p>
          <a:p>
            <a:endParaRPr lang="en-US" dirty="0"/>
          </a:p>
          <a:p>
            <a:r>
              <a:rPr lang="en-US" dirty="0"/>
              <a:t>Courts Cases and Settlement Agreements</a:t>
            </a:r>
          </a:p>
          <a:p>
            <a:endParaRPr lang="en-US" dirty="0"/>
          </a:p>
        </p:txBody>
      </p:sp>
    </p:spTree>
    <p:extLst>
      <p:ext uri="{BB962C8B-B14F-4D97-AF65-F5344CB8AC3E}">
        <p14:creationId xmlns:p14="http://schemas.microsoft.com/office/powerpoint/2010/main" val="1206627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FE00-9B4A-44BE-85DD-6A0DCA4EAA0E}"/>
              </a:ext>
            </a:extLst>
          </p:cNvPr>
          <p:cNvSpPr>
            <a:spLocks noGrp="1"/>
          </p:cNvSpPr>
          <p:nvPr>
            <p:ph type="title"/>
          </p:nvPr>
        </p:nvSpPr>
        <p:spPr/>
        <p:txBody>
          <a:bodyPr/>
          <a:lstStyle/>
          <a:p>
            <a:r>
              <a:rPr lang="en-US" dirty="0"/>
              <a:t>Who Is Covered?</a:t>
            </a:r>
          </a:p>
        </p:txBody>
      </p:sp>
      <p:sp>
        <p:nvSpPr>
          <p:cNvPr id="3" name="Content Placeholder 2">
            <a:extLst>
              <a:ext uri="{FF2B5EF4-FFF2-40B4-BE49-F238E27FC236}">
                <a16:creationId xmlns:a16="http://schemas.microsoft.com/office/drawing/2014/main" id="{9ADE9B42-9279-42CC-A8E9-65FB9E9C4265}"/>
              </a:ext>
            </a:extLst>
          </p:cNvPr>
          <p:cNvSpPr>
            <a:spLocks noGrp="1"/>
          </p:cNvSpPr>
          <p:nvPr>
            <p:ph idx="1"/>
          </p:nvPr>
        </p:nvSpPr>
        <p:spPr/>
        <p:txBody>
          <a:bodyPr/>
          <a:lstStyle/>
          <a:p>
            <a:endParaRPr lang="en-US" sz="3200" dirty="0"/>
          </a:p>
          <a:p>
            <a:r>
              <a:rPr lang="en-US" sz="3200" dirty="0"/>
              <a:t>Title II Regulations cover “Public Entities”</a:t>
            </a:r>
          </a:p>
          <a:p>
            <a:r>
              <a:rPr lang="en-US" sz="3200" dirty="0"/>
              <a:t>State and local governments</a:t>
            </a:r>
          </a:p>
          <a:p>
            <a:pPr marL="0" indent="0">
              <a:buNone/>
            </a:pPr>
            <a:endParaRPr lang="en-US" sz="3200" dirty="0"/>
          </a:p>
          <a:p>
            <a:r>
              <a:rPr lang="en-US" sz="3200" dirty="0"/>
              <a:t>Title III Regulations cover “Places of Public Accommodation”</a:t>
            </a:r>
          </a:p>
          <a:p>
            <a:r>
              <a:rPr lang="en-US" sz="3200" dirty="0"/>
              <a:t>Businesses (basically) </a:t>
            </a:r>
          </a:p>
          <a:p>
            <a:endParaRPr lang="en-US" dirty="0"/>
          </a:p>
        </p:txBody>
      </p:sp>
    </p:spTree>
    <p:extLst>
      <p:ext uri="{BB962C8B-B14F-4D97-AF65-F5344CB8AC3E}">
        <p14:creationId xmlns:p14="http://schemas.microsoft.com/office/powerpoint/2010/main" val="2529452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E965-19A4-4BBA-9269-52F4DD315FD8}"/>
              </a:ext>
            </a:extLst>
          </p:cNvPr>
          <p:cNvSpPr>
            <a:spLocks noGrp="1"/>
          </p:cNvSpPr>
          <p:nvPr>
            <p:ph type="title"/>
          </p:nvPr>
        </p:nvSpPr>
        <p:spPr/>
        <p:txBody>
          <a:bodyPr>
            <a:normAutofit/>
          </a:bodyPr>
          <a:lstStyle/>
          <a:p>
            <a:r>
              <a:rPr lang="en-US" dirty="0"/>
              <a:t>Who Is Covered (Continued)</a:t>
            </a:r>
          </a:p>
        </p:txBody>
      </p:sp>
      <p:sp>
        <p:nvSpPr>
          <p:cNvPr id="3" name="Content Placeholder 2">
            <a:extLst>
              <a:ext uri="{FF2B5EF4-FFF2-40B4-BE49-F238E27FC236}">
                <a16:creationId xmlns:a16="http://schemas.microsoft.com/office/drawing/2014/main" id="{77AE4A43-6BCB-4109-B10B-48C56755EBC4}"/>
              </a:ext>
            </a:extLst>
          </p:cNvPr>
          <p:cNvSpPr>
            <a:spLocks noGrp="1"/>
          </p:cNvSpPr>
          <p:nvPr>
            <p:ph idx="1"/>
          </p:nvPr>
        </p:nvSpPr>
        <p:spPr/>
        <p:txBody>
          <a:bodyPr>
            <a:normAutofit/>
          </a:bodyPr>
          <a:lstStyle/>
          <a:p>
            <a:pPr marL="0" indent="0">
              <a:buNone/>
            </a:pPr>
            <a:endParaRPr lang="en-US" sz="3200" dirty="0"/>
          </a:p>
          <a:p>
            <a:pPr marL="0" indent="0">
              <a:buNone/>
            </a:pPr>
            <a:r>
              <a:rPr lang="en-US" sz="3200" dirty="0"/>
              <a:t>Title II of the ADA extends coverage to all activities of state and local governments whether or not they receive federal funds.</a:t>
            </a:r>
          </a:p>
          <a:p>
            <a:endParaRPr lang="en-US" sz="3200" dirty="0"/>
          </a:p>
          <a:p>
            <a:r>
              <a:rPr lang="en-US" sz="3200" dirty="0"/>
              <a:t>Unlike section 504 of the Rehabilitation Act of 1973,which only covers programs receiving federal financial assistance </a:t>
            </a:r>
          </a:p>
        </p:txBody>
      </p:sp>
    </p:spTree>
    <p:extLst>
      <p:ext uri="{BB962C8B-B14F-4D97-AF65-F5344CB8AC3E}">
        <p14:creationId xmlns:p14="http://schemas.microsoft.com/office/powerpoint/2010/main" val="1608298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32BF-8F60-49AE-8690-B7787F0EC9D6}"/>
              </a:ext>
            </a:extLst>
          </p:cNvPr>
          <p:cNvSpPr>
            <a:spLocks noGrp="1"/>
          </p:cNvSpPr>
          <p:nvPr>
            <p:ph type="title"/>
          </p:nvPr>
        </p:nvSpPr>
        <p:spPr/>
        <p:txBody>
          <a:bodyPr/>
          <a:lstStyle/>
          <a:p>
            <a:r>
              <a:rPr lang="en-US" dirty="0"/>
              <a:t>Title 2 Coverage</a:t>
            </a:r>
          </a:p>
        </p:txBody>
      </p:sp>
      <p:sp>
        <p:nvSpPr>
          <p:cNvPr id="3" name="Content Placeholder 2">
            <a:extLst>
              <a:ext uri="{FF2B5EF4-FFF2-40B4-BE49-F238E27FC236}">
                <a16:creationId xmlns:a16="http://schemas.microsoft.com/office/drawing/2014/main" id="{7ADC3286-6AD3-4D00-8303-1DF5492897CA}"/>
              </a:ext>
            </a:extLst>
          </p:cNvPr>
          <p:cNvSpPr>
            <a:spLocks noGrp="1"/>
          </p:cNvSpPr>
          <p:nvPr>
            <p:ph idx="1"/>
          </p:nvPr>
        </p:nvSpPr>
        <p:spPr/>
        <p:txBody>
          <a:bodyPr>
            <a:normAutofit fontScale="85000" lnSpcReduction="20000"/>
          </a:bodyPr>
          <a:lstStyle/>
          <a:p>
            <a:r>
              <a:rPr lang="en-US" sz="3900" dirty="0"/>
              <a:t>Any State or local government and any of its departments, agencies, or other instrumentalities.</a:t>
            </a:r>
          </a:p>
          <a:p>
            <a:endParaRPr lang="en-US" sz="3900" dirty="0"/>
          </a:p>
          <a:p>
            <a:r>
              <a:rPr lang="en-US" sz="3900" dirty="0"/>
              <a:t>All activities, services, and </a:t>
            </a:r>
            <a:r>
              <a:rPr lang="en-US" sz="3500" dirty="0"/>
              <a:t>programs of public entities are covered, including activities of:</a:t>
            </a:r>
          </a:p>
          <a:p>
            <a:endParaRPr lang="en-US" sz="3000" dirty="0"/>
          </a:p>
          <a:p>
            <a:pPr lvl="1"/>
            <a:r>
              <a:rPr lang="en-US" sz="3000" dirty="0"/>
              <a:t>State legislatures and courts </a:t>
            </a:r>
          </a:p>
          <a:p>
            <a:pPr lvl="1"/>
            <a:r>
              <a:rPr lang="en-US" sz="3000" dirty="0"/>
              <a:t>Town meetings </a:t>
            </a:r>
          </a:p>
          <a:p>
            <a:pPr lvl="1"/>
            <a:r>
              <a:rPr lang="en-US" sz="3000" dirty="0"/>
              <a:t>Police and fire departments</a:t>
            </a:r>
          </a:p>
          <a:p>
            <a:pPr lvl="1"/>
            <a:r>
              <a:rPr lang="en-US" sz="3000" dirty="0"/>
              <a:t>Motor vehicle licensing </a:t>
            </a:r>
          </a:p>
          <a:p>
            <a:pPr lvl="1"/>
            <a:r>
              <a:rPr lang="en-US" sz="3000" dirty="0"/>
              <a:t>Employment (covered by Title I)</a:t>
            </a:r>
          </a:p>
          <a:p>
            <a:endParaRPr lang="en-US" dirty="0"/>
          </a:p>
        </p:txBody>
      </p:sp>
    </p:spTree>
    <p:extLst>
      <p:ext uri="{BB962C8B-B14F-4D97-AF65-F5344CB8AC3E}">
        <p14:creationId xmlns:p14="http://schemas.microsoft.com/office/powerpoint/2010/main" val="3019426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8E07-EAEE-4E4C-99E8-70FCFD3F4998}"/>
              </a:ext>
            </a:extLst>
          </p:cNvPr>
          <p:cNvSpPr>
            <a:spLocks noGrp="1"/>
          </p:cNvSpPr>
          <p:nvPr>
            <p:ph type="title"/>
          </p:nvPr>
        </p:nvSpPr>
        <p:spPr/>
        <p:txBody>
          <a:bodyPr/>
          <a:lstStyle/>
          <a:p>
            <a:r>
              <a:rPr lang="en-US" dirty="0"/>
              <a:t>Places of Public Accommodation</a:t>
            </a:r>
          </a:p>
        </p:txBody>
      </p:sp>
      <p:sp>
        <p:nvSpPr>
          <p:cNvPr id="3" name="Content Placeholder 2">
            <a:extLst>
              <a:ext uri="{FF2B5EF4-FFF2-40B4-BE49-F238E27FC236}">
                <a16:creationId xmlns:a16="http://schemas.microsoft.com/office/drawing/2014/main" id="{DCDDC378-68C4-4107-A68A-D57BC99BB426}"/>
              </a:ext>
            </a:extLst>
          </p:cNvPr>
          <p:cNvSpPr>
            <a:spLocks noGrp="1"/>
          </p:cNvSpPr>
          <p:nvPr>
            <p:ph idx="1"/>
          </p:nvPr>
        </p:nvSpPr>
        <p:spPr/>
        <p:txBody>
          <a:bodyPr>
            <a:normAutofit fontScale="92500" lnSpcReduction="20000"/>
          </a:bodyPr>
          <a:lstStyle/>
          <a:p>
            <a:pPr marL="0" indent="0">
              <a:buNone/>
            </a:pPr>
            <a:r>
              <a:rPr lang="en-US" sz="3600" dirty="0"/>
              <a:t>Include over five million private establishments, such as;</a:t>
            </a:r>
          </a:p>
          <a:p>
            <a:pPr marL="0" indent="0">
              <a:buNone/>
            </a:pPr>
            <a:endParaRPr lang="en-US" sz="3600" dirty="0"/>
          </a:p>
          <a:p>
            <a:r>
              <a:rPr lang="en-US" sz="3000" dirty="0"/>
              <a:t>restaurants, hotels, theaters </a:t>
            </a:r>
          </a:p>
          <a:p>
            <a:r>
              <a:rPr lang="en-US" sz="3000" dirty="0"/>
              <a:t>convention centers</a:t>
            </a:r>
          </a:p>
          <a:p>
            <a:r>
              <a:rPr lang="en-US" sz="3000" dirty="0"/>
              <a:t>retail stores and shopping centers, </a:t>
            </a:r>
          </a:p>
          <a:p>
            <a:r>
              <a:rPr lang="en-US" sz="3000" dirty="0"/>
              <a:t>recreation centers, gyms, bowling alleys</a:t>
            </a:r>
          </a:p>
          <a:p>
            <a:r>
              <a:rPr lang="en-US" sz="3000" dirty="0"/>
              <a:t>pharmacies </a:t>
            </a:r>
          </a:p>
          <a:p>
            <a:r>
              <a:rPr lang="en-US" sz="3000" dirty="0"/>
              <a:t>doctors' offices and hospitals</a:t>
            </a:r>
          </a:p>
          <a:p>
            <a:r>
              <a:rPr lang="en-US" sz="3000" dirty="0"/>
              <a:t>museums and libraries</a:t>
            </a:r>
          </a:p>
          <a:p>
            <a:r>
              <a:rPr lang="en-US" sz="3000" dirty="0"/>
              <a:t>private schools and day care centers</a:t>
            </a:r>
          </a:p>
          <a:p>
            <a:endParaRPr lang="en-US" dirty="0"/>
          </a:p>
        </p:txBody>
      </p:sp>
    </p:spTree>
    <p:extLst>
      <p:ext uri="{BB962C8B-B14F-4D97-AF65-F5344CB8AC3E}">
        <p14:creationId xmlns:p14="http://schemas.microsoft.com/office/powerpoint/2010/main" val="3743388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2E52-DCAB-420D-9933-8B2284EA37C1}"/>
              </a:ext>
            </a:extLst>
          </p:cNvPr>
          <p:cNvSpPr>
            <a:spLocks noGrp="1"/>
          </p:cNvSpPr>
          <p:nvPr>
            <p:ph type="title"/>
          </p:nvPr>
        </p:nvSpPr>
        <p:spPr/>
        <p:txBody>
          <a:bodyPr/>
          <a:lstStyle/>
          <a:p>
            <a:r>
              <a:rPr lang="en-US" dirty="0"/>
              <a:t>Title III Also Covers:</a:t>
            </a:r>
          </a:p>
        </p:txBody>
      </p:sp>
      <p:sp>
        <p:nvSpPr>
          <p:cNvPr id="3" name="Content Placeholder 2">
            <a:extLst>
              <a:ext uri="{FF2B5EF4-FFF2-40B4-BE49-F238E27FC236}">
                <a16:creationId xmlns:a16="http://schemas.microsoft.com/office/drawing/2014/main" id="{D43780EC-16B8-477A-8621-0499C0206978}"/>
              </a:ext>
            </a:extLst>
          </p:cNvPr>
          <p:cNvSpPr>
            <a:spLocks noGrp="1"/>
          </p:cNvSpPr>
          <p:nvPr>
            <p:ph idx="1"/>
          </p:nvPr>
        </p:nvSpPr>
        <p:spPr/>
        <p:txBody>
          <a:bodyPr>
            <a:normAutofit fontScale="92500"/>
          </a:bodyPr>
          <a:lstStyle/>
          <a:p>
            <a:pPr marL="0" indent="0" algn="ctr">
              <a:buNone/>
            </a:pPr>
            <a:r>
              <a:rPr lang="en-US" sz="3600" dirty="0"/>
              <a:t>“Commercial facilities”</a:t>
            </a:r>
          </a:p>
          <a:p>
            <a:pPr marL="0" indent="0">
              <a:buNone/>
            </a:pPr>
            <a:endParaRPr lang="en-US" sz="3600" dirty="0"/>
          </a:p>
          <a:p>
            <a:r>
              <a:rPr lang="en-US" sz="3600" dirty="0"/>
              <a:t>Commercial facilities are nonresidential facilities, including office buildings, factories, and warehouses, whose operations affect commerce. </a:t>
            </a:r>
          </a:p>
          <a:p>
            <a:endParaRPr lang="en-US" sz="3600" dirty="0"/>
          </a:p>
          <a:p>
            <a:r>
              <a:rPr lang="en-US" sz="3600" dirty="0"/>
              <a:t>Private entities that offer certain examinations and courses related to educational and occupational certification.</a:t>
            </a:r>
          </a:p>
          <a:p>
            <a:endParaRPr lang="en-US" dirty="0"/>
          </a:p>
        </p:txBody>
      </p:sp>
    </p:spTree>
    <p:extLst>
      <p:ext uri="{BB962C8B-B14F-4D97-AF65-F5344CB8AC3E}">
        <p14:creationId xmlns:p14="http://schemas.microsoft.com/office/powerpoint/2010/main" val="4229351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6E61-8E34-4D2F-B6DD-A878BF82835B}"/>
              </a:ext>
            </a:extLst>
          </p:cNvPr>
          <p:cNvSpPr>
            <a:spLocks noGrp="1"/>
          </p:cNvSpPr>
          <p:nvPr>
            <p:ph type="title"/>
          </p:nvPr>
        </p:nvSpPr>
        <p:spPr/>
        <p:txBody>
          <a:bodyPr/>
          <a:lstStyle/>
          <a:p>
            <a:r>
              <a:rPr lang="en-US" dirty="0"/>
              <a:t>Who is Not Covered?</a:t>
            </a:r>
          </a:p>
        </p:txBody>
      </p:sp>
      <p:sp>
        <p:nvSpPr>
          <p:cNvPr id="3" name="Content Placeholder 2">
            <a:extLst>
              <a:ext uri="{FF2B5EF4-FFF2-40B4-BE49-F238E27FC236}">
                <a16:creationId xmlns:a16="http://schemas.microsoft.com/office/drawing/2014/main" id="{D3E6A1FB-7DB2-4B77-8156-CB8D37F0BADF}"/>
              </a:ext>
            </a:extLst>
          </p:cNvPr>
          <p:cNvSpPr>
            <a:spLocks noGrp="1"/>
          </p:cNvSpPr>
          <p:nvPr>
            <p:ph idx="1"/>
          </p:nvPr>
        </p:nvSpPr>
        <p:spPr/>
        <p:txBody>
          <a:bodyPr/>
          <a:lstStyle/>
          <a:p>
            <a:endParaRPr lang="en-US" sz="3200" dirty="0"/>
          </a:p>
          <a:p>
            <a:r>
              <a:rPr lang="en-US" sz="3200" dirty="0"/>
              <a:t>Entities controlled by religious organizations, including places of worship.</a:t>
            </a:r>
          </a:p>
          <a:p>
            <a:endParaRPr lang="en-US" sz="3200" dirty="0"/>
          </a:p>
          <a:p>
            <a:r>
              <a:rPr lang="en-US" sz="3200" dirty="0"/>
              <a:t>Private clubs are not covered unless an event or service is offered to the general public.</a:t>
            </a:r>
          </a:p>
          <a:p>
            <a:endParaRPr lang="en-US" sz="3200" dirty="0"/>
          </a:p>
          <a:p>
            <a:r>
              <a:rPr lang="en-US" sz="3200" dirty="0"/>
              <a:t>Housing is not covered by the ADA.</a:t>
            </a:r>
          </a:p>
          <a:p>
            <a:endParaRPr lang="en-US" dirty="0"/>
          </a:p>
        </p:txBody>
      </p:sp>
    </p:spTree>
    <p:extLst>
      <p:ext uri="{BB962C8B-B14F-4D97-AF65-F5344CB8AC3E}">
        <p14:creationId xmlns:p14="http://schemas.microsoft.com/office/powerpoint/2010/main" val="4201041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08AD-021F-4034-92C6-2DE33A9104A7}"/>
              </a:ext>
            </a:extLst>
          </p:cNvPr>
          <p:cNvSpPr>
            <a:spLocks noGrp="1"/>
          </p:cNvSpPr>
          <p:nvPr>
            <p:ph type="title"/>
          </p:nvPr>
        </p:nvSpPr>
        <p:spPr/>
        <p:txBody>
          <a:bodyPr/>
          <a:lstStyle/>
          <a:p>
            <a:r>
              <a:rPr lang="en-US" dirty="0"/>
              <a:t>Barrier Removal</a:t>
            </a:r>
          </a:p>
        </p:txBody>
      </p:sp>
      <p:sp>
        <p:nvSpPr>
          <p:cNvPr id="3" name="Content Placeholder 2">
            <a:extLst>
              <a:ext uri="{FF2B5EF4-FFF2-40B4-BE49-F238E27FC236}">
                <a16:creationId xmlns:a16="http://schemas.microsoft.com/office/drawing/2014/main" id="{DA8A9991-3B3C-4282-972E-FD0EF24AFB20}"/>
              </a:ext>
            </a:extLst>
          </p:cNvPr>
          <p:cNvSpPr>
            <a:spLocks noGrp="1"/>
          </p:cNvSpPr>
          <p:nvPr>
            <p:ph idx="1"/>
          </p:nvPr>
        </p:nvSpPr>
        <p:spPr/>
        <p:txBody>
          <a:bodyPr/>
          <a:lstStyle/>
          <a:p>
            <a:endParaRPr lang="en-US" dirty="0"/>
          </a:p>
          <a:p>
            <a:pPr marL="0" indent="0" algn="ctr">
              <a:buNone/>
            </a:pPr>
            <a:r>
              <a:rPr lang="en-US" sz="4000" dirty="0"/>
              <a:t>Title II and Title III Entities are Required to Remove Barriers to Equal Access to Goods, Services, and Activities.</a:t>
            </a:r>
          </a:p>
          <a:p>
            <a:endParaRPr lang="en-US" dirty="0"/>
          </a:p>
        </p:txBody>
      </p:sp>
    </p:spTree>
    <p:extLst>
      <p:ext uri="{BB962C8B-B14F-4D97-AF65-F5344CB8AC3E}">
        <p14:creationId xmlns:p14="http://schemas.microsoft.com/office/powerpoint/2010/main" val="1478366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2027-4EEF-42E7-804C-A164ABF0D137}"/>
              </a:ext>
            </a:extLst>
          </p:cNvPr>
          <p:cNvSpPr>
            <a:spLocks noGrp="1"/>
          </p:cNvSpPr>
          <p:nvPr>
            <p:ph type="title"/>
          </p:nvPr>
        </p:nvSpPr>
        <p:spPr/>
        <p:txBody>
          <a:bodyPr/>
          <a:lstStyle/>
          <a:p>
            <a:r>
              <a:rPr lang="en-US" dirty="0"/>
              <a:t>Types of Barriers</a:t>
            </a:r>
          </a:p>
        </p:txBody>
      </p:sp>
      <p:sp>
        <p:nvSpPr>
          <p:cNvPr id="3" name="Content Placeholder 2">
            <a:extLst>
              <a:ext uri="{FF2B5EF4-FFF2-40B4-BE49-F238E27FC236}">
                <a16:creationId xmlns:a16="http://schemas.microsoft.com/office/drawing/2014/main" id="{69A99B33-C442-4F50-9BB9-387185E1AB3D}"/>
              </a:ext>
            </a:extLst>
          </p:cNvPr>
          <p:cNvSpPr>
            <a:spLocks noGrp="1"/>
          </p:cNvSpPr>
          <p:nvPr>
            <p:ph idx="1"/>
          </p:nvPr>
        </p:nvSpPr>
        <p:spPr/>
        <p:txBody>
          <a:bodyPr>
            <a:normAutofit/>
          </a:bodyPr>
          <a:lstStyle/>
          <a:p>
            <a:r>
              <a:rPr lang="en-US" sz="3200" dirty="0"/>
              <a:t>Physical barriers</a:t>
            </a:r>
          </a:p>
          <a:p>
            <a:endParaRPr lang="en-US" sz="3200" dirty="0"/>
          </a:p>
          <a:p>
            <a:r>
              <a:rPr lang="en-US" sz="3200" dirty="0"/>
              <a:t>Knowledge barriers</a:t>
            </a:r>
          </a:p>
          <a:p>
            <a:endParaRPr lang="en-US" sz="3200" dirty="0"/>
          </a:p>
          <a:p>
            <a:r>
              <a:rPr lang="en-US" sz="3200" dirty="0"/>
              <a:t>Attitudinal barriers</a:t>
            </a:r>
          </a:p>
          <a:p>
            <a:endParaRPr lang="en-US" sz="3200" dirty="0"/>
          </a:p>
          <a:p>
            <a:r>
              <a:rPr lang="en-US" sz="3200" dirty="0"/>
              <a:t>Communication barriers</a:t>
            </a:r>
          </a:p>
        </p:txBody>
      </p:sp>
    </p:spTree>
    <p:extLst>
      <p:ext uri="{BB962C8B-B14F-4D97-AF65-F5344CB8AC3E}">
        <p14:creationId xmlns:p14="http://schemas.microsoft.com/office/powerpoint/2010/main" val="946062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CD4E-4A41-408B-AC00-45C7CB6AFABD}"/>
              </a:ext>
            </a:extLst>
          </p:cNvPr>
          <p:cNvSpPr>
            <a:spLocks noGrp="1"/>
          </p:cNvSpPr>
          <p:nvPr>
            <p:ph type="title"/>
          </p:nvPr>
        </p:nvSpPr>
        <p:spPr/>
        <p:txBody>
          <a:bodyPr/>
          <a:lstStyle/>
          <a:p>
            <a:r>
              <a:rPr lang="en-US" dirty="0"/>
              <a:t>Entities May Not Have to Remove Barriers IF:</a:t>
            </a:r>
          </a:p>
        </p:txBody>
      </p:sp>
      <p:sp>
        <p:nvSpPr>
          <p:cNvPr id="3" name="Content Placeholder 2">
            <a:extLst>
              <a:ext uri="{FF2B5EF4-FFF2-40B4-BE49-F238E27FC236}">
                <a16:creationId xmlns:a16="http://schemas.microsoft.com/office/drawing/2014/main" id="{CC29B29F-A4A3-4C17-8C63-6E6097D88CB0}"/>
              </a:ext>
            </a:extLst>
          </p:cNvPr>
          <p:cNvSpPr>
            <a:spLocks noGrp="1"/>
          </p:cNvSpPr>
          <p:nvPr>
            <p:ph idx="1"/>
          </p:nvPr>
        </p:nvSpPr>
        <p:spPr/>
        <p:txBody>
          <a:bodyPr/>
          <a:lstStyle/>
          <a:p>
            <a:endParaRPr lang="en-US" dirty="0"/>
          </a:p>
          <a:p>
            <a:r>
              <a:rPr lang="en-US" sz="3200" dirty="0"/>
              <a:t>Would cause an undue financial or administrative  burden; or </a:t>
            </a:r>
          </a:p>
          <a:p>
            <a:endParaRPr lang="en-US" sz="3200" dirty="0"/>
          </a:p>
          <a:p>
            <a:r>
              <a:rPr lang="en-US" sz="3200" dirty="0"/>
              <a:t>change the fundamental nature of the program or business.</a:t>
            </a:r>
          </a:p>
          <a:p>
            <a:endParaRPr lang="en-US" dirty="0"/>
          </a:p>
        </p:txBody>
      </p:sp>
    </p:spTree>
    <p:extLst>
      <p:ext uri="{BB962C8B-B14F-4D97-AF65-F5344CB8AC3E}">
        <p14:creationId xmlns:p14="http://schemas.microsoft.com/office/powerpoint/2010/main" val="3432558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17A0-7564-46D7-9969-EB82C318440E}"/>
              </a:ext>
            </a:extLst>
          </p:cNvPr>
          <p:cNvSpPr>
            <a:spLocks noGrp="1"/>
          </p:cNvSpPr>
          <p:nvPr>
            <p:ph type="title"/>
          </p:nvPr>
        </p:nvSpPr>
        <p:spPr/>
        <p:txBody>
          <a:bodyPr/>
          <a:lstStyle/>
          <a:p>
            <a:r>
              <a:rPr lang="en-US" dirty="0"/>
              <a:t>Undue Burden</a:t>
            </a:r>
          </a:p>
        </p:txBody>
      </p:sp>
      <p:sp>
        <p:nvSpPr>
          <p:cNvPr id="3" name="Content Placeholder 2">
            <a:extLst>
              <a:ext uri="{FF2B5EF4-FFF2-40B4-BE49-F238E27FC236}">
                <a16:creationId xmlns:a16="http://schemas.microsoft.com/office/drawing/2014/main" id="{FAA9FC5D-C70C-4941-B3E5-E139B0770BB5}"/>
              </a:ext>
            </a:extLst>
          </p:cNvPr>
          <p:cNvSpPr>
            <a:spLocks noGrp="1"/>
          </p:cNvSpPr>
          <p:nvPr>
            <p:ph idx="1"/>
          </p:nvPr>
        </p:nvSpPr>
        <p:spPr/>
        <p:txBody>
          <a:bodyPr/>
          <a:lstStyle/>
          <a:p>
            <a:endParaRPr lang="en-US" dirty="0"/>
          </a:p>
          <a:p>
            <a:r>
              <a:rPr lang="en-US" sz="3200" dirty="0"/>
              <a:t>The determination that an accommodation would be an undue burden must be based on all financial and administrative resources available.</a:t>
            </a:r>
          </a:p>
          <a:p>
            <a:endParaRPr lang="en-US" sz="3200" dirty="0"/>
          </a:p>
          <a:p>
            <a:r>
              <a:rPr lang="en-US" sz="3200" dirty="0"/>
              <a:t>In other words, a local entity must examine its entire budget—not just the resources already allocated to the program in question.</a:t>
            </a:r>
          </a:p>
          <a:p>
            <a:endParaRPr lang="en-US" dirty="0"/>
          </a:p>
        </p:txBody>
      </p:sp>
    </p:spTree>
    <p:extLst>
      <p:ext uri="{BB962C8B-B14F-4D97-AF65-F5344CB8AC3E}">
        <p14:creationId xmlns:p14="http://schemas.microsoft.com/office/powerpoint/2010/main" val="3063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333B-61AD-42CA-AF12-D338D5D52414}"/>
              </a:ext>
            </a:extLst>
          </p:cNvPr>
          <p:cNvSpPr>
            <a:spLocks noGrp="1"/>
          </p:cNvSpPr>
          <p:nvPr>
            <p:ph type="title"/>
          </p:nvPr>
        </p:nvSpPr>
        <p:spPr/>
        <p:txBody>
          <a:bodyPr/>
          <a:lstStyle/>
          <a:p>
            <a:r>
              <a:rPr lang="en-US" dirty="0"/>
              <a:t>ADA Amendments Act</a:t>
            </a:r>
          </a:p>
        </p:txBody>
      </p:sp>
      <p:sp>
        <p:nvSpPr>
          <p:cNvPr id="3" name="Content Placeholder 2">
            <a:extLst>
              <a:ext uri="{FF2B5EF4-FFF2-40B4-BE49-F238E27FC236}">
                <a16:creationId xmlns:a16="http://schemas.microsoft.com/office/drawing/2014/main" id="{F1AA8531-AC36-4075-8B44-E12D972DC945}"/>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000" dirty="0"/>
              <a:t>The ADA was amended to clarify and expand the definition of a disability in 2008.</a:t>
            </a:r>
          </a:p>
          <a:p>
            <a:endParaRPr lang="en-US" dirty="0"/>
          </a:p>
        </p:txBody>
      </p:sp>
    </p:spTree>
    <p:extLst>
      <p:ext uri="{BB962C8B-B14F-4D97-AF65-F5344CB8AC3E}">
        <p14:creationId xmlns:p14="http://schemas.microsoft.com/office/powerpoint/2010/main" val="993053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AE30-E721-4150-B2CF-438C39F1787C}"/>
              </a:ext>
            </a:extLst>
          </p:cNvPr>
          <p:cNvSpPr>
            <a:spLocks noGrp="1"/>
          </p:cNvSpPr>
          <p:nvPr>
            <p:ph type="title"/>
          </p:nvPr>
        </p:nvSpPr>
        <p:spPr/>
        <p:txBody>
          <a:bodyPr/>
          <a:lstStyle/>
          <a:p>
            <a:r>
              <a:rPr lang="en-US" dirty="0"/>
              <a:t>Undue Burden (Continued)</a:t>
            </a:r>
          </a:p>
        </p:txBody>
      </p:sp>
      <p:sp>
        <p:nvSpPr>
          <p:cNvPr id="3" name="Content Placeholder 2">
            <a:extLst>
              <a:ext uri="{FF2B5EF4-FFF2-40B4-BE49-F238E27FC236}">
                <a16:creationId xmlns:a16="http://schemas.microsoft.com/office/drawing/2014/main" id="{C88D2BD3-4744-4737-90E9-F2C7EA8E05E9}"/>
              </a:ext>
            </a:extLst>
          </p:cNvPr>
          <p:cNvSpPr>
            <a:spLocks noGrp="1"/>
          </p:cNvSpPr>
          <p:nvPr>
            <p:ph idx="1"/>
          </p:nvPr>
        </p:nvSpPr>
        <p:spPr/>
        <p:txBody>
          <a:bodyPr/>
          <a:lstStyle/>
          <a:p>
            <a:endParaRPr lang="en-US" dirty="0"/>
          </a:p>
          <a:p>
            <a:r>
              <a:rPr lang="en-US" sz="3200" dirty="0"/>
              <a:t>The determination also must come from the head of the government entity or someone designated to make budgetary decisions.  </a:t>
            </a:r>
          </a:p>
          <a:p>
            <a:endParaRPr lang="en-US" sz="3200" dirty="0"/>
          </a:p>
          <a:p>
            <a:r>
              <a:rPr lang="en-US" sz="3200" dirty="0"/>
              <a:t>The reason that an accommodation such as a building alteration or a policy modification, etc. cannot be provided must be given in writing.</a:t>
            </a:r>
          </a:p>
          <a:p>
            <a:endParaRPr lang="en-US" dirty="0"/>
          </a:p>
        </p:txBody>
      </p:sp>
    </p:spTree>
    <p:extLst>
      <p:ext uri="{BB962C8B-B14F-4D97-AF65-F5344CB8AC3E}">
        <p14:creationId xmlns:p14="http://schemas.microsoft.com/office/powerpoint/2010/main" val="2699749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44F1-962A-4D68-9D5E-F1875544177F}"/>
              </a:ext>
            </a:extLst>
          </p:cNvPr>
          <p:cNvSpPr>
            <a:spLocks noGrp="1"/>
          </p:cNvSpPr>
          <p:nvPr>
            <p:ph type="title"/>
          </p:nvPr>
        </p:nvSpPr>
        <p:spPr/>
        <p:txBody>
          <a:bodyPr/>
          <a:lstStyle/>
          <a:p>
            <a:r>
              <a:rPr lang="en-US" dirty="0"/>
              <a:t>Undue Burden - Example</a:t>
            </a:r>
          </a:p>
        </p:txBody>
      </p:sp>
      <p:sp>
        <p:nvSpPr>
          <p:cNvPr id="3" name="Content Placeholder 2">
            <a:extLst>
              <a:ext uri="{FF2B5EF4-FFF2-40B4-BE49-F238E27FC236}">
                <a16:creationId xmlns:a16="http://schemas.microsoft.com/office/drawing/2014/main" id="{988238A5-F01D-4934-AF77-2A8B2D763377}"/>
              </a:ext>
            </a:extLst>
          </p:cNvPr>
          <p:cNvSpPr>
            <a:spLocks noGrp="1"/>
          </p:cNvSpPr>
          <p:nvPr>
            <p:ph idx="1"/>
          </p:nvPr>
        </p:nvSpPr>
        <p:spPr>
          <a:xfrm>
            <a:off x="838200" y="1825624"/>
            <a:ext cx="10515600" cy="5032375"/>
          </a:xfrm>
        </p:spPr>
        <p:txBody>
          <a:bodyPr>
            <a:normAutofit fontScale="85000" lnSpcReduction="20000"/>
          </a:bodyPr>
          <a:lstStyle/>
          <a:p>
            <a:endParaRPr lang="en-US" dirty="0"/>
          </a:p>
          <a:p>
            <a:r>
              <a:rPr lang="en-US" sz="3400" dirty="0"/>
              <a:t>A resident of Anytown, who is deaf, requests an on-site interpreter be available whenever he comes in to drop off his utility bill.  </a:t>
            </a:r>
          </a:p>
          <a:p>
            <a:endParaRPr lang="en-US" sz="3400" dirty="0"/>
          </a:p>
          <a:p>
            <a:r>
              <a:rPr lang="en-US" sz="3400" dirty="0"/>
              <a:t>The ADA Coordinator determines:</a:t>
            </a:r>
          </a:p>
          <a:p>
            <a:endParaRPr lang="en-US" sz="3400" dirty="0"/>
          </a:p>
          <a:p>
            <a:r>
              <a:rPr lang="en-US" sz="3400" dirty="0"/>
              <a:t>Finding an interpreter without advance notice is an administrative burden and unfeasible since interpreters in the area only schedule appointments in advance.</a:t>
            </a:r>
          </a:p>
          <a:p>
            <a:endParaRPr lang="en-US" sz="3400" dirty="0"/>
          </a:p>
          <a:p>
            <a:r>
              <a:rPr lang="en-US" sz="3400" dirty="0"/>
              <a:t>For a simple transaction such as paying a utility bill, effective communication can be provided by passing notes back and forth, if needed.</a:t>
            </a:r>
          </a:p>
          <a:p>
            <a:endParaRPr lang="en-US" dirty="0"/>
          </a:p>
        </p:txBody>
      </p:sp>
    </p:spTree>
    <p:extLst>
      <p:ext uri="{BB962C8B-B14F-4D97-AF65-F5344CB8AC3E}">
        <p14:creationId xmlns:p14="http://schemas.microsoft.com/office/powerpoint/2010/main" val="2497731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3FA2-062E-47F6-892B-B8C910E5933B}"/>
              </a:ext>
            </a:extLst>
          </p:cNvPr>
          <p:cNvSpPr>
            <a:spLocks noGrp="1"/>
          </p:cNvSpPr>
          <p:nvPr>
            <p:ph type="title"/>
          </p:nvPr>
        </p:nvSpPr>
        <p:spPr/>
        <p:txBody>
          <a:bodyPr/>
          <a:lstStyle/>
          <a:p>
            <a:r>
              <a:rPr lang="en-US" dirty="0"/>
              <a:t>Fundamental Alteration of the Nature of a Program or Service</a:t>
            </a:r>
          </a:p>
        </p:txBody>
      </p:sp>
      <p:sp>
        <p:nvSpPr>
          <p:cNvPr id="3" name="Content Placeholder 2">
            <a:extLst>
              <a:ext uri="{FF2B5EF4-FFF2-40B4-BE49-F238E27FC236}">
                <a16:creationId xmlns:a16="http://schemas.microsoft.com/office/drawing/2014/main" id="{5CC3BD92-6889-4C8C-AF3A-91DDAAC7B099}"/>
              </a:ext>
            </a:extLst>
          </p:cNvPr>
          <p:cNvSpPr>
            <a:spLocks noGrp="1"/>
          </p:cNvSpPr>
          <p:nvPr>
            <p:ph idx="1"/>
          </p:nvPr>
        </p:nvSpPr>
        <p:spPr/>
        <p:txBody>
          <a:bodyPr/>
          <a:lstStyle/>
          <a:p>
            <a:pPr marL="0" indent="0" algn="ctr">
              <a:buNone/>
            </a:pPr>
            <a:endParaRPr lang="en-US" sz="3600" dirty="0"/>
          </a:p>
          <a:p>
            <a:pPr marL="0" indent="0" algn="ctr">
              <a:buNone/>
            </a:pPr>
            <a:r>
              <a:rPr lang="en-US" sz="3600" dirty="0"/>
              <a:t>Modifications in programs or policies or alterations to physical environments do not have to be made when they would disrupt the fundamental nature of a program or business.</a:t>
            </a:r>
          </a:p>
          <a:p>
            <a:endParaRPr lang="en-US" dirty="0"/>
          </a:p>
        </p:txBody>
      </p:sp>
    </p:spTree>
    <p:extLst>
      <p:ext uri="{BB962C8B-B14F-4D97-AF65-F5344CB8AC3E}">
        <p14:creationId xmlns:p14="http://schemas.microsoft.com/office/powerpoint/2010/main" val="1005143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2733-2CF2-4B4F-9F33-81245422B955}"/>
              </a:ext>
            </a:extLst>
          </p:cNvPr>
          <p:cNvSpPr>
            <a:spLocks noGrp="1"/>
          </p:cNvSpPr>
          <p:nvPr>
            <p:ph type="title"/>
          </p:nvPr>
        </p:nvSpPr>
        <p:spPr/>
        <p:txBody>
          <a:bodyPr/>
          <a:lstStyle/>
          <a:p>
            <a:r>
              <a:rPr lang="en-US" dirty="0"/>
              <a:t>Fundamental Alteration of the Nature of a Program or Service - Example</a:t>
            </a:r>
          </a:p>
        </p:txBody>
      </p:sp>
      <p:sp>
        <p:nvSpPr>
          <p:cNvPr id="3" name="Content Placeholder 2">
            <a:extLst>
              <a:ext uri="{FF2B5EF4-FFF2-40B4-BE49-F238E27FC236}">
                <a16:creationId xmlns:a16="http://schemas.microsoft.com/office/drawing/2014/main" id="{CFF041C2-8ED8-4867-930E-B558B647293E}"/>
              </a:ext>
            </a:extLst>
          </p:cNvPr>
          <p:cNvSpPr>
            <a:spLocks noGrp="1"/>
          </p:cNvSpPr>
          <p:nvPr>
            <p:ph idx="1"/>
          </p:nvPr>
        </p:nvSpPr>
        <p:spPr/>
        <p:txBody>
          <a:bodyPr/>
          <a:lstStyle/>
          <a:p>
            <a:endParaRPr lang="en-US" dirty="0"/>
          </a:p>
          <a:p>
            <a:pPr marL="0" indent="0" algn="ctr">
              <a:buNone/>
            </a:pPr>
            <a:r>
              <a:rPr lang="en-US" sz="3600" dirty="0"/>
              <a:t>A business that offers group tours of museums or historical attractions would not be required to provide an alternative individual tour to a person who had severe social anxiety because the nature of the business is to provide tours in a group setting.</a:t>
            </a:r>
          </a:p>
          <a:p>
            <a:endParaRPr lang="en-US" dirty="0"/>
          </a:p>
        </p:txBody>
      </p:sp>
    </p:spTree>
    <p:extLst>
      <p:ext uri="{BB962C8B-B14F-4D97-AF65-F5344CB8AC3E}">
        <p14:creationId xmlns:p14="http://schemas.microsoft.com/office/powerpoint/2010/main" val="4275126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AFF3-3F66-4C32-988E-FB363E6440CB}"/>
              </a:ext>
            </a:extLst>
          </p:cNvPr>
          <p:cNvSpPr>
            <a:spLocks noGrp="1"/>
          </p:cNvSpPr>
          <p:nvPr>
            <p:ph type="title"/>
          </p:nvPr>
        </p:nvSpPr>
        <p:spPr/>
        <p:txBody>
          <a:bodyPr/>
          <a:lstStyle/>
          <a:p>
            <a:r>
              <a:rPr lang="en-US" dirty="0"/>
              <a:t>Personal Devices</a:t>
            </a:r>
          </a:p>
        </p:txBody>
      </p:sp>
      <p:sp>
        <p:nvSpPr>
          <p:cNvPr id="3" name="Content Placeholder 2">
            <a:extLst>
              <a:ext uri="{FF2B5EF4-FFF2-40B4-BE49-F238E27FC236}">
                <a16:creationId xmlns:a16="http://schemas.microsoft.com/office/drawing/2014/main" id="{F4761C9C-7ABB-4C9E-B542-B016BE33DEBE}"/>
              </a:ext>
            </a:extLst>
          </p:cNvPr>
          <p:cNvSpPr>
            <a:spLocks noGrp="1"/>
          </p:cNvSpPr>
          <p:nvPr>
            <p:ph idx="1"/>
          </p:nvPr>
        </p:nvSpPr>
        <p:spPr/>
        <p:txBody>
          <a:bodyPr/>
          <a:lstStyle/>
          <a:p>
            <a:pPr marL="0" indent="0" algn="ctr">
              <a:buNone/>
            </a:pPr>
            <a:endParaRPr lang="en-US" dirty="0"/>
          </a:p>
          <a:p>
            <a:pPr marL="0" indent="0" algn="ctr">
              <a:buNone/>
            </a:pPr>
            <a:r>
              <a:rPr lang="en-US" sz="3600" dirty="0"/>
              <a:t>Title II and Title III entities are not required to provide personal devices such as wheelchairs; individually prescribed devices (e.g., prescription eyeglasses or hearing aids); or services of a personal nature including assistance in eating, toileting, or dressing.</a:t>
            </a:r>
          </a:p>
          <a:p>
            <a:endParaRPr lang="en-US" dirty="0"/>
          </a:p>
        </p:txBody>
      </p:sp>
    </p:spTree>
    <p:extLst>
      <p:ext uri="{BB962C8B-B14F-4D97-AF65-F5344CB8AC3E}">
        <p14:creationId xmlns:p14="http://schemas.microsoft.com/office/powerpoint/2010/main" val="2146754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5E18-AC46-40E9-8CAC-7C4D911AC6BD}"/>
              </a:ext>
            </a:extLst>
          </p:cNvPr>
          <p:cNvSpPr>
            <a:spLocks noGrp="1"/>
          </p:cNvSpPr>
          <p:nvPr>
            <p:ph type="title"/>
          </p:nvPr>
        </p:nvSpPr>
        <p:spPr/>
        <p:txBody>
          <a:bodyPr/>
          <a:lstStyle/>
          <a:p>
            <a:r>
              <a:rPr lang="en-US" dirty="0"/>
              <a:t>	Inclusion of People with Disabilities</a:t>
            </a:r>
            <a:br>
              <a:rPr lang="en-US" dirty="0"/>
            </a:br>
            <a:endParaRPr lang="en-US" dirty="0"/>
          </a:p>
        </p:txBody>
      </p:sp>
      <p:sp>
        <p:nvSpPr>
          <p:cNvPr id="3" name="Content Placeholder 2">
            <a:extLst>
              <a:ext uri="{FF2B5EF4-FFF2-40B4-BE49-F238E27FC236}">
                <a16:creationId xmlns:a16="http://schemas.microsoft.com/office/drawing/2014/main" id="{311B03E7-47CF-462C-9850-4C05888FD2CD}"/>
              </a:ext>
            </a:extLst>
          </p:cNvPr>
          <p:cNvSpPr>
            <a:spLocks noGrp="1"/>
          </p:cNvSpPr>
          <p:nvPr>
            <p:ph idx="1"/>
          </p:nvPr>
        </p:nvSpPr>
        <p:spPr/>
        <p:txBody>
          <a:bodyPr/>
          <a:lstStyle/>
          <a:p>
            <a:pPr marL="0" indent="0" algn="ctr">
              <a:buNone/>
            </a:pPr>
            <a:r>
              <a:rPr lang="en-US" sz="3600" dirty="0"/>
              <a:t>May not refuse to allow a person with a disability to participate in a service, program, or activity simply because the person has a disability.</a:t>
            </a:r>
          </a:p>
          <a:p>
            <a:pPr algn="ctr"/>
            <a:endParaRPr lang="en-US" sz="3600" dirty="0"/>
          </a:p>
          <a:p>
            <a:pPr algn="ctr"/>
            <a:r>
              <a:rPr lang="en-US" sz="3600" dirty="0"/>
              <a:t>Or is associated with someone who has a disability</a:t>
            </a:r>
          </a:p>
          <a:p>
            <a:endParaRPr lang="en-US" dirty="0"/>
          </a:p>
        </p:txBody>
      </p:sp>
    </p:spTree>
    <p:extLst>
      <p:ext uri="{BB962C8B-B14F-4D97-AF65-F5344CB8AC3E}">
        <p14:creationId xmlns:p14="http://schemas.microsoft.com/office/powerpoint/2010/main" val="777896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C99C-598F-4399-B2BB-B501289F453E}"/>
              </a:ext>
            </a:extLst>
          </p:cNvPr>
          <p:cNvSpPr>
            <a:spLocks noGrp="1"/>
          </p:cNvSpPr>
          <p:nvPr>
            <p:ph type="title"/>
          </p:nvPr>
        </p:nvSpPr>
        <p:spPr/>
        <p:txBody>
          <a:bodyPr/>
          <a:lstStyle/>
          <a:p>
            <a:r>
              <a:rPr lang="en-US" dirty="0"/>
              <a:t>Integrated Programs/Settings</a:t>
            </a:r>
          </a:p>
        </p:txBody>
      </p:sp>
      <p:sp>
        <p:nvSpPr>
          <p:cNvPr id="3" name="Content Placeholder 2">
            <a:extLst>
              <a:ext uri="{FF2B5EF4-FFF2-40B4-BE49-F238E27FC236}">
                <a16:creationId xmlns:a16="http://schemas.microsoft.com/office/drawing/2014/main" id="{4C785B48-76E1-4176-9F27-F98D1971A074}"/>
              </a:ext>
            </a:extLst>
          </p:cNvPr>
          <p:cNvSpPr>
            <a:spLocks noGrp="1"/>
          </p:cNvSpPr>
          <p:nvPr>
            <p:ph idx="1"/>
          </p:nvPr>
        </p:nvSpPr>
        <p:spPr/>
        <p:txBody>
          <a:bodyPr/>
          <a:lstStyle/>
          <a:p>
            <a:pPr marL="0" indent="0" algn="ctr">
              <a:buNone/>
            </a:pPr>
            <a:endParaRPr lang="en-US" sz="4000" dirty="0"/>
          </a:p>
          <a:p>
            <a:pPr marL="0" indent="0" algn="ctr">
              <a:buNone/>
            </a:pPr>
            <a:r>
              <a:rPr lang="en-US" sz="3200" dirty="0"/>
              <a:t>Integration of individuals with disabilities into the mainstream of society is fundamental to the purposes of the Americans with Disabilities Act.</a:t>
            </a:r>
          </a:p>
          <a:p>
            <a:pPr marL="0" indent="0" algn="ctr">
              <a:buNone/>
            </a:pPr>
            <a:endParaRPr lang="en-US" sz="3200" dirty="0"/>
          </a:p>
          <a:p>
            <a:r>
              <a:rPr lang="en-US" sz="3200" dirty="0"/>
              <a:t>Title II and  III entities must offer services in a setting that is integrated with other customers/participants.</a:t>
            </a:r>
          </a:p>
        </p:txBody>
      </p:sp>
    </p:spTree>
    <p:extLst>
      <p:ext uri="{BB962C8B-B14F-4D97-AF65-F5344CB8AC3E}">
        <p14:creationId xmlns:p14="http://schemas.microsoft.com/office/powerpoint/2010/main" val="261730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CC47-C8B8-4548-9D2B-B9674714FE48}"/>
              </a:ext>
            </a:extLst>
          </p:cNvPr>
          <p:cNvSpPr>
            <a:spLocks noGrp="1"/>
          </p:cNvSpPr>
          <p:nvPr>
            <p:ph type="title"/>
          </p:nvPr>
        </p:nvSpPr>
        <p:spPr/>
        <p:txBody>
          <a:bodyPr/>
          <a:lstStyle/>
          <a:p>
            <a:r>
              <a:rPr lang="en-US" dirty="0"/>
              <a:t>Integrated Settings</a:t>
            </a:r>
          </a:p>
        </p:txBody>
      </p:sp>
      <p:sp>
        <p:nvSpPr>
          <p:cNvPr id="3" name="Content Placeholder 2">
            <a:extLst>
              <a:ext uri="{FF2B5EF4-FFF2-40B4-BE49-F238E27FC236}">
                <a16:creationId xmlns:a16="http://schemas.microsoft.com/office/drawing/2014/main" id="{506B1969-BA9B-4438-AB74-64FA93649999}"/>
              </a:ext>
            </a:extLst>
          </p:cNvPr>
          <p:cNvSpPr>
            <a:spLocks noGrp="1"/>
          </p:cNvSpPr>
          <p:nvPr>
            <p:ph idx="1"/>
          </p:nvPr>
        </p:nvSpPr>
        <p:spPr/>
        <p:txBody>
          <a:bodyPr/>
          <a:lstStyle/>
          <a:p>
            <a:pPr marL="0" indent="0">
              <a:buNone/>
            </a:pPr>
            <a:endParaRPr lang="en-US" dirty="0"/>
          </a:p>
          <a:p>
            <a:pPr marL="0" indent="0">
              <a:buNone/>
            </a:pPr>
            <a:r>
              <a:rPr lang="en-US" sz="3200" dirty="0"/>
              <a:t>Entities may not provide services or benefits to individuals with disabilities through programs that are separate or different– </a:t>
            </a:r>
          </a:p>
          <a:p>
            <a:pPr marL="0" indent="0">
              <a:buNone/>
            </a:pPr>
            <a:endParaRPr lang="en-US" sz="3200" dirty="0"/>
          </a:p>
          <a:p>
            <a:r>
              <a:rPr lang="en-US" sz="3200" dirty="0"/>
              <a:t>unless the separate programs are necessary to ensure that the benefits and services are equally effective.</a:t>
            </a:r>
          </a:p>
          <a:p>
            <a:endParaRPr lang="en-US" dirty="0"/>
          </a:p>
        </p:txBody>
      </p:sp>
    </p:spTree>
    <p:extLst>
      <p:ext uri="{BB962C8B-B14F-4D97-AF65-F5344CB8AC3E}">
        <p14:creationId xmlns:p14="http://schemas.microsoft.com/office/powerpoint/2010/main" val="1715381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B5CA-6C30-4DEA-B4C4-25A7E0775F16}"/>
              </a:ext>
            </a:extLst>
          </p:cNvPr>
          <p:cNvSpPr>
            <a:spLocks noGrp="1"/>
          </p:cNvSpPr>
          <p:nvPr>
            <p:ph type="title"/>
          </p:nvPr>
        </p:nvSpPr>
        <p:spPr/>
        <p:txBody>
          <a:bodyPr/>
          <a:lstStyle/>
          <a:p>
            <a:r>
              <a:rPr lang="en-US" dirty="0"/>
              <a:t>Separate Programs</a:t>
            </a:r>
          </a:p>
        </p:txBody>
      </p:sp>
      <p:sp>
        <p:nvSpPr>
          <p:cNvPr id="3" name="Content Placeholder 2">
            <a:extLst>
              <a:ext uri="{FF2B5EF4-FFF2-40B4-BE49-F238E27FC236}">
                <a16:creationId xmlns:a16="http://schemas.microsoft.com/office/drawing/2014/main" id="{07DB71CB-37FD-41EE-9345-C39038C95E37}"/>
              </a:ext>
            </a:extLst>
          </p:cNvPr>
          <p:cNvSpPr>
            <a:spLocks noGrp="1"/>
          </p:cNvSpPr>
          <p:nvPr>
            <p:ph idx="1"/>
          </p:nvPr>
        </p:nvSpPr>
        <p:spPr/>
        <p:txBody>
          <a:bodyPr/>
          <a:lstStyle/>
          <a:p>
            <a:endParaRPr lang="en-US" sz="3600" dirty="0"/>
          </a:p>
          <a:p>
            <a:r>
              <a:rPr lang="en-US" sz="3600" dirty="0"/>
              <a:t>Even when separate programs are permitted, an individual with a disability still has the right to choose to participate in the regular program.</a:t>
            </a:r>
          </a:p>
          <a:p>
            <a:endParaRPr lang="en-US" dirty="0"/>
          </a:p>
        </p:txBody>
      </p:sp>
    </p:spTree>
    <p:extLst>
      <p:ext uri="{BB962C8B-B14F-4D97-AF65-F5344CB8AC3E}">
        <p14:creationId xmlns:p14="http://schemas.microsoft.com/office/powerpoint/2010/main" val="680404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94CB-B4EA-4B4E-905D-C7991CB86E2C}"/>
              </a:ext>
            </a:extLst>
          </p:cNvPr>
          <p:cNvSpPr>
            <a:spLocks noGrp="1"/>
          </p:cNvSpPr>
          <p:nvPr>
            <p:ph type="title"/>
          </p:nvPr>
        </p:nvSpPr>
        <p:spPr/>
        <p:txBody>
          <a:bodyPr/>
          <a:lstStyle/>
          <a:p>
            <a:r>
              <a:rPr lang="en-US" dirty="0"/>
              <a:t>Integrated Programs - Example</a:t>
            </a:r>
          </a:p>
        </p:txBody>
      </p:sp>
      <p:sp>
        <p:nvSpPr>
          <p:cNvPr id="3" name="Content Placeholder 2">
            <a:extLst>
              <a:ext uri="{FF2B5EF4-FFF2-40B4-BE49-F238E27FC236}">
                <a16:creationId xmlns:a16="http://schemas.microsoft.com/office/drawing/2014/main" id="{1082F82F-7F91-46EA-B87A-E5FB38FFB356}"/>
              </a:ext>
            </a:extLst>
          </p:cNvPr>
          <p:cNvSpPr>
            <a:spLocks noGrp="1"/>
          </p:cNvSpPr>
          <p:nvPr>
            <p:ph idx="1"/>
          </p:nvPr>
        </p:nvSpPr>
        <p:spPr/>
        <p:txBody>
          <a:bodyPr/>
          <a:lstStyle/>
          <a:p>
            <a:pPr marL="0" indent="0">
              <a:buNone/>
            </a:pPr>
            <a:r>
              <a:rPr lang="en-US" sz="3600" dirty="0"/>
              <a:t>It would not be a violation for a city to offer recreational programs specially designed for children with mobility impairments </a:t>
            </a:r>
          </a:p>
          <a:p>
            <a:endParaRPr lang="en-US" sz="3600" dirty="0"/>
          </a:p>
          <a:p>
            <a:r>
              <a:rPr lang="en-US" sz="3600" dirty="0"/>
              <a:t>BUT it would be a violation if the city refused to allow children with disabilities to participate in its other recreational programs.</a:t>
            </a:r>
          </a:p>
          <a:p>
            <a:endParaRPr lang="en-US" dirty="0"/>
          </a:p>
        </p:txBody>
      </p:sp>
    </p:spTree>
    <p:extLst>
      <p:ext uri="{BB962C8B-B14F-4D97-AF65-F5344CB8AC3E}">
        <p14:creationId xmlns:p14="http://schemas.microsoft.com/office/powerpoint/2010/main" val="34349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9C58-127B-42DD-946E-8D7649857500}"/>
              </a:ext>
            </a:extLst>
          </p:cNvPr>
          <p:cNvSpPr>
            <a:spLocks noGrp="1"/>
          </p:cNvSpPr>
          <p:nvPr>
            <p:ph type="title"/>
          </p:nvPr>
        </p:nvSpPr>
        <p:spPr/>
        <p:txBody>
          <a:bodyPr/>
          <a:lstStyle/>
          <a:p>
            <a:r>
              <a:rPr lang="en-US" dirty="0"/>
              <a:t>ADAAA: Definition of a Disability</a:t>
            </a:r>
          </a:p>
        </p:txBody>
      </p:sp>
      <p:sp>
        <p:nvSpPr>
          <p:cNvPr id="3" name="Content Placeholder 2">
            <a:extLst>
              <a:ext uri="{FF2B5EF4-FFF2-40B4-BE49-F238E27FC236}">
                <a16:creationId xmlns:a16="http://schemas.microsoft.com/office/drawing/2014/main" id="{6ABF6223-DB03-4398-8FBE-B4FD95124191}"/>
              </a:ext>
            </a:extLst>
          </p:cNvPr>
          <p:cNvSpPr>
            <a:spLocks noGrp="1"/>
          </p:cNvSpPr>
          <p:nvPr>
            <p:ph idx="1"/>
          </p:nvPr>
        </p:nvSpPr>
        <p:spPr>
          <a:xfrm>
            <a:off x="838200" y="1558924"/>
            <a:ext cx="10515600" cy="5032375"/>
          </a:xfrm>
        </p:spPr>
        <p:txBody>
          <a:bodyPr>
            <a:normAutofit fontScale="92500" lnSpcReduction="20000"/>
          </a:bodyPr>
          <a:lstStyle/>
          <a:p>
            <a:r>
              <a:rPr lang="en-US" dirty="0"/>
              <a:t>LIMITATION NEED NOT “SIGNIFICANTLY” OR “SEVERELY” RESTRICT A MAJOR LIFE ACTIVITY</a:t>
            </a:r>
          </a:p>
          <a:p>
            <a:endParaRPr lang="en-US" dirty="0"/>
          </a:p>
          <a:p>
            <a:r>
              <a:rPr lang="en-US" dirty="0"/>
              <a:t>EXPANDS “MAJOR LIFE ACTIVITIES</a:t>
            </a:r>
          </a:p>
          <a:p>
            <a:endParaRPr lang="en-US" dirty="0"/>
          </a:p>
          <a:p>
            <a:r>
              <a:rPr lang="en-US" dirty="0"/>
              <a:t>NOW GOES WELL BEYOND HEARING, SEEING BREATHING…</a:t>
            </a:r>
          </a:p>
          <a:p>
            <a:endParaRPr lang="en-US" dirty="0"/>
          </a:p>
          <a:p>
            <a:r>
              <a:rPr lang="en-US" dirty="0"/>
              <a:t>MAJOR BODILY FUNCTIONS SUCH AS:</a:t>
            </a:r>
          </a:p>
          <a:p>
            <a:endParaRPr lang="en-US" dirty="0"/>
          </a:p>
          <a:p>
            <a:pPr lvl="1"/>
            <a:r>
              <a:rPr lang="en-US" dirty="0"/>
              <a:t>IMMUNE SYSTEM</a:t>
            </a:r>
          </a:p>
          <a:p>
            <a:pPr lvl="1"/>
            <a:r>
              <a:rPr lang="en-US" dirty="0"/>
              <a:t>DIGESTIVE FUNCTIONS</a:t>
            </a:r>
          </a:p>
          <a:p>
            <a:pPr lvl="1"/>
            <a:r>
              <a:rPr lang="en-US" dirty="0"/>
              <a:t>CARDIOVASCUALR FUNCTIONS </a:t>
            </a:r>
          </a:p>
          <a:p>
            <a:pPr lvl="1"/>
            <a:r>
              <a:rPr lang="en-US" dirty="0"/>
              <a:t>REPRODUCTIVE FUNCTIONS</a:t>
            </a:r>
          </a:p>
          <a:p>
            <a:endParaRPr lang="en-US" dirty="0"/>
          </a:p>
        </p:txBody>
      </p:sp>
    </p:spTree>
    <p:extLst>
      <p:ext uri="{BB962C8B-B14F-4D97-AF65-F5344CB8AC3E}">
        <p14:creationId xmlns:p14="http://schemas.microsoft.com/office/powerpoint/2010/main" val="562613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4CBD-CE7F-4C17-BBF8-CBBFE6562FF7}"/>
              </a:ext>
            </a:extLst>
          </p:cNvPr>
          <p:cNvSpPr>
            <a:spLocks noGrp="1"/>
          </p:cNvSpPr>
          <p:nvPr>
            <p:ph type="title"/>
          </p:nvPr>
        </p:nvSpPr>
        <p:spPr/>
        <p:txBody>
          <a:bodyPr/>
          <a:lstStyle/>
          <a:p>
            <a:r>
              <a:rPr lang="en-US" dirty="0"/>
              <a:t>Mainstream Program Access</a:t>
            </a:r>
          </a:p>
        </p:txBody>
      </p:sp>
      <p:sp>
        <p:nvSpPr>
          <p:cNvPr id="3" name="Content Placeholder 2">
            <a:extLst>
              <a:ext uri="{FF2B5EF4-FFF2-40B4-BE49-F238E27FC236}">
                <a16:creationId xmlns:a16="http://schemas.microsoft.com/office/drawing/2014/main" id="{11D01D42-93B3-42E7-8042-22E59C72DD84}"/>
              </a:ext>
            </a:extLst>
          </p:cNvPr>
          <p:cNvSpPr>
            <a:spLocks noGrp="1"/>
          </p:cNvSpPr>
          <p:nvPr>
            <p:ph idx="1"/>
          </p:nvPr>
        </p:nvSpPr>
        <p:spPr/>
        <p:txBody>
          <a:bodyPr/>
          <a:lstStyle/>
          <a:p>
            <a:endParaRPr lang="en-US" dirty="0"/>
          </a:p>
          <a:p>
            <a:pPr marL="0" indent="0" algn="ctr">
              <a:buNone/>
            </a:pPr>
            <a:r>
              <a:rPr lang="en-US" sz="4000" dirty="0"/>
              <a:t>State and local governments may not require an individual with a disability to accept a special accommodation or benefit if the individual chooses not to accept it.</a:t>
            </a:r>
          </a:p>
          <a:p>
            <a:endParaRPr lang="en-US" dirty="0"/>
          </a:p>
        </p:txBody>
      </p:sp>
    </p:spTree>
    <p:extLst>
      <p:ext uri="{BB962C8B-B14F-4D97-AF65-F5344CB8AC3E}">
        <p14:creationId xmlns:p14="http://schemas.microsoft.com/office/powerpoint/2010/main" val="3975763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8068-2FAC-4160-BC6A-1774B338DFF4}"/>
              </a:ext>
            </a:extLst>
          </p:cNvPr>
          <p:cNvSpPr>
            <a:spLocks noGrp="1"/>
          </p:cNvSpPr>
          <p:nvPr>
            <p:ph type="title"/>
          </p:nvPr>
        </p:nvSpPr>
        <p:spPr/>
        <p:txBody>
          <a:bodyPr/>
          <a:lstStyle/>
          <a:p>
            <a:r>
              <a:rPr lang="en-US" dirty="0"/>
              <a:t>Unnecessary Eligibility Standards</a:t>
            </a:r>
            <a:br>
              <a:rPr lang="en-US" dirty="0"/>
            </a:br>
            <a:endParaRPr lang="en-US" dirty="0"/>
          </a:p>
        </p:txBody>
      </p:sp>
      <p:sp>
        <p:nvSpPr>
          <p:cNvPr id="3" name="Content Placeholder 2">
            <a:extLst>
              <a:ext uri="{FF2B5EF4-FFF2-40B4-BE49-F238E27FC236}">
                <a16:creationId xmlns:a16="http://schemas.microsoft.com/office/drawing/2014/main" id="{C678B7DB-EC7F-4C73-9922-F99A08E355FF}"/>
              </a:ext>
            </a:extLst>
          </p:cNvPr>
          <p:cNvSpPr>
            <a:spLocks noGrp="1"/>
          </p:cNvSpPr>
          <p:nvPr>
            <p:ph idx="1"/>
          </p:nvPr>
        </p:nvSpPr>
        <p:spPr/>
        <p:txBody>
          <a:bodyPr/>
          <a:lstStyle/>
          <a:p>
            <a:endParaRPr lang="en-US" dirty="0"/>
          </a:p>
          <a:p>
            <a:r>
              <a:rPr lang="en-US" sz="3200" dirty="0"/>
              <a:t>Both Title II and Title III entities must eliminate unnecessary eligibility standards or rules that deny individuals with disabilities an equal opportunity to enjoy their services, programs or activities </a:t>
            </a:r>
          </a:p>
          <a:p>
            <a:endParaRPr lang="en-US" sz="3200" dirty="0"/>
          </a:p>
          <a:p>
            <a:r>
              <a:rPr lang="en-US" sz="3200" dirty="0"/>
              <a:t>Unless "necessary" for the provisions of the service, program or activity.</a:t>
            </a:r>
          </a:p>
          <a:p>
            <a:endParaRPr lang="en-US" dirty="0"/>
          </a:p>
        </p:txBody>
      </p:sp>
    </p:spTree>
    <p:extLst>
      <p:ext uri="{BB962C8B-B14F-4D97-AF65-F5344CB8AC3E}">
        <p14:creationId xmlns:p14="http://schemas.microsoft.com/office/powerpoint/2010/main" val="35367869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F9BC-FC91-4D7D-A2AE-47B50B012181}"/>
              </a:ext>
            </a:extLst>
          </p:cNvPr>
          <p:cNvSpPr>
            <a:spLocks noGrp="1"/>
          </p:cNvSpPr>
          <p:nvPr>
            <p:ph type="title"/>
          </p:nvPr>
        </p:nvSpPr>
        <p:spPr/>
        <p:txBody>
          <a:bodyPr/>
          <a:lstStyle/>
          <a:p>
            <a:r>
              <a:rPr lang="en-US" dirty="0"/>
              <a:t>Unnecessary Eligibility Requirements</a:t>
            </a:r>
            <a:br>
              <a:rPr lang="en-US" dirty="0"/>
            </a:br>
            <a:endParaRPr lang="en-US" dirty="0"/>
          </a:p>
        </p:txBody>
      </p:sp>
      <p:sp>
        <p:nvSpPr>
          <p:cNvPr id="3" name="Content Placeholder 2">
            <a:extLst>
              <a:ext uri="{FF2B5EF4-FFF2-40B4-BE49-F238E27FC236}">
                <a16:creationId xmlns:a16="http://schemas.microsoft.com/office/drawing/2014/main" id="{1D7E1101-6D5B-49CD-8CF4-30DCE024A483}"/>
              </a:ext>
            </a:extLst>
          </p:cNvPr>
          <p:cNvSpPr>
            <a:spLocks noGrp="1"/>
          </p:cNvSpPr>
          <p:nvPr>
            <p:ph idx="1"/>
          </p:nvPr>
        </p:nvSpPr>
        <p:spPr/>
        <p:txBody>
          <a:bodyPr/>
          <a:lstStyle/>
          <a:p>
            <a:pPr marL="0" indent="0" algn="ctr">
              <a:buNone/>
            </a:pPr>
            <a:endParaRPr lang="en-US" sz="3600" dirty="0"/>
          </a:p>
          <a:p>
            <a:pPr marL="0" indent="0" algn="ctr">
              <a:buNone/>
            </a:pPr>
            <a:r>
              <a:rPr lang="en-US" sz="3600" dirty="0"/>
              <a:t>Requirements that tend to screen out individuals with disabilities, such as requiring a driver's license as the only acceptable means of identification.</a:t>
            </a:r>
          </a:p>
          <a:p>
            <a:endParaRPr lang="en-US" dirty="0"/>
          </a:p>
        </p:txBody>
      </p:sp>
    </p:spTree>
    <p:extLst>
      <p:ext uri="{BB962C8B-B14F-4D97-AF65-F5344CB8AC3E}">
        <p14:creationId xmlns:p14="http://schemas.microsoft.com/office/powerpoint/2010/main" val="3218157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7CBA-0F32-4357-BCA2-3771969D0E1E}"/>
              </a:ext>
            </a:extLst>
          </p:cNvPr>
          <p:cNvSpPr>
            <a:spLocks noGrp="1"/>
          </p:cNvSpPr>
          <p:nvPr>
            <p:ph type="title"/>
          </p:nvPr>
        </p:nvSpPr>
        <p:spPr/>
        <p:txBody>
          <a:bodyPr/>
          <a:lstStyle/>
          <a:p>
            <a:r>
              <a:rPr lang="en-US" dirty="0"/>
              <a:t>Exceptions for Safety</a:t>
            </a:r>
          </a:p>
        </p:txBody>
      </p:sp>
      <p:sp>
        <p:nvSpPr>
          <p:cNvPr id="3" name="Content Placeholder 2">
            <a:extLst>
              <a:ext uri="{FF2B5EF4-FFF2-40B4-BE49-F238E27FC236}">
                <a16:creationId xmlns:a16="http://schemas.microsoft.com/office/drawing/2014/main" id="{88F93C04-291C-456B-B62F-D3A4172AD30C}"/>
              </a:ext>
            </a:extLst>
          </p:cNvPr>
          <p:cNvSpPr>
            <a:spLocks noGrp="1"/>
          </p:cNvSpPr>
          <p:nvPr>
            <p:ph idx="1"/>
          </p:nvPr>
        </p:nvSpPr>
        <p:spPr/>
        <p:txBody>
          <a:bodyPr>
            <a:normAutofit lnSpcReduction="10000"/>
          </a:bodyPr>
          <a:lstStyle/>
          <a:p>
            <a:endParaRPr lang="en-US" sz="3600" dirty="0"/>
          </a:p>
          <a:p>
            <a:r>
              <a:rPr lang="en-US" sz="3600" dirty="0"/>
              <a:t>Requirements that are necessary for the safe operation of a program or service may be imposed if they are based on actual risks and not on mere speculation, stereotypes, or generalizations about individuals with disabilities.</a:t>
            </a:r>
          </a:p>
          <a:p>
            <a:endParaRPr lang="en-US" sz="3600" dirty="0"/>
          </a:p>
          <a:p>
            <a:r>
              <a:rPr lang="en-US" sz="3600" dirty="0"/>
              <a:t>Example:  Roller Coaster Height Requirement of 48”</a:t>
            </a:r>
          </a:p>
        </p:txBody>
      </p:sp>
    </p:spTree>
    <p:extLst>
      <p:ext uri="{BB962C8B-B14F-4D97-AF65-F5344CB8AC3E}">
        <p14:creationId xmlns:p14="http://schemas.microsoft.com/office/powerpoint/2010/main" val="2777505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EFEA-C72B-4ECE-A70A-AB647EE2712B}"/>
              </a:ext>
            </a:extLst>
          </p:cNvPr>
          <p:cNvSpPr>
            <a:spLocks noGrp="1"/>
          </p:cNvSpPr>
          <p:nvPr>
            <p:ph type="title"/>
          </p:nvPr>
        </p:nvSpPr>
        <p:spPr/>
        <p:txBody>
          <a:bodyPr/>
          <a:lstStyle/>
          <a:p>
            <a:r>
              <a:rPr lang="en-US" dirty="0"/>
              <a:t>Effective Communication Requirements</a:t>
            </a:r>
          </a:p>
        </p:txBody>
      </p:sp>
      <p:sp>
        <p:nvSpPr>
          <p:cNvPr id="3" name="Content Placeholder 2">
            <a:extLst>
              <a:ext uri="{FF2B5EF4-FFF2-40B4-BE49-F238E27FC236}">
                <a16:creationId xmlns:a16="http://schemas.microsoft.com/office/drawing/2014/main" id="{A2C459B2-CA40-4FE1-B332-698C7DFDF388}"/>
              </a:ext>
            </a:extLst>
          </p:cNvPr>
          <p:cNvSpPr>
            <a:spLocks noGrp="1"/>
          </p:cNvSpPr>
          <p:nvPr>
            <p:ph idx="1"/>
          </p:nvPr>
        </p:nvSpPr>
        <p:spPr/>
        <p:txBody>
          <a:bodyPr>
            <a:normAutofit lnSpcReduction="10000"/>
          </a:bodyPr>
          <a:lstStyle/>
          <a:p>
            <a:endParaRPr lang="en-US" dirty="0"/>
          </a:p>
          <a:p>
            <a:r>
              <a:rPr lang="en-US" sz="3200" dirty="0"/>
              <a:t>Both Title II and Title III entities must ensure that communications with individuals with disabilities are as effective as communications with others. </a:t>
            </a:r>
          </a:p>
          <a:p>
            <a:endParaRPr lang="en-US" sz="3200" dirty="0"/>
          </a:p>
          <a:p>
            <a:r>
              <a:rPr lang="en-US" sz="3200" dirty="0"/>
              <a:t>In order to provide effective communication, public and private entities are required to make appropriate auxiliary aids and services available when they are necessary to ensure effective communication.</a:t>
            </a:r>
          </a:p>
          <a:p>
            <a:endParaRPr lang="en-US" dirty="0"/>
          </a:p>
        </p:txBody>
      </p:sp>
    </p:spTree>
    <p:extLst>
      <p:ext uri="{BB962C8B-B14F-4D97-AF65-F5344CB8AC3E}">
        <p14:creationId xmlns:p14="http://schemas.microsoft.com/office/powerpoint/2010/main" val="3650574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B43F-BCBD-400C-A154-242A8A891619}"/>
              </a:ext>
            </a:extLst>
          </p:cNvPr>
          <p:cNvSpPr>
            <a:spLocks noGrp="1"/>
          </p:cNvSpPr>
          <p:nvPr>
            <p:ph type="title"/>
          </p:nvPr>
        </p:nvSpPr>
        <p:spPr/>
        <p:txBody>
          <a:bodyPr/>
          <a:lstStyle/>
          <a:p>
            <a:r>
              <a:rPr lang="en-US" dirty="0"/>
              <a:t>Effective Communication</a:t>
            </a:r>
          </a:p>
        </p:txBody>
      </p:sp>
      <p:sp>
        <p:nvSpPr>
          <p:cNvPr id="3" name="Content Placeholder 2">
            <a:extLst>
              <a:ext uri="{FF2B5EF4-FFF2-40B4-BE49-F238E27FC236}">
                <a16:creationId xmlns:a16="http://schemas.microsoft.com/office/drawing/2014/main" id="{E68DE714-7ED6-4191-95EC-462E238D3002}"/>
              </a:ext>
            </a:extLst>
          </p:cNvPr>
          <p:cNvSpPr>
            <a:spLocks noGrp="1"/>
          </p:cNvSpPr>
          <p:nvPr>
            <p:ph idx="1"/>
          </p:nvPr>
        </p:nvSpPr>
        <p:spPr/>
        <p:txBody>
          <a:bodyPr/>
          <a:lstStyle/>
          <a:p>
            <a:pPr marL="0" indent="0" algn="ctr">
              <a:buNone/>
            </a:pPr>
            <a:endParaRPr lang="en-US" sz="3600" dirty="0"/>
          </a:p>
          <a:p>
            <a:pPr marL="0" indent="0" algn="ctr">
              <a:buNone/>
            </a:pPr>
            <a:r>
              <a:rPr lang="en-US" sz="3600" dirty="0"/>
              <a:t>Title 2 and Title 3 entities must furnish auxiliary aids and services when necessary to ensure effective communication, unless an undue burden or fundamental alteration would result.</a:t>
            </a:r>
          </a:p>
          <a:p>
            <a:endParaRPr lang="en-US" dirty="0"/>
          </a:p>
        </p:txBody>
      </p:sp>
    </p:spTree>
    <p:extLst>
      <p:ext uri="{BB962C8B-B14F-4D97-AF65-F5344CB8AC3E}">
        <p14:creationId xmlns:p14="http://schemas.microsoft.com/office/powerpoint/2010/main" val="23869171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B37E-9539-4159-8665-19F822030B8A}"/>
              </a:ext>
            </a:extLst>
          </p:cNvPr>
          <p:cNvSpPr>
            <a:spLocks noGrp="1"/>
          </p:cNvSpPr>
          <p:nvPr>
            <p:ph type="title"/>
          </p:nvPr>
        </p:nvSpPr>
        <p:spPr/>
        <p:txBody>
          <a:bodyPr/>
          <a:lstStyle/>
          <a:p>
            <a:r>
              <a:rPr lang="en-US" dirty="0"/>
              <a:t>Auxiliary Aids and Services</a:t>
            </a:r>
          </a:p>
        </p:txBody>
      </p:sp>
      <p:sp>
        <p:nvSpPr>
          <p:cNvPr id="3" name="Content Placeholder 2">
            <a:extLst>
              <a:ext uri="{FF2B5EF4-FFF2-40B4-BE49-F238E27FC236}">
                <a16:creationId xmlns:a16="http://schemas.microsoft.com/office/drawing/2014/main" id="{25A08248-2AAB-4D33-9D30-6982944F2A47}"/>
              </a:ext>
            </a:extLst>
          </p:cNvPr>
          <p:cNvSpPr>
            <a:spLocks noGrp="1"/>
          </p:cNvSpPr>
          <p:nvPr>
            <p:ph idx="1"/>
          </p:nvPr>
        </p:nvSpPr>
        <p:spPr>
          <a:xfrm>
            <a:off x="838200" y="1825624"/>
            <a:ext cx="10515600" cy="4788535"/>
          </a:xfrm>
        </p:spPr>
        <p:txBody>
          <a:bodyPr>
            <a:normAutofit fontScale="92500" lnSpcReduction="10000"/>
          </a:bodyPr>
          <a:lstStyle/>
          <a:p>
            <a:r>
              <a:rPr lang="en-US" sz="3000" dirty="0"/>
              <a:t>qualified interpreters </a:t>
            </a:r>
          </a:p>
          <a:p>
            <a:r>
              <a:rPr lang="en-US" sz="3000" dirty="0"/>
              <a:t>assistive listening headsets </a:t>
            </a:r>
          </a:p>
          <a:p>
            <a:r>
              <a:rPr lang="en-US" sz="3000" dirty="0"/>
              <a:t>television captioning and decoders </a:t>
            </a:r>
          </a:p>
          <a:p>
            <a:r>
              <a:rPr lang="en-US" sz="3000" dirty="0"/>
              <a:t>telecommunications devices for deaf persons (TDD's) </a:t>
            </a:r>
          </a:p>
          <a:p>
            <a:r>
              <a:rPr lang="en-US" sz="3000" dirty="0"/>
              <a:t>videotext displays </a:t>
            </a:r>
          </a:p>
          <a:p>
            <a:r>
              <a:rPr lang="en-US" sz="3000" dirty="0"/>
              <a:t>readers </a:t>
            </a:r>
          </a:p>
          <a:p>
            <a:r>
              <a:rPr lang="en-US" sz="3000" dirty="0"/>
              <a:t>audio-tapes </a:t>
            </a:r>
          </a:p>
          <a:p>
            <a:r>
              <a:rPr lang="en-US" sz="3000" dirty="0"/>
              <a:t>brailed materials </a:t>
            </a:r>
          </a:p>
          <a:p>
            <a:r>
              <a:rPr lang="en-US" sz="3000" dirty="0"/>
              <a:t>large print materials</a:t>
            </a:r>
          </a:p>
          <a:p>
            <a:r>
              <a:rPr lang="en-US" sz="3000" dirty="0"/>
              <a:t>captioning</a:t>
            </a:r>
          </a:p>
          <a:p>
            <a:endParaRPr lang="en-US" dirty="0"/>
          </a:p>
        </p:txBody>
      </p:sp>
    </p:spTree>
    <p:extLst>
      <p:ext uri="{BB962C8B-B14F-4D97-AF65-F5344CB8AC3E}">
        <p14:creationId xmlns:p14="http://schemas.microsoft.com/office/powerpoint/2010/main" val="40075257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2EFA-3782-40BD-8F24-595CF2E1A65E}"/>
              </a:ext>
            </a:extLst>
          </p:cNvPr>
          <p:cNvSpPr>
            <a:spLocks noGrp="1"/>
          </p:cNvSpPr>
          <p:nvPr>
            <p:ph type="title"/>
          </p:nvPr>
        </p:nvSpPr>
        <p:spPr/>
        <p:txBody>
          <a:bodyPr/>
          <a:lstStyle/>
          <a:p>
            <a:r>
              <a:rPr lang="en-US" dirty="0"/>
              <a:t>Auxiliary Aids and Services - Flexibility</a:t>
            </a:r>
          </a:p>
        </p:txBody>
      </p:sp>
      <p:sp>
        <p:nvSpPr>
          <p:cNvPr id="3" name="Content Placeholder 2">
            <a:extLst>
              <a:ext uri="{FF2B5EF4-FFF2-40B4-BE49-F238E27FC236}">
                <a16:creationId xmlns:a16="http://schemas.microsoft.com/office/drawing/2014/main" id="{7988A04F-E169-4C08-B964-C660D13FA75C}"/>
              </a:ext>
            </a:extLst>
          </p:cNvPr>
          <p:cNvSpPr>
            <a:spLocks noGrp="1"/>
          </p:cNvSpPr>
          <p:nvPr>
            <p:ph idx="1"/>
          </p:nvPr>
        </p:nvSpPr>
        <p:spPr/>
        <p:txBody>
          <a:bodyPr/>
          <a:lstStyle/>
          <a:p>
            <a:endParaRPr lang="en-US" dirty="0"/>
          </a:p>
          <a:p>
            <a:r>
              <a:rPr lang="en-US" sz="3200" dirty="0"/>
              <a:t>The auxiliary aid requirement is flexible. For example, a brailed menu is not required, if waiters are available to read the menu to blind customers</a:t>
            </a:r>
          </a:p>
          <a:p>
            <a:endParaRPr lang="en-US" sz="3200" dirty="0"/>
          </a:p>
          <a:p>
            <a:r>
              <a:rPr lang="en-US" sz="3200" dirty="0"/>
              <a:t>Unless there is a reason (e.g. concomitant hearing loss) that reading the menu is not effective</a:t>
            </a:r>
          </a:p>
          <a:p>
            <a:endParaRPr lang="en-US" dirty="0"/>
          </a:p>
        </p:txBody>
      </p:sp>
    </p:spTree>
    <p:extLst>
      <p:ext uri="{BB962C8B-B14F-4D97-AF65-F5344CB8AC3E}">
        <p14:creationId xmlns:p14="http://schemas.microsoft.com/office/powerpoint/2010/main" val="1949179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3D1E-7AF5-441D-802C-4F5482C45237}"/>
              </a:ext>
            </a:extLst>
          </p:cNvPr>
          <p:cNvSpPr>
            <a:spLocks noGrp="1"/>
          </p:cNvSpPr>
          <p:nvPr>
            <p:ph type="title"/>
          </p:nvPr>
        </p:nvSpPr>
        <p:spPr/>
        <p:txBody>
          <a:bodyPr/>
          <a:lstStyle/>
          <a:p>
            <a:r>
              <a:rPr lang="en-US" dirty="0"/>
              <a:t>Auxiliary Aids and Services - Limitations</a:t>
            </a:r>
          </a:p>
        </p:txBody>
      </p:sp>
      <p:sp>
        <p:nvSpPr>
          <p:cNvPr id="3" name="Content Placeholder 2">
            <a:extLst>
              <a:ext uri="{FF2B5EF4-FFF2-40B4-BE49-F238E27FC236}">
                <a16:creationId xmlns:a16="http://schemas.microsoft.com/office/drawing/2014/main" id="{4BF1E95D-FDDF-412E-81EE-5B3EF7659FD0}"/>
              </a:ext>
            </a:extLst>
          </p:cNvPr>
          <p:cNvSpPr>
            <a:spLocks noGrp="1"/>
          </p:cNvSpPr>
          <p:nvPr>
            <p:ph idx="1"/>
          </p:nvPr>
        </p:nvSpPr>
        <p:spPr/>
        <p:txBody>
          <a:bodyPr/>
          <a:lstStyle/>
          <a:p>
            <a:endParaRPr lang="en-US" sz="3200" dirty="0"/>
          </a:p>
          <a:p>
            <a:r>
              <a:rPr lang="en-US" sz="3200" dirty="0"/>
              <a:t>Auxiliary aids that would result in an undue burden, or in a fundamental alteration in the nature of the goods or services are not required by the regulation.</a:t>
            </a:r>
          </a:p>
          <a:p>
            <a:endParaRPr lang="en-US" sz="3200" dirty="0"/>
          </a:p>
          <a:p>
            <a:r>
              <a:rPr lang="en-US" sz="3200" dirty="0"/>
              <a:t>However, a public accommodation must still furnish another auxiliary aid, if available, that does not result in a fundamental alteration or an undue burden.</a:t>
            </a:r>
          </a:p>
          <a:p>
            <a:endParaRPr lang="en-US" dirty="0"/>
          </a:p>
        </p:txBody>
      </p:sp>
    </p:spTree>
    <p:extLst>
      <p:ext uri="{BB962C8B-B14F-4D97-AF65-F5344CB8AC3E}">
        <p14:creationId xmlns:p14="http://schemas.microsoft.com/office/powerpoint/2010/main" val="31571625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7736-0A81-4E9F-BDC9-1F5D8EB620FA}"/>
              </a:ext>
            </a:extLst>
          </p:cNvPr>
          <p:cNvSpPr>
            <a:spLocks noGrp="1"/>
          </p:cNvSpPr>
          <p:nvPr>
            <p:ph type="title"/>
          </p:nvPr>
        </p:nvSpPr>
        <p:spPr/>
        <p:txBody>
          <a:bodyPr/>
          <a:lstStyle/>
          <a:p>
            <a:r>
              <a:rPr lang="en-US" dirty="0"/>
              <a:t>Surcharges and Fees </a:t>
            </a:r>
          </a:p>
        </p:txBody>
      </p:sp>
      <p:sp>
        <p:nvSpPr>
          <p:cNvPr id="3" name="Content Placeholder 2">
            <a:extLst>
              <a:ext uri="{FF2B5EF4-FFF2-40B4-BE49-F238E27FC236}">
                <a16:creationId xmlns:a16="http://schemas.microsoft.com/office/drawing/2014/main" id="{06ABD276-86FD-4F09-BB92-E4AEEC96B203}"/>
              </a:ext>
            </a:extLst>
          </p:cNvPr>
          <p:cNvSpPr>
            <a:spLocks noGrp="1"/>
          </p:cNvSpPr>
          <p:nvPr>
            <p:ph idx="1"/>
          </p:nvPr>
        </p:nvSpPr>
        <p:spPr/>
        <p:txBody>
          <a:bodyPr/>
          <a:lstStyle/>
          <a:p>
            <a:pPr marL="0" indent="0" algn="ctr">
              <a:buNone/>
            </a:pPr>
            <a:endParaRPr lang="en-US" dirty="0"/>
          </a:p>
          <a:p>
            <a:pPr marL="0" indent="0" algn="ctr">
              <a:buNone/>
            </a:pPr>
            <a:r>
              <a:rPr lang="en-US" sz="4000" dirty="0"/>
              <a:t>Title 2 and Title 3 entities may not charge individuals with disabilities additional fees to cover the costs necessary to provide services to individuals with disabilities.</a:t>
            </a:r>
          </a:p>
          <a:p>
            <a:endParaRPr lang="en-US" dirty="0"/>
          </a:p>
        </p:txBody>
      </p:sp>
    </p:spTree>
    <p:extLst>
      <p:ext uri="{BB962C8B-B14F-4D97-AF65-F5344CB8AC3E}">
        <p14:creationId xmlns:p14="http://schemas.microsoft.com/office/powerpoint/2010/main" val="131622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686F-9A25-4FAF-A8FC-E9EB01996D16}"/>
              </a:ext>
            </a:extLst>
          </p:cNvPr>
          <p:cNvSpPr>
            <a:spLocks noGrp="1"/>
          </p:cNvSpPr>
          <p:nvPr>
            <p:ph type="title"/>
          </p:nvPr>
        </p:nvSpPr>
        <p:spPr/>
        <p:txBody>
          <a:bodyPr/>
          <a:lstStyle/>
          <a:p>
            <a:r>
              <a:rPr lang="en-US" dirty="0"/>
              <a:t>ADAAA Definition-3 points</a:t>
            </a:r>
          </a:p>
        </p:txBody>
      </p:sp>
      <p:sp>
        <p:nvSpPr>
          <p:cNvPr id="3" name="Content Placeholder 2">
            <a:extLst>
              <a:ext uri="{FF2B5EF4-FFF2-40B4-BE49-F238E27FC236}">
                <a16:creationId xmlns:a16="http://schemas.microsoft.com/office/drawing/2014/main" id="{EA36A6A3-3415-4B15-8201-67141D37DDD0}"/>
              </a:ext>
            </a:extLst>
          </p:cNvPr>
          <p:cNvSpPr>
            <a:spLocks noGrp="1"/>
          </p:cNvSpPr>
          <p:nvPr>
            <p:ph idx="1"/>
          </p:nvPr>
        </p:nvSpPr>
        <p:spPr/>
        <p:txBody>
          <a:bodyPr/>
          <a:lstStyle/>
          <a:p>
            <a:endParaRPr lang="en-US" sz="4000" dirty="0"/>
          </a:p>
          <a:p>
            <a:r>
              <a:rPr lang="en-US" sz="4000" dirty="0"/>
              <a:t>Physical or mental impairment </a:t>
            </a:r>
          </a:p>
          <a:p>
            <a:endParaRPr lang="en-US" sz="4000" dirty="0"/>
          </a:p>
          <a:p>
            <a:r>
              <a:rPr lang="en-US" sz="4000" dirty="0"/>
              <a:t>that substantially limits </a:t>
            </a:r>
          </a:p>
          <a:p>
            <a:endParaRPr lang="en-US" sz="4000" dirty="0"/>
          </a:p>
          <a:p>
            <a:r>
              <a:rPr lang="en-US" sz="4000" dirty="0"/>
              <a:t>a major life activity</a:t>
            </a:r>
          </a:p>
          <a:p>
            <a:endParaRPr lang="en-US" dirty="0"/>
          </a:p>
        </p:txBody>
      </p:sp>
    </p:spTree>
    <p:extLst>
      <p:ext uri="{BB962C8B-B14F-4D97-AF65-F5344CB8AC3E}">
        <p14:creationId xmlns:p14="http://schemas.microsoft.com/office/powerpoint/2010/main" val="291408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22D8-F52A-41DA-9662-67BFB9B168B4}"/>
              </a:ext>
            </a:extLst>
          </p:cNvPr>
          <p:cNvSpPr>
            <a:spLocks noGrp="1"/>
          </p:cNvSpPr>
          <p:nvPr>
            <p:ph type="title"/>
          </p:nvPr>
        </p:nvSpPr>
        <p:spPr/>
        <p:txBody>
          <a:bodyPr/>
          <a:lstStyle/>
          <a:p>
            <a:r>
              <a:rPr lang="en-US" dirty="0"/>
              <a:t>Surcharges and Fees - Examples</a:t>
            </a:r>
          </a:p>
        </p:txBody>
      </p:sp>
      <p:sp>
        <p:nvSpPr>
          <p:cNvPr id="3" name="Content Placeholder 2">
            <a:extLst>
              <a:ext uri="{FF2B5EF4-FFF2-40B4-BE49-F238E27FC236}">
                <a16:creationId xmlns:a16="http://schemas.microsoft.com/office/drawing/2014/main" id="{F36B3681-B978-415C-99CD-895CE9EA83C6}"/>
              </a:ext>
            </a:extLst>
          </p:cNvPr>
          <p:cNvSpPr>
            <a:spLocks noGrp="1"/>
          </p:cNvSpPr>
          <p:nvPr>
            <p:ph idx="1"/>
          </p:nvPr>
        </p:nvSpPr>
        <p:spPr/>
        <p:txBody>
          <a:bodyPr/>
          <a:lstStyle/>
          <a:p>
            <a:endParaRPr lang="en-US" sz="3600" dirty="0"/>
          </a:p>
          <a:p>
            <a:r>
              <a:rPr lang="en-US" sz="3600" dirty="0"/>
              <a:t>A doctor’s office could not charge for the cost of providing an interpreter.</a:t>
            </a:r>
          </a:p>
          <a:p>
            <a:endParaRPr lang="en-US" sz="3600" dirty="0"/>
          </a:p>
          <a:p>
            <a:r>
              <a:rPr lang="en-US" sz="3600" dirty="0"/>
              <a:t>A city could not charge an additional fee for a pool pass if the individual would be using a pool lift.</a:t>
            </a:r>
          </a:p>
          <a:p>
            <a:endParaRPr lang="en-US" dirty="0"/>
          </a:p>
        </p:txBody>
      </p:sp>
    </p:spTree>
    <p:extLst>
      <p:ext uri="{BB962C8B-B14F-4D97-AF65-F5344CB8AC3E}">
        <p14:creationId xmlns:p14="http://schemas.microsoft.com/office/powerpoint/2010/main" val="1471971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2231-4B73-4A35-AA70-6CA4BF484CA8}"/>
              </a:ext>
            </a:extLst>
          </p:cNvPr>
          <p:cNvSpPr>
            <a:spLocks noGrp="1"/>
          </p:cNvSpPr>
          <p:nvPr>
            <p:ph type="title"/>
          </p:nvPr>
        </p:nvSpPr>
        <p:spPr/>
        <p:txBody>
          <a:bodyPr/>
          <a:lstStyle/>
          <a:p>
            <a:r>
              <a:rPr lang="en-US" dirty="0"/>
              <a:t>Special Benefits</a:t>
            </a:r>
          </a:p>
        </p:txBody>
      </p:sp>
      <p:sp>
        <p:nvSpPr>
          <p:cNvPr id="3" name="Content Placeholder 2">
            <a:extLst>
              <a:ext uri="{FF2B5EF4-FFF2-40B4-BE49-F238E27FC236}">
                <a16:creationId xmlns:a16="http://schemas.microsoft.com/office/drawing/2014/main" id="{D11428A3-1C8B-4905-AC21-BD789F9EF1E8}"/>
              </a:ext>
            </a:extLst>
          </p:cNvPr>
          <p:cNvSpPr>
            <a:spLocks noGrp="1"/>
          </p:cNvSpPr>
          <p:nvPr>
            <p:ph idx="1"/>
          </p:nvPr>
        </p:nvSpPr>
        <p:spPr/>
        <p:txBody>
          <a:bodyPr/>
          <a:lstStyle/>
          <a:p>
            <a:pPr marL="0" indent="0" algn="ctr">
              <a:buNone/>
            </a:pPr>
            <a:endParaRPr lang="en-US" sz="3600" dirty="0"/>
          </a:p>
          <a:p>
            <a:pPr marL="0" indent="0" algn="ctr">
              <a:buNone/>
            </a:pPr>
            <a:r>
              <a:rPr lang="en-US" sz="3600" dirty="0"/>
              <a:t>Both Title II and Title III entities may provide special benefits or services to individuals with disabilities that are beyond ADA requirements, if they choose to do so.</a:t>
            </a:r>
          </a:p>
          <a:p>
            <a:endParaRPr lang="en-US" dirty="0"/>
          </a:p>
        </p:txBody>
      </p:sp>
    </p:spTree>
    <p:extLst>
      <p:ext uri="{BB962C8B-B14F-4D97-AF65-F5344CB8AC3E}">
        <p14:creationId xmlns:p14="http://schemas.microsoft.com/office/powerpoint/2010/main" val="23722582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8246-66C4-4E11-8D41-E5AE178D0806}"/>
              </a:ext>
            </a:extLst>
          </p:cNvPr>
          <p:cNvSpPr>
            <a:spLocks noGrp="1"/>
          </p:cNvSpPr>
          <p:nvPr>
            <p:ph type="title"/>
          </p:nvPr>
        </p:nvSpPr>
        <p:spPr/>
        <p:txBody>
          <a:bodyPr/>
          <a:lstStyle/>
          <a:p>
            <a:r>
              <a:rPr lang="en-US" dirty="0"/>
              <a:t>Modifications in Policies, Practices, and Procedures</a:t>
            </a:r>
          </a:p>
        </p:txBody>
      </p:sp>
      <p:sp>
        <p:nvSpPr>
          <p:cNvPr id="3" name="Content Placeholder 2">
            <a:extLst>
              <a:ext uri="{FF2B5EF4-FFF2-40B4-BE49-F238E27FC236}">
                <a16:creationId xmlns:a16="http://schemas.microsoft.com/office/drawing/2014/main" id="{4A7FAE24-1777-44F1-93FF-D8F910B174F9}"/>
              </a:ext>
            </a:extLst>
          </p:cNvPr>
          <p:cNvSpPr>
            <a:spLocks noGrp="1"/>
          </p:cNvSpPr>
          <p:nvPr>
            <p:ph idx="1"/>
          </p:nvPr>
        </p:nvSpPr>
        <p:spPr>
          <a:xfrm>
            <a:off x="701040" y="1825625"/>
            <a:ext cx="10652760" cy="4351338"/>
          </a:xfrm>
        </p:spPr>
        <p:txBody>
          <a:bodyPr/>
          <a:lstStyle/>
          <a:p>
            <a:pPr marL="0" indent="0">
              <a:buNone/>
            </a:pPr>
            <a:endParaRPr lang="en-US" dirty="0"/>
          </a:p>
          <a:p>
            <a:pPr marL="0" indent="0">
              <a:buNone/>
            </a:pPr>
            <a:endParaRPr lang="en-US" dirty="0"/>
          </a:p>
          <a:p>
            <a:pPr marL="0" indent="0">
              <a:buNone/>
            </a:pPr>
            <a:r>
              <a:rPr lang="en-US" sz="3200" dirty="0"/>
              <a:t>Both Title II and Title III entities must make </a:t>
            </a:r>
          </a:p>
          <a:p>
            <a:pPr marL="0" indent="0">
              <a:buNone/>
            </a:pPr>
            <a:r>
              <a:rPr lang="en-US" sz="3200" dirty="0"/>
              <a:t>modifications in their policies, practices, and </a:t>
            </a:r>
          </a:p>
          <a:p>
            <a:pPr marL="0" indent="0">
              <a:buNone/>
            </a:pPr>
            <a:r>
              <a:rPr lang="en-US" sz="3200" dirty="0"/>
              <a:t>procedures, when necessary to provide services to </a:t>
            </a:r>
          </a:p>
          <a:p>
            <a:pPr marL="0" indent="0">
              <a:buNone/>
            </a:pPr>
            <a:r>
              <a:rPr lang="en-US" sz="3200" dirty="0"/>
              <a:t>people with disabilities. </a:t>
            </a:r>
          </a:p>
        </p:txBody>
      </p:sp>
      <p:pic>
        <p:nvPicPr>
          <p:cNvPr id="4" name="Picture 3" descr="photo of child with his arm around a dog.  They on a trail looking at a sign that reads &quot;no dogs allowed in this area&quot;.">
            <a:extLst>
              <a:ext uri="{FF2B5EF4-FFF2-40B4-BE49-F238E27FC236}">
                <a16:creationId xmlns:a16="http://schemas.microsoft.com/office/drawing/2014/main" id="{630D2506-0FBE-4A28-85FD-4C3FC3EA959C}"/>
              </a:ext>
            </a:extLst>
          </p:cNvPr>
          <p:cNvPicPr>
            <a:picLocks noChangeAspect="1"/>
          </p:cNvPicPr>
          <p:nvPr/>
        </p:nvPicPr>
        <p:blipFill>
          <a:blip r:embed="rId2"/>
          <a:stretch>
            <a:fillRect/>
          </a:stretch>
        </p:blipFill>
        <p:spPr>
          <a:xfrm>
            <a:off x="8759655" y="1219200"/>
            <a:ext cx="3432345" cy="5273675"/>
          </a:xfrm>
          <a:prstGeom prst="rect">
            <a:avLst/>
          </a:prstGeom>
        </p:spPr>
      </p:pic>
    </p:spTree>
    <p:extLst>
      <p:ext uri="{BB962C8B-B14F-4D97-AF65-F5344CB8AC3E}">
        <p14:creationId xmlns:p14="http://schemas.microsoft.com/office/powerpoint/2010/main" val="1738704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706C-C5A0-4D18-8656-7AC9DBD10BE7}"/>
              </a:ext>
            </a:extLst>
          </p:cNvPr>
          <p:cNvSpPr>
            <a:spLocks noGrp="1"/>
          </p:cNvSpPr>
          <p:nvPr>
            <p:ph type="title"/>
          </p:nvPr>
        </p:nvSpPr>
        <p:spPr/>
        <p:txBody>
          <a:bodyPr/>
          <a:lstStyle/>
          <a:p>
            <a:r>
              <a:rPr lang="en-US" dirty="0"/>
              <a:t>Modifications in Policies, Practices, and Procedures - Example</a:t>
            </a:r>
          </a:p>
        </p:txBody>
      </p:sp>
      <p:sp>
        <p:nvSpPr>
          <p:cNvPr id="3" name="Content Placeholder 2">
            <a:extLst>
              <a:ext uri="{FF2B5EF4-FFF2-40B4-BE49-F238E27FC236}">
                <a16:creationId xmlns:a16="http://schemas.microsoft.com/office/drawing/2014/main" id="{18896217-73F1-43BF-B9A3-3E36A741D2E8}"/>
              </a:ext>
            </a:extLst>
          </p:cNvPr>
          <p:cNvSpPr>
            <a:spLocks noGrp="1"/>
          </p:cNvSpPr>
          <p:nvPr>
            <p:ph idx="1"/>
          </p:nvPr>
        </p:nvSpPr>
        <p:spPr/>
        <p:txBody>
          <a:bodyPr/>
          <a:lstStyle/>
          <a:p>
            <a:pPr marL="0" indent="0" algn="ctr">
              <a:buNone/>
            </a:pPr>
            <a:endParaRPr lang="en-US" sz="3600" dirty="0"/>
          </a:p>
          <a:p>
            <a:pPr marL="0" indent="0" algn="ctr">
              <a:buNone/>
            </a:pPr>
            <a:r>
              <a:rPr lang="en-US" sz="3600" dirty="0"/>
              <a:t>A department store may need to modify a policy of only permitting one person at a time in a dressing room if an individual with a disability needs the assistance of a companion in dressing.</a:t>
            </a:r>
          </a:p>
          <a:p>
            <a:endParaRPr lang="en-US" dirty="0"/>
          </a:p>
        </p:txBody>
      </p:sp>
    </p:spTree>
    <p:extLst>
      <p:ext uri="{BB962C8B-B14F-4D97-AF65-F5344CB8AC3E}">
        <p14:creationId xmlns:p14="http://schemas.microsoft.com/office/powerpoint/2010/main" val="3099583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1385-B380-482C-A806-04D2AF5123E9}"/>
              </a:ext>
            </a:extLst>
          </p:cNvPr>
          <p:cNvSpPr>
            <a:spLocks noGrp="1"/>
          </p:cNvSpPr>
          <p:nvPr>
            <p:ph type="title"/>
          </p:nvPr>
        </p:nvSpPr>
        <p:spPr/>
        <p:txBody>
          <a:bodyPr/>
          <a:lstStyle/>
          <a:p>
            <a:r>
              <a:rPr lang="en-US" dirty="0"/>
              <a:t>Exams and Courses - Modifications</a:t>
            </a:r>
          </a:p>
        </p:txBody>
      </p:sp>
      <p:sp>
        <p:nvSpPr>
          <p:cNvPr id="3" name="Content Placeholder 2">
            <a:extLst>
              <a:ext uri="{FF2B5EF4-FFF2-40B4-BE49-F238E27FC236}">
                <a16:creationId xmlns:a16="http://schemas.microsoft.com/office/drawing/2014/main" id="{25C5C6DB-886A-45ED-A886-0DFC3638232E}"/>
              </a:ext>
            </a:extLst>
          </p:cNvPr>
          <p:cNvSpPr>
            <a:spLocks noGrp="1"/>
          </p:cNvSpPr>
          <p:nvPr>
            <p:ph idx="1"/>
          </p:nvPr>
        </p:nvSpPr>
        <p:spPr/>
        <p:txBody>
          <a:bodyPr/>
          <a:lstStyle/>
          <a:p>
            <a:pPr marL="0" indent="0" algn="ctr">
              <a:buNone/>
            </a:pPr>
            <a:r>
              <a:rPr lang="en-US" sz="3600" dirty="0"/>
              <a:t>Private entities (Title 3) offering certain examinations or courses (i.e., those related to applications, licensing, certification, or credentialing for secondary or postsecondary education, professional, or trade purposes) must offer them in an accessible place and manner or offer alternative accessible arrangements. </a:t>
            </a:r>
          </a:p>
          <a:p>
            <a:endParaRPr lang="en-US" dirty="0"/>
          </a:p>
        </p:txBody>
      </p:sp>
    </p:spTree>
    <p:extLst>
      <p:ext uri="{BB962C8B-B14F-4D97-AF65-F5344CB8AC3E}">
        <p14:creationId xmlns:p14="http://schemas.microsoft.com/office/powerpoint/2010/main" val="1153199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C055-AC9B-4678-95D1-D668EC9806D8}"/>
              </a:ext>
            </a:extLst>
          </p:cNvPr>
          <p:cNvSpPr>
            <a:spLocks noGrp="1"/>
          </p:cNvSpPr>
          <p:nvPr>
            <p:ph type="title"/>
          </p:nvPr>
        </p:nvSpPr>
        <p:spPr/>
        <p:txBody>
          <a:bodyPr/>
          <a:lstStyle/>
          <a:p>
            <a:r>
              <a:rPr lang="en-US" dirty="0"/>
              <a:t>Modifications in Policies, Practices, and Procedures - Specialization</a:t>
            </a:r>
          </a:p>
        </p:txBody>
      </p:sp>
      <p:sp>
        <p:nvSpPr>
          <p:cNvPr id="3" name="Content Placeholder 2">
            <a:extLst>
              <a:ext uri="{FF2B5EF4-FFF2-40B4-BE49-F238E27FC236}">
                <a16:creationId xmlns:a16="http://schemas.microsoft.com/office/drawing/2014/main" id="{5E3DBC01-A4BE-4615-8A4D-249409B12919}"/>
              </a:ext>
            </a:extLst>
          </p:cNvPr>
          <p:cNvSpPr>
            <a:spLocks noGrp="1"/>
          </p:cNvSpPr>
          <p:nvPr>
            <p:ph idx="1"/>
          </p:nvPr>
        </p:nvSpPr>
        <p:spPr/>
        <p:txBody>
          <a:bodyPr/>
          <a:lstStyle/>
          <a:p>
            <a:r>
              <a:rPr lang="en-US" sz="3200" dirty="0"/>
              <a:t>Specialists are not required to provide services outside of their legitimate areas of specialization.</a:t>
            </a:r>
          </a:p>
          <a:p>
            <a:endParaRPr lang="en-US" sz="3200" dirty="0"/>
          </a:p>
          <a:p>
            <a:r>
              <a:rPr lang="en-US" sz="3200" dirty="0"/>
              <a:t>For example, a doctor who specializes exclusively in burn treatment may refer an individual with a disability, who is not seeking burn treatment, to another provider. A burn specialist, however, could not refuse to provide burn treatment to, for example, an individual with HIV disease</a:t>
            </a:r>
          </a:p>
          <a:p>
            <a:endParaRPr lang="en-US" dirty="0"/>
          </a:p>
        </p:txBody>
      </p:sp>
    </p:spTree>
    <p:extLst>
      <p:ext uri="{BB962C8B-B14F-4D97-AF65-F5344CB8AC3E}">
        <p14:creationId xmlns:p14="http://schemas.microsoft.com/office/powerpoint/2010/main" val="2970250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EEEC-9452-42AD-A2F2-A7C2C9C15A93}"/>
              </a:ext>
            </a:extLst>
          </p:cNvPr>
          <p:cNvSpPr>
            <a:spLocks noGrp="1"/>
          </p:cNvSpPr>
          <p:nvPr>
            <p:ph type="title"/>
          </p:nvPr>
        </p:nvSpPr>
        <p:spPr/>
        <p:txBody>
          <a:bodyPr/>
          <a:lstStyle/>
          <a:p>
            <a:r>
              <a:rPr lang="en-US" dirty="0"/>
              <a:t>Accessible Facilities</a:t>
            </a:r>
          </a:p>
        </p:txBody>
      </p:sp>
      <p:sp>
        <p:nvSpPr>
          <p:cNvPr id="3" name="Content Placeholder 2">
            <a:extLst>
              <a:ext uri="{FF2B5EF4-FFF2-40B4-BE49-F238E27FC236}">
                <a16:creationId xmlns:a16="http://schemas.microsoft.com/office/drawing/2014/main" id="{D0952400-4D20-44B5-A455-20CCFB95E46C}"/>
              </a:ext>
            </a:extLst>
          </p:cNvPr>
          <p:cNvSpPr>
            <a:spLocks noGrp="1"/>
          </p:cNvSpPr>
          <p:nvPr>
            <p:ph idx="1"/>
          </p:nvPr>
        </p:nvSpPr>
        <p:spPr/>
        <p:txBody>
          <a:bodyPr>
            <a:normAutofit fontScale="92500" lnSpcReduction="10000"/>
          </a:bodyPr>
          <a:lstStyle/>
          <a:p>
            <a:pPr marL="0" indent="0" algn="ctr">
              <a:buNone/>
            </a:pPr>
            <a:endParaRPr lang="en-US" sz="3600" dirty="0"/>
          </a:p>
          <a:p>
            <a:pPr marL="0" indent="0" algn="ctr">
              <a:buNone/>
            </a:pPr>
            <a:r>
              <a:rPr lang="en-US" sz="3600" dirty="0"/>
              <a:t>New construction must be in full compliance with ADA Standards for Accessible Design.</a:t>
            </a:r>
          </a:p>
          <a:p>
            <a:pPr marL="0" indent="0" algn="ctr">
              <a:buNone/>
            </a:pPr>
            <a:endParaRPr lang="en-US" sz="3600" dirty="0"/>
          </a:p>
          <a:p>
            <a:pPr marL="0" indent="0" algn="ctr">
              <a:buNone/>
            </a:pPr>
            <a:r>
              <a:rPr lang="en-US" sz="3600" dirty="0"/>
              <a:t>Alterations and Remodeling must be in full compliance with ADA Standards for Accessible Design. </a:t>
            </a:r>
          </a:p>
          <a:p>
            <a:pPr marL="0" indent="0" algn="ctr">
              <a:buNone/>
            </a:pPr>
            <a:endParaRPr lang="en-US" sz="3600" dirty="0"/>
          </a:p>
          <a:p>
            <a:pPr marL="0" indent="0" algn="ctr">
              <a:buNone/>
            </a:pPr>
            <a:r>
              <a:rPr lang="en-US" sz="3600" dirty="0"/>
              <a:t>Accessibility extends to exterior “path of travel” and pedestrian rights-of-way as well as the inside of buildings. </a:t>
            </a:r>
          </a:p>
          <a:p>
            <a:endParaRPr lang="en-US" dirty="0"/>
          </a:p>
        </p:txBody>
      </p:sp>
    </p:spTree>
    <p:extLst>
      <p:ext uri="{BB962C8B-B14F-4D97-AF65-F5344CB8AC3E}">
        <p14:creationId xmlns:p14="http://schemas.microsoft.com/office/powerpoint/2010/main" val="81126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915F-3D36-4DCC-9F78-7A3FF86BB755}"/>
              </a:ext>
            </a:extLst>
          </p:cNvPr>
          <p:cNvSpPr>
            <a:spLocks noGrp="1"/>
          </p:cNvSpPr>
          <p:nvPr>
            <p:ph type="title"/>
          </p:nvPr>
        </p:nvSpPr>
        <p:spPr/>
        <p:txBody>
          <a:bodyPr/>
          <a:lstStyle/>
          <a:p>
            <a:r>
              <a:rPr lang="en-US" dirty="0"/>
              <a:t>Accessible Existing Facilities</a:t>
            </a:r>
          </a:p>
        </p:txBody>
      </p:sp>
      <p:sp>
        <p:nvSpPr>
          <p:cNvPr id="3" name="Content Placeholder 2">
            <a:extLst>
              <a:ext uri="{FF2B5EF4-FFF2-40B4-BE49-F238E27FC236}">
                <a16:creationId xmlns:a16="http://schemas.microsoft.com/office/drawing/2014/main" id="{54F4FE3B-39F4-4063-9A32-F1A33FA057A3}"/>
              </a:ext>
            </a:extLst>
          </p:cNvPr>
          <p:cNvSpPr>
            <a:spLocks noGrp="1"/>
          </p:cNvSpPr>
          <p:nvPr>
            <p:ph idx="1"/>
          </p:nvPr>
        </p:nvSpPr>
        <p:spPr/>
        <p:txBody>
          <a:bodyPr>
            <a:normAutofit/>
          </a:bodyPr>
          <a:lstStyle/>
          <a:p>
            <a:endParaRPr lang="en-US" sz="3600" dirty="0"/>
          </a:p>
          <a:p>
            <a:pPr marL="0" indent="0">
              <a:buNone/>
            </a:pPr>
            <a:r>
              <a:rPr lang="en-US" sz="3600" dirty="0"/>
              <a:t>When existing facilities are not accessible:</a:t>
            </a:r>
          </a:p>
          <a:p>
            <a:endParaRPr lang="en-US" sz="3600" dirty="0"/>
          </a:p>
          <a:p>
            <a:pPr lvl="1"/>
            <a:r>
              <a:rPr lang="en-US" sz="3200" dirty="0"/>
              <a:t>Title II entities must provide “Program Access”.</a:t>
            </a:r>
          </a:p>
          <a:p>
            <a:endParaRPr lang="en-US" sz="3600" dirty="0"/>
          </a:p>
          <a:p>
            <a:pPr lvl="1"/>
            <a:r>
              <a:rPr lang="en-US" sz="3200" dirty="0"/>
              <a:t>Title III entities must do what is “Readily Achievable”</a:t>
            </a:r>
          </a:p>
        </p:txBody>
      </p:sp>
    </p:spTree>
    <p:extLst>
      <p:ext uri="{BB962C8B-B14F-4D97-AF65-F5344CB8AC3E}">
        <p14:creationId xmlns:p14="http://schemas.microsoft.com/office/powerpoint/2010/main" val="33303084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01EC-B1EB-47F9-AB64-956E02E0EAF9}"/>
              </a:ext>
            </a:extLst>
          </p:cNvPr>
          <p:cNvSpPr>
            <a:spLocks noGrp="1"/>
          </p:cNvSpPr>
          <p:nvPr>
            <p:ph type="title"/>
          </p:nvPr>
        </p:nvSpPr>
        <p:spPr/>
        <p:txBody>
          <a:bodyPr/>
          <a:lstStyle/>
          <a:p>
            <a:r>
              <a:rPr lang="en-US" dirty="0"/>
              <a:t>Title II-Program Access</a:t>
            </a:r>
          </a:p>
        </p:txBody>
      </p:sp>
      <p:sp>
        <p:nvSpPr>
          <p:cNvPr id="3" name="Content Placeholder 2">
            <a:extLst>
              <a:ext uri="{FF2B5EF4-FFF2-40B4-BE49-F238E27FC236}">
                <a16:creationId xmlns:a16="http://schemas.microsoft.com/office/drawing/2014/main" id="{B9C58D57-1014-4CEE-9249-2400D9EF55A3}"/>
              </a:ext>
            </a:extLst>
          </p:cNvPr>
          <p:cNvSpPr>
            <a:spLocks noGrp="1"/>
          </p:cNvSpPr>
          <p:nvPr>
            <p:ph idx="1"/>
          </p:nvPr>
        </p:nvSpPr>
        <p:spPr/>
        <p:txBody>
          <a:bodyPr>
            <a:normAutofit/>
          </a:bodyPr>
          <a:lstStyle/>
          <a:p>
            <a:pPr marL="0" indent="0" algn="ctr">
              <a:buNone/>
            </a:pPr>
            <a:endParaRPr lang="en-US" sz="4000" dirty="0"/>
          </a:p>
          <a:p>
            <a:pPr marL="0" indent="0" algn="ctr">
              <a:buNone/>
            </a:pPr>
            <a:r>
              <a:rPr lang="en-US" sz="4000" dirty="0"/>
              <a:t>State and local governments are required to operate their programs so that, when viewed in their entirety, they are readily accessible to and usable by individuals with disabilities.</a:t>
            </a:r>
          </a:p>
        </p:txBody>
      </p:sp>
    </p:spTree>
    <p:extLst>
      <p:ext uri="{BB962C8B-B14F-4D97-AF65-F5344CB8AC3E}">
        <p14:creationId xmlns:p14="http://schemas.microsoft.com/office/powerpoint/2010/main" val="2082746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7084-C3FE-4DC7-8375-0311DBAD54A2}"/>
              </a:ext>
            </a:extLst>
          </p:cNvPr>
          <p:cNvSpPr>
            <a:spLocks noGrp="1"/>
          </p:cNvSpPr>
          <p:nvPr>
            <p:ph type="title"/>
          </p:nvPr>
        </p:nvSpPr>
        <p:spPr/>
        <p:txBody>
          <a:bodyPr/>
          <a:lstStyle/>
          <a:p>
            <a:r>
              <a:rPr lang="en-US" dirty="0"/>
              <a:t>Program Access – Removal of Barriers</a:t>
            </a:r>
          </a:p>
        </p:txBody>
      </p:sp>
      <p:sp>
        <p:nvSpPr>
          <p:cNvPr id="3" name="Content Placeholder 2">
            <a:extLst>
              <a:ext uri="{FF2B5EF4-FFF2-40B4-BE49-F238E27FC236}">
                <a16:creationId xmlns:a16="http://schemas.microsoft.com/office/drawing/2014/main" id="{6953E6E6-908E-4F30-BCE6-FC730AB44663}"/>
              </a:ext>
            </a:extLst>
          </p:cNvPr>
          <p:cNvSpPr>
            <a:spLocks noGrp="1"/>
          </p:cNvSpPr>
          <p:nvPr>
            <p:ph idx="1"/>
          </p:nvPr>
        </p:nvSpPr>
        <p:spPr/>
        <p:txBody>
          <a:bodyPr/>
          <a:lstStyle/>
          <a:p>
            <a:pPr marL="0" indent="0" algn="ctr">
              <a:buNone/>
            </a:pPr>
            <a:endParaRPr lang="en-US" sz="3600" dirty="0"/>
          </a:p>
          <a:p>
            <a:pPr marL="0" indent="0" algn="ctr">
              <a:buNone/>
            </a:pPr>
            <a:r>
              <a:rPr lang="en-US" sz="3600" dirty="0"/>
              <a:t>Entities need not remove physical barriers, such as stairs, in all existing buildings, as long as they make their programs accessible to individuals who are unable to use an inaccessible existing facility.</a:t>
            </a:r>
          </a:p>
          <a:p>
            <a:endParaRPr lang="en-US" dirty="0"/>
          </a:p>
        </p:txBody>
      </p:sp>
    </p:spTree>
    <p:extLst>
      <p:ext uri="{BB962C8B-B14F-4D97-AF65-F5344CB8AC3E}">
        <p14:creationId xmlns:p14="http://schemas.microsoft.com/office/powerpoint/2010/main" val="354635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06CB-D4B0-43CE-B195-371FC6534E45}"/>
              </a:ext>
            </a:extLst>
          </p:cNvPr>
          <p:cNvSpPr>
            <a:spLocks noGrp="1"/>
          </p:cNvSpPr>
          <p:nvPr>
            <p:ph type="title"/>
          </p:nvPr>
        </p:nvSpPr>
        <p:spPr/>
        <p:txBody>
          <a:bodyPr/>
          <a:lstStyle/>
          <a:p>
            <a:r>
              <a:rPr lang="en-US" dirty="0"/>
              <a:t>ADAAA Definition Also Includes:   (1 of 2)</a:t>
            </a:r>
          </a:p>
        </p:txBody>
      </p:sp>
      <p:sp>
        <p:nvSpPr>
          <p:cNvPr id="3" name="Content Placeholder 2">
            <a:extLst>
              <a:ext uri="{FF2B5EF4-FFF2-40B4-BE49-F238E27FC236}">
                <a16:creationId xmlns:a16="http://schemas.microsoft.com/office/drawing/2014/main" id="{4980BD29-1F7F-423A-9A3F-6C67A452FFC9}"/>
              </a:ext>
            </a:extLst>
          </p:cNvPr>
          <p:cNvSpPr>
            <a:spLocks noGrp="1"/>
          </p:cNvSpPr>
          <p:nvPr>
            <p:ph idx="1"/>
          </p:nvPr>
        </p:nvSpPr>
        <p:spPr>
          <a:xfrm>
            <a:off x="838200" y="1690688"/>
            <a:ext cx="10515600" cy="4938711"/>
          </a:xfrm>
        </p:spPr>
        <p:txBody>
          <a:bodyPr/>
          <a:lstStyle/>
          <a:p>
            <a:pPr marL="0" indent="0" algn="ctr">
              <a:buNone/>
            </a:pPr>
            <a:r>
              <a:rPr lang="en-US" sz="3600" dirty="0"/>
              <a:t>“Regarded As”</a:t>
            </a:r>
          </a:p>
          <a:p>
            <a:endParaRPr lang="en-US" sz="3600" dirty="0"/>
          </a:p>
          <a:p>
            <a:r>
              <a:rPr lang="en-US" sz="3600" dirty="0"/>
              <a:t>Record of a physical or mental impairment that substantially limited a major life activity.</a:t>
            </a:r>
          </a:p>
          <a:p>
            <a:pPr marL="0" indent="0">
              <a:buNone/>
            </a:pPr>
            <a:r>
              <a:rPr lang="en-US" sz="3600" dirty="0"/>
              <a:t>	Example:  Past history of substance abuse or mental illness.</a:t>
            </a:r>
          </a:p>
          <a:p>
            <a:endParaRPr lang="en-US" sz="3600" dirty="0"/>
          </a:p>
          <a:p>
            <a:r>
              <a:rPr lang="en-US" sz="3600" dirty="0"/>
              <a:t>Assumption of disability when none is present</a:t>
            </a:r>
          </a:p>
          <a:p>
            <a:pPr marL="0" indent="0">
              <a:buNone/>
            </a:pPr>
            <a:endParaRPr lang="en-US" dirty="0"/>
          </a:p>
        </p:txBody>
      </p:sp>
    </p:spTree>
    <p:extLst>
      <p:ext uri="{BB962C8B-B14F-4D97-AF65-F5344CB8AC3E}">
        <p14:creationId xmlns:p14="http://schemas.microsoft.com/office/powerpoint/2010/main" val="18290459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AC5F-8A17-43F1-A93B-E4A47B3E609F}"/>
              </a:ext>
            </a:extLst>
          </p:cNvPr>
          <p:cNvSpPr>
            <a:spLocks noGrp="1"/>
          </p:cNvSpPr>
          <p:nvPr>
            <p:ph type="title"/>
          </p:nvPr>
        </p:nvSpPr>
        <p:spPr/>
        <p:txBody>
          <a:bodyPr/>
          <a:lstStyle/>
          <a:p>
            <a:r>
              <a:rPr lang="en-US" dirty="0"/>
              <a:t>Program Access – Alternative Methods Example</a:t>
            </a:r>
          </a:p>
        </p:txBody>
      </p:sp>
      <p:sp>
        <p:nvSpPr>
          <p:cNvPr id="3" name="Content Placeholder 2">
            <a:extLst>
              <a:ext uri="{FF2B5EF4-FFF2-40B4-BE49-F238E27FC236}">
                <a16:creationId xmlns:a16="http://schemas.microsoft.com/office/drawing/2014/main" id="{3593E7B7-46B6-4FB5-A01C-5A9D5B7471D5}"/>
              </a:ext>
            </a:extLst>
          </p:cNvPr>
          <p:cNvSpPr>
            <a:spLocks noGrp="1"/>
          </p:cNvSpPr>
          <p:nvPr>
            <p:ph idx="1"/>
          </p:nvPr>
        </p:nvSpPr>
        <p:spPr/>
        <p:txBody>
          <a:bodyPr>
            <a:normAutofit fontScale="92500" lnSpcReduction="20000"/>
          </a:bodyPr>
          <a:lstStyle/>
          <a:p>
            <a:endParaRPr lang="en-US" sz="3500" dirty="0"/>
          </a:p>
          <a:p>
            <a:r>
              <a:rPr lang="en-US" sz="3500" dirty="0"/>
              <a:t>Relocating a service to an accessible facility, e.g., moving a public information office from the third floor to the first floor of a building.</a:t>
            </a:r>
          </a:p>
          <a:p>
            <a:endParaRPr lang="en-US" sz="3500" dirty="0"/>
          </a:p>
          <a:p>
            <a:r>
              <a:rPr lang="en-US" sz="3500" dirty="0"/>
              <a:t>Providing an aide or personal assistant to enable an individual with a disability to obtain the service.</a:t>
            </a:r>
          </a:p>
          <a:p>
            <a:endParaRPr lang="en-US" sz="3500" dirty="0"/>
          </a:p>
          <a:p>
            <a:r>
              <a:rPr lang="en-US" sz="3500" dirty="0"/>
              <a:t>Providing benefits or services at an individual's home, or at an alternative accessible site.</a:t>
            </a:r>
          </a:p>
          <a:p>
            <a:endParaRPr lang="en-US" dirty="0"/>
          </a:p>
        </p:txBody>
      </p:sp>
    </p:spTree>
    <p:extLst>
      <p:ext uri="{BB962C8B-B14F-4D97-AF65-F5344CB8AC3E}">
        <p14:creationId xmlns:p14="http://schemas.microsoft.com/office/powerpoint/2010/main" val="23567531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6FFCF-1BFF-4D9F-8D3F-8B6DF2832ACA}"/>
              </a:ext>
            </a:extLst>
          </p:cNvPr>
          <p:cNvSpPr>
            <a:spLocks noGrp="1"/>
          </p:cNvSpPr>
          <p:nvPr>
            <p:ph type="title"/>
          </p:nvPr>
        </p:nvSpPr>
        <p:spPr/>
        <p:txBody>
          <a:bodyPr/>
          <a:lstStyle/>
          <a:p>
            <a:r>
              <a:rPr lang="en-US" dirty="0"/>
              <a:t>Program Access – Carrying Individuals</a:t>
            </a:r>
          </a:p>
        </p:txBody>
      </p:sp>
      <p:sp>
        <p:nvSpPr>
          <p:cNvPr id="3" name="Content Placeholder 2">
            <a:extLst>
              <a:ext uri="{FF2B5EF4-FFF2-40B4-BE49-F238E27FC236}">
                <a16:creationId xmlns:a16="http://schemas.microsoft.com/office/drawing/2014/main" id="{5FF646CC-A8FF-4E95-BCE9-6AA2AA27B7AB}"/>
              </a:ext>
            </a:extLst>
          </p:cNvPr>
          <p:cNvSpPr>
            <a:spLocks noGrp="1"/>
          </p:cNvSpPr>
          <p:nvPr>
            <p:ph idx="1"/>
          </p:nvPr>
        </p:nvSpPr>
        <p:spPr/>
        <p:txBody>
          <a:bodyPr/>
          <a:lstStyle/>
          <a:p>
            <a:pPr marL="0" indent="0">
              <a:buNone/>
            </a:pPr>
            <a:endParaRPr lang="en-US" dirty="0"/>
          </a:p>
          <a:p>
            <a:pPr marL="0" indent="0" algn="ctr">
              <a:buNone/>
            </a:pPr>
            <a:r>
              <a:rPr lang="en-US" sz="3600" dirty="0"/>
              <a:t>Entity representatives may not carry an individual with a disability as a method of providing program access, except in manifestly exceptional circumstances.</a:t>
            </a:r>
          </a:p>
          <a:p>
            <a:endParaRPr lang="en-US" dirty="0"/>
          </a:p>
        </p:txBody>
      </p:sp>
    </p:spTree>
    <p:extLst>
      <p:ext uri="{BB962C8B-B14F-4D97-AF65-F5344CB8AC3E}">
        <p14:creationId xmlns:p14="http://schemas.microsoft.com/office/powerpoint/2010/main" val="14259428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7F1F-A0DC-4951-B0E0-9D69555AF16B}"/>
              </a:ext>
            </a:extLst>
          </p:cNvPr>
          <p:cNvSpPr>
            <a:spLocks noGrp="1"/>
          </p:cNvSpPr>
          <p:nvPr>
            <p:ph type="title"/>
          </p:nvPr>
        </p:nvSpPr>
        <p:spPr/>
        <p:txBody>
          <a:bodyPr/>
          <a:lstStyle/>
          <a:p>
            <a:r>
              <a:rPr lang="en-US" dirty="0"/>
              <a:t>Program Access – Other Actions</a:t>
            </a:r>
          </a:p>
        </p:txBody>
      </p:sp>
      <p:sp>
        <p:nvSpPr>
          <p:cNvPr id="3" name="Content Placeholder 2">
            <a:extLst>
              <a:ext uri="{FF2B5EF4-FFF2-40B4-BE49-F238E27FC236}">
                <a16:creationId xmlns:a16="http://schemas.microsoft.com/office/drawing/2014/main" id="{AE56A4DA-4636-4764-AAA5-0E5348C7EAD3}"/>
              </a:ext>
            </a:extLst>
          </p:cNvPr>
          <p:cNvSpPr>
            <a:spLocks noGrp="1"/>
          </p:cNvSpPr>
          <p:nvPr>
            <p:ph idx="1"/>
          </p:nvPr>
        </p:nvSpPr>
        <p:spPr/>
        <p:txBody>
          <a:bodyPr/>
          <a:lstStyle/>
          <a:p>
            <a:endParaRPr lang="en-US" dirty="0"/>
          </a:p>
          <a:p>
            <a:r>
              <a:rPr lang="en-US" sz="3200" dirty="0"/>
              <a:t>However, public entities must take any other action, if available, that would not result in a fundamental alteration or undue burdens--</a:t>
            </a:r>
          </a:p>
          <a:p>
            <a:endParaRPr lang="en-US" sz="3200" dirty="0"/>
          </a:p>
          <a:p>
            <a:r>
              <a:rPr lang="en-US" sz="3200" dirty="0"/>
              <a:t> but would ensure that individuals with disabilities receive the benefits or services.</a:t>
            </a:r>
          </a:p>
          <a:p>
            <a:endParaRPr lang="en-US" dirty="0"/>
          </a:p>
        </p:txBody>
      </p:sp>
    </p:spTree>
    <p:extLst>
      <p:ext uri="{BB962C8B-B14F-4D97-AF65-F5344CB8AC3E}">
        <p14:creationId xmlns:p14="http://schemas.microsoft.com/office/powerpoint/2010/main" val="3927705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7DE1-DF5E-41E2-94E2-50E0DCBBAEAB}"/>
              </a:ext>
            </a:extLst>
          </p:cNvPr>
          <p:cNvSpPr>
            <a:spLocks noGrp="1"/>
          </p:cNvSpPr>
          <p:nvPr>
            <p:ph type="title"/>
          </p:nvPr>
        </p:nvSpPr>
        <p:spPr/>
        <p:txBody>
          <a:bodyPr/>
          <a:lstStyle/>
          <a:p>
            <a:r>
              <a:rPr lang="en-US" dirty="0"/>
              <a:t>Title III-Readily Achievable </a:t>
            </a:r>
          </a:p>
        </p:txBody>
      </p:sp>
      <p:sp>
        <p:nvSpPr>
          <p:cNvPr id="3" name="Content Placeholder 2">
            <a:extLst>
              <a:ext uri="{FF2B5EF4-FFF2-40B4-BE49-F238E27FC236}">
                <a16:creationId xmlns:a16="http://schemas.microsoft.com/office/drawing/2014/main" id="{EC8DD1A4-BD78-4311-B5DB-06D0F30BF5B1}"/>
              </a:ext>
            </a:extLst>
          </p:cNvPr>
          <p:cNvSpPr>
            <a:spLocks noGrp="1"/>
          </p:cNvSpPr>
          <p:nvPr>
            <p:ph idx="1"/>
          </p:nvPr>
        </p:nvSpPr>
        <p:spPr/>
        <p:txBody>
          <a:bodyPr/>
          <a:lstStyle/>
          <a:p>
            <a:pPr marL="0" indent="0" algn="ctr">
              <a:buNone/>
            </a:pPr>
            <a:r>
              <a:rPr lang="en-US" sz="3600" dirty="0"/>
              <a:t>Physical barriers to entering and using existing Title 3 facilities must be removed when "readily achievable”.</a:t>
            </a:r>
          </a:p>
          <a:p>
            <a:pPr algn="ctr"/>
            <a:endParaRPr lang="en-US" sz="3600" dirty="0"/>
          </a:p>
          <a:p>
            <a:pPr marL="0" indent="0" algn="ctr">
              <a:buNone/>
            </a:pPr>
            <a:r>
              <a:rPr lang="en-US" sz="3600" dirty="0"/>
              <a:t>"Readily achievable means "easily accomplishable and able to be carried out without much difficulty or expense.”</a:t>
            </a:r>
          </a:p>
          <a:p>
            <a:endParaRPr lang="en-US" dirty="0"/>
          </a:p>
        </p:txBody>
      </p:sp>
    </p:spTree>
    <p:extLst>
      <p:ext uri="{BB962C8B-B14F-4D97-AF65-F5344CB8AC3E}">
        <p14:creationId xmlns:p14="http://schemas.microsoft.com/office/powerpoint/2010/main" val="1493465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BBBB-5253-4399-AA31-E356DD715E48}"/>
              </a:ext>
            </a:extLst>
          </p:cNvPr>
          <p:cNvSpPr>
            <a:spLocks noGrp="1"/>
          </p:cNvSpPr>
          <p:nvPr>
            <p:ph type="title"/>
          </p:nvPr>
        </p:nvSpPr>
        <p:spPr/>
        <p:txBody>
          <a:bodyPr/>
          <a:lstStyle/>
          <a:p>
            <a:r>
              <a:rPr lang="en-US" dirty="0"/>
              <a:t>Readily Achievable Barrier Removal (RABR)</a:t>
            </a:r>
          </a:p>
        </p:txBody>
      </p:sp>
      <p:sp>
        <p:nvSpPr>
          <p:cNvPr id="3" name="Content Placeholder 2">
            <a:extLst>
              <a:ext uri="{FF2B5EF4-FFF2-40B4-BE49-F238E27FC236}">
                <a16:creationId xmlns:a16="http://schemas.microsoft.com/office/drawing/2014/main" id="{160EAA85-4B3C-4D8E-ABEE-0C624889A78A}"/>
              </a:ext>
            </a:extLst>
          </p:cNvPr>
          <p:cNvSpPr>
            <a:spLocks noGrp="1"/>
          </p:cNvSpPr>
          <p:nvPr>
            <p:ph idx="1"/>
          </p:nvPr>
        </p:nvSpPr>
        <p:spPr>
          <a:xfrm>
            <a:off x="838200" y="1825624"/>
            <a:ext cx="10515600" cy="4544695"/>
          </a:xfrm>
        </p:spPr>
        <p:txBody>
          <a:bodyPr>
            <a:normAutofit fontScale="92500" lnSpcReduction="20000"/>
          </a:bodyPr>
          <a:lstStyle/>
          <a:p>
            <a:endParaRPr lang="en-US" dirty="0"/>
          </a:p>
          <a:p>
            <a:r>
              <a:rPr lang="en-US" sz="3500" dirty="0"/>
              <a:t>What is readily achievable is determined on a case-by-case basis in light of the resources available.</a:t>
            </a:r>
          </a:p>
          <a:p>
            <a:endParaRPr lang="en-US" sz="3500" dirty="0"/>
          </a:p>
          <a:p>
            <a:r>
              <a:rPr lang="en-US" sz="3500" dirty="0"/>
              <a:t> Does not require the rearrangement of temporary or movable structures, such as furniture, equipment, and display racks if it would result in a significant loss of selling or serving space. </a:t>
            </a:r>
          </a:p>
          <a:p>
            <a:endParaRPr lang="en-US" sz="3500" dirty="0"/>
          </a:p>
          <a:p>
            <a:r>
              <a:rPr lang="en-US" sz="3500" dirty="0"/>
              <a:t>Legitimate safety requirements may be considered in determining what is readily achievable.</a:t>
            </a:r>
          </a:p>
          <a:p>
            <a:endParaRPr lang="en-US" dirty="0"/>
          </a:p>
        </p:txBody>
      </p:sp>
    </p:spTree>
    <p:extLst>
      <p:ext uri="{BB962C8B-B14F-4D97-AF65-F5344CB8AC3E}">
        <p14:creationId xmlns:p14="http://schemas.microsoft.com/office/powerpoint/2010/main" val="24791417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87CE-D31B-4C48-881D-D1ACBA67B7BB}"/>
              </a:ext>
            </a:extLst>
          </p:cNvPr>
          <p:cNvSpPr>
            <a:spLocks noGrp="1"/>
          </p:cNvSpPr>
          <p:nvPr>
            <p:ph type="title"/>
          </p:nvPr>
        </p:nvSpPr>
        <p:spPr/>
        <p:txBody>
          <a:bodyPr/>
          <a:lstStyle/>
          <a:p>
            <a:r>
              <a:rPr lang="en-US" dirty="0"/>
              <a:t>Readily Achievable Barrier Removal Examples</a:t>
            </a:r>
          </a:p>
        </p:txBody>
      </p:sp>
      <p:sp>
        <p:nvSpPr>
          <p:cNvPr id="3" name="Content Placeholder 2">
            <a:extLst>
              <a:ext uri="{FF2B5EF4-FFF2-40B4-BE49-F238E27FC236}">
                <a16:creationId xmlns:a16="http://schemas.microsoft.com/office/drawing/2014/main" id="{1661C66D-EDDD-4F61-9B98-CEC8905E48BC}"/>
              </a:ext>
            </a:extLst>
          </p:cNvPr>
          <p:cNvSpPr>
            <a:spLocks noGrp="1"/>
          </p:cNvSpPr>
          <p:nvPr>
            <p:ph idx="1"/>
          </p:nvPr>
        </p:nvSpPr>
        <p:spPr>
          <a:xfrm>
            <a:off x="838200" y="1825624"/>
            <a:ext cx="10515600" cy="5032375"/>
          </a:xfrm>
        </p:spPr>
        <p:txBody>
          <a:bodyPr>
            <a:normAutofit fontScale="85000" lnSpcReduction="20000"/>
          </a:bodyPr>
          <a:lstStyle/>
          <a:p>
            <a:r>
              <a:rPr lang="en-US" sz="3300" dirty="0"/>
              <a:t>Installing ramps.</a:t>
            </a:r>
          </a:p>
          <a:p>
            <a:endParaRPr lang="en-US" sz="3300" dirty="0"/>
          </a:p>
          <a:p>
            <a:r>
              <a:rPr lang="en-US" sz="3300" dirty="0"/>
              <a:t>Making curb cuts at sidewalks and entrances. </a:t>
            </a:r>
          </a:p>
          <a:p>
            <a:endParaRPr lang="en-US" sz="3300" dirty="0"/>
          </a:p>
          <a:p>
            <a:r>
              <a:rPr lang="en-US" sz="3300" dirty="0"/>
              <a:t>Rearranging tables, chairs, vending machines, display racks, and other furniture.</a:t>
            </a:r>
          </a:p>
          <a:p>
            <a:endParaRPr lang="en-US" sz="3300" dirty="0"/>
          </a:p>
          <a:p>
            <a:r>
              <a:rPr lang="en-US" sz="3300" dirty="0"/>
              <a:t>Widening doorways.</a:t>
            </a:r>
          </a:p>
          <a:p>
            <a:endParaRPr lang="en-US" sz="3300" dirty="0"/>
          </a:p>
          <a:p>
            <a:r>
              <a:rPr lang="en-US" sz="3300" dirty="0"/>
              <a:t>Installing grab bars in toilet stalls. </a:t>
            </a:r>
          </a:p>
          <a:p>
            <a:endParaRPr lang="en-US" sz="3300" dirty="0"/>
          </a:p>
          <a:p>
            <a:r>
              <a:rPr lang="en-US" sz="3300" dirty="0"/>
              <a:t>Adding raised letters or braille to elevator control buttons.</a:t>
            </a:r>
          </a:p>
          <a:p>
            <a:endParaRPr lang="en-US" dirty="0"/>
          </a:p>
        </p:txBody>
      </p:sp>
    </p:spTree>
    <p:extLst>
      <p:ext uri="{BB962C8B-B14F-4D97-AF65-F5344CB8AC3E}">
        <p14:creationId xmlns:p14="http://schemas.microsoft.com/office/powerpoint/2010/main" val="25301737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8EC8-EA4E-432C-8E63-4FD31D338432}"/>
              </a:ext>
            </a:extLst>
          </p:cNvPr>
          <p:cNvSpPr>
            <a:spLocks noGrp="1"/>
          </p:cNvSpPr>
          <p:nvPr>
            <p:ph type="title"/>
          </p:nvPr>
        </p:nvSpPr>
        <p:spPr/>
        <p:txBody>
          <a:bodyPr/>
          <a:lstStyle/>
          <a:p>
            <a:r>
              <a:rPr lang="en-US" dirty="0"/>
              <a:t>Barrier Removal Priorities</a:t>
            </a:r>
          </a:p>
        </p:txBody>
      </p:sp>
      <p:sp>
        <p:nvSpPr>
          <p:cNvPr id="3" name="Content Placeholder 2">
            <a:extLst>
              <a:ext uri="{FF2B5EF4-FFF2-40B4-BE49-F238E27FC236}">
                <a16:creationId xmlns:a16="http://schemas.microsoft.com/office/drawing/2014/main" id="{7A012D0D-EB54-4B1F-A30C-ADA905337CA4}"/>
              </a:ext>
            </a:extLst>
          </p:cNvPr>
          <p:cNvSpPr>
            <a:spLocks noGrp="1"/>
          </p:cNvSpPr>
          <p:nvPr>
            <p:ph idx="1"/>
          </p:nvPr>
        </p:nvSpPr>
        <p:spPr/>
        <p:txBody>
          <a:bodyPr/>
          <a:lstStyle/>
          <a:p>
            <a:endParaRPr lang="en-US" dirty="0"/>
          </a:p>
          <a:p>
            <a:r>
              <a:rPr lang="en-US" sz="3600" dirty="0"/>
              <a:t>First priority should be given to measures that will enable individuals with disabilities to "get in the front door," followed by measures to provide access to areas providing goods and services.</a:t>
            </a:r>
          </a:p>
          <a:p>
            <a:endParaRPr lang="en-US" dirty="0"/>
          </a:p>
          <a:p>
            <a:endParaRPr lang="en-US" dirty="0"/>
          </a:p>
        </p:txBody>
      </p:sp>
    </p:spTree>
    <p:extLst>
      <p:ext uri="{BB962C8B-B14F-4D97-AF65-F5344CB8AC3E}">
        <p14:creationId xmlns:p14="http://schemas.microsoft.com/office/powerpoint/2010/main" val="1851651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EF95-6377-44A1-972D-1687B328AAA3}"/>
              </a:ext>
            </a:extLst>
          </p:cNvPr>
          <p:cNvSpPr>
            <a:spLocks noGrp="1"/>
          </p:cNvSpPr>
          <p:nvPr>
            <p:ph type="title"/>
          </p:nvPr>
        </p:nvSpPr>
        <p:spPr/>
        <p:txBody>
          <a:bodyPr/>
          <a:lstStyle/>
          <a:p>
            <a:r>
              <a:rPr lang="en-US" dirty="0"/>
              <a:t>RABR – Building Standards</a:t>
            </a:r>
          </a:p>
        </p:txBody>
      </p:sp>
      <p:sp>
        <p:nvSpPr>
          <p:cNvPr id="3" name="Content Placeholder 2">
            <a:extLst>
              <a:ext uri="{FF2B5EF4-FFF2-40B4-BE49-F238E27FC236}">
                <a16:creationId xmlns:a16="http://schemas.microsoft.com/office/drawing/2014/main" id="{9EF843EB-EEBD-4C03-B35A-301C1E8D4478}"/>
              </a:ext>
            </a:extLst>
          </p:cNvPr>
          <p:cNvSpPr>
            <a:spLocks noGrp="1"/>
          </p:cNvSpPr>
          <p:nvPr>
            <p:ph idx="1"/>
          </p:nvPr>
        </p:nvSpPr>
        <p:spPr/>
        <p:txBody>
          <a:bodyPr>
            <a:normAutofit lnSpcReduction="10000"/>
          </a:bodyPr>
          <a:lstStyle/>
          <a:p>
            <a:endParaRPr lang="en-US" sz="3200" dirty="0"/>
          </a:p>
          <a:p>
            <a:r>
              <a:rPr lang="en-US" sz="3200" dirty="0"/>
              <a:t>Barrier removal measures must comply, when readily achievable, with the alterations requirements of the ADA Accessibility Guidelines. </a:t>
            </a:r>
          </a:p>
          <a:p>
            <a:endParaRPr lang="en-US" sz="3200" dirty="0"/>
          </a:p>
          <a:p>
            <a:r>
              <a:rPr lang="en-US" sz="3200" dirty="0"/>
              <a:t>If compliance with the Guidelines is not readily achievable, other safe, readily achievable measures must be taken, such as installation of a slightly narrower door than would be required by the Guidelines.</a:t>
            </a:r>
          </a:p>
          <a:p>
            <a:endParaRPr lang="en-US" dirty="0"/>
          </a:p>
        </p:txBody>
      </p:sp>
    </p:spTree>
    <p:extLst>
      <p:ext uri="{BB962C8B-B14F-4D97-AF65-F5344CB8AC3E}">
        <p14:creationId xmlns:p14="http://schemas.microsoft.com/office/powerpoint/2010/main" val="40995513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CCD8-E82C-463A-8268-611600B52760}"/>
              </a:ext>
            </a:extLst>
          </p:cNvPr>
          <p:cNvSpPr>
            <a:spLocks noGrp="1"/>
          </p:cNvSpPr>
          <p:nvPr>
            <p:ph type="title"/>
          </p:nvPr>
        </p:nvSpPr>
        <p:spPr/>
        <p:txBody>
          <a:bodyPr/>
          <a:lstStyle/>
          <a:p>
            <a:r>
              <a:rPr lang="en-US" dirty="0"/>
              <a:t>Transportation</a:t>
            </a:r>
            <a:br>
              <a:rPr lang="en-US" dirty="0"/>
            </a:br>
            <a:endParaRPr lang="en-US" dirty="0"/>
          </a:p>
        </p:txBody>
      </p:sp>
      <p:sp>
        <p:nvSpPr>
          <p:cNvPr id="3" name="Content Placeholder 2">
            <a:extLst>
              <a:ext uri="{FF2B5EF4-FFF2-40B4-BE49-F238E27FC236}">
                <a16:creationId xmlns:a16="http://schemas.microsoft.com/office/drawing/2014/main" id="{7F5E390F-8B71-42C7-AA7C-EAD1B42620C2}"/>
              </a:ext>
            </a:extLst>
          </p:cNvPr>
          <p:cNvSpPr>
            <a:spLocks noGrp="1"/>
          </p:cNvSpPr>
          <p:nvPr>
            <p:ph idx="1"/>
          </p:nvPr>
        </p:nvSpPr>
        <p:spPr/>
        <p:txBody>
          <a:bodyPr>
            <a:normAutofit/>
          </a:bodyPr>
          <a:lstStyle/>
          <a:p>
            <a:r>
              <a:rPr lang="en-US" sz="3600" dirty="0"/>
              <a:t>Both Title II and Title III regulations establish specific requirements for transportation vehicles and facilities.</a:t>
            </a:r>
          </a:p>
          <a:p>
            <a:endParaRPr lang="en-US" sz="3600" dirty="0"/>
          </a:p>
          <a:p>
            <a:r>
              <a:rPr lang="en-US" sz="3600" dirty="0"/>
              <a:t>This includes a requirement that all new buses must be equipped to provide services to people who use wheelchairs. </a:t>
            </a:r>
          </a:p>
        </p:txBody>
      </p:sp>
    </p:spTree>
    <p:extLst>
      <p:ext uri="{BB962C8B-B14F-4D97-AF65-F5344CB8AC3E}">
        <p14:creationId xmlns:p14="http://schemas.microsoft.com/office/powerpoint/2010/main" val="28700947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0A6E-0FA6-465E-8522-1CB29304B606}"/>
              </a:ext>
            </a:extLst>
          </p:cNvPr>
          <p:cNvSpPr>
            <a:spLocks noGrp="1"/>
          </p:cNvSpPr>
          <p:nvPr>
            <p:ph type="title"/>
          </p:nvPr>
        </p:nvSpPr>
        <p:spPr/>
        <p:txBody>
          <a:bodyPr/>
          <a:lstStyle/>
          <a:p>
            <a:r>
              <a:rPr lang="en-US" dirty="0"/>
              <a:t>Transportation (Continued)</a:t>
            </a:r>
            <a:br>
              <a:rPr lang="en-US" dirty="0"/>
            </a:br>
            <a:endParaRPr lang="en-US" dirty="0"/>
          </a:p>
        </p:txBody>
      </p:sp>
      <p:sp>
        <p:nvSpPr>
          <p:cNvPr id="3" name="Content Placeholder 2">
            <a:extLst>
              <a:ext uri="{FF2B5EF4-FFF2-40B4-BE49-F238E27FC236}">
                <a16:creationId xmlns:a16="http://schemas.microsoft.com/office/drawing/2014/main" id="{7F8B740E-83DE-4A1B-B30E-F731673EED5A}"/>
              </a:ext>
            </a:extLst>
          </p:cNvPr>
          <p:cNvSpPr>
            <a:spLocks noGrp="1"/>
          </p:cNvSpPr>
          <p:nvPr>
            <p:ph idx="1"/>
          </p:nvPr>
        </p:nvSpPr>
        <p:spPr/>
        <p:txBody>
          <a:bodyPr/>
          <a:lstStyle/>
          <a:p>
            <a:endParaRPr lang="en-US" sz="3600" dirty="0"/>
          </a:p>
          <a:p>
            <a:r>
              <a:rPr lang="en-US" sz="3600" dirty="0"/>
              <a:t>Transit districts &amp; transit authorities are local government entities, so they are included. </a:t>
            </a:r>
          </a:p>
          <a:p>
            <a:endParaRPr lang="en-US" sz="3600" dirty="0"/>
          </a:p>
          <a:p>
            <a:r>
              <a:rPr lang="en-US" sz="3600" dirty="0"/>
              <a:t>Public transportation operated by state and local governments must follow ADA regulations issued by the U.S. Department of Transportation (USDOT).</a:t>
            </a:r>
          </a:p>
          <a:p>
            <a:endParaRPr lang="en-US" dirty="0"/>
          </a:p>
        </p:txBody>
      </p:sp>
    </p:spTree>
    <p:extLst>
      <p:ext uri="{BB962C8B-B14F-4D97-AF65-F5344CB8AC3E}">
        <p14:creationId xmlns:p14="http://schemas.microsoft.com/office/powerpoint/2010/main" val="202912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F774-58CF-46BB-B668-B8780545B91C}"/>
              </a:ext>
            </a:extLst>
          </p:cNvPr>
          <p:cNvSpPr>
            <a:spLocks noGrp="1"/>
          </p:cNvSpPr>
          <p:nvPr>
            <p:ph type="title"/>
          </p:nvPr>
        </p:nvSpPr>
        <p:spPr/>
        <p:txBody>
          <a:bodyPr/>
          <a:lstStyle/>
          <a:p>
            <a:r>
              <a:rPr lang="en-US" dirty="0"/>
              <a:t>ADAAA Definition Also Includes:   (2 of 2)</a:t>
            </a:r>
          </a:p>
        </p:txBody>
      </p:sp>
      <p:sp>
        <p:nvSpPr>
          <p:cNvPr id="3" name="Content Placeholder 2">
            <a:extLst>
              <a:ext uri="{FF2B5EF4-FFF2-40B4-BE49-F238E27FC236}">
                <a16:creationId xmlns:a16="http://schemas.microsoft.com/office/drawing/2014/main" id="{554649FB-F4B5-4084-A6CE-20DBC08D18F6}"/>
              </a:ext>
            </a:extLst>
          </p:cNvPr>
          <p:cNvSpPr>
            <a:spLocks noGrp="1"/>
          </p:cNvSpPr>
          <p:nvPr>
            <p:ph idx="1"/>
          </p:nvPr>
        </p:nvSpPr>
        <p:spPr>
          <a:xfrm>
            <a:off x="838200" y="1825625"/>
            <a:ext cx="10515600" cy="4667250"/>
          </a:xfrm>
        </p:spPr>
        <p:txBody>
          <a:bodyPr>
            <a:normAutofit lnSpcReduction="10000"/>
          </a:bodyPr>
          <a:lstStyle/>
          <a:p>
            <a:pPr marL="0" indent="0" algn="ctr">
              <a:buNone/>
            </a:pPr>
            <a:r>
              <a:rPr lang="en-US" sz="3200" dirty="0"/>
              <a:t>“Perceived Impairment”</a:t>
            </a:r>
          </a:p>
          <a:p>
            <a:endParaRPr lang="en-US" sz="3200" dirty="0"/>
          </a:p>
          <a:p>
            <a:r>
              <a:rPr lang="en-US" sz="3200" dirty="0"/>
              <a:t>Employer discrimination based on an actual or perceived impairment</a:t>
            </a:r>
          </a:p>
          <a:p>
            <a:endParaRPr lang="en-US" sz="3200" dirty="0"/>
          </a:p>
          <a:p>
            <a:r>
              <a:rPr lang="en-US" sz="3200" dirty="0"/>
              <a:t>Assumption of disability when none is present</a:t>
            </a:r>
          </a:p>
          <a:p>
            <a:endParaRPr lang="en-US" sz="3200" dirty="0"/>
          </a:p>
          <a:p>
            <a:pPr marL="0" indent="0">
              <a:buNone/>
            </a:pPr>
            <a:r>
              <a:rPr lang="en-US" sz="3200" dirty="0"/>
              <a:t>Example: Employer notices a front desk employee has a facial tic and demotes employee.</a:t>
            </a:r>
          </a:p>
          <a:p>
            <a:endParaRPr lang="en-US" dirty="0"/>
          </a:p>
        </p:txBody>
      </p:sp>
    </p:spTree>
    <p:extLst>
      <p:ext uri="{BB962C8B-B14F-4D97-AF65-F5344CB8AC3E}">
        <p14:creationId xmlns:p14="http://schemas.microsoft.com/office/powerpoint/2010/main" val="7455544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DF5A-E439-479C-8919-A99F5DEB9996}"/>
              </a:ext>
            </a:extLst>
          </p:cNvPr>
          <p:cNvSpPr>
            <a:spLocks noGrp="1"/>
          </p:cNvSpPr>
          <p:nvPr>
            <p:ph type="title"/>
          </p:nvPr>
        </p:nvSpPr>
        <p:spPr/>
        <p:txBody>
          <a:bodyPr/>
          <a:lstStyle/>
          <a:p>
            <a:r>
              <a:rPr lang="en-US" dirty="0"/>
              <a:t>Tax Incentives for Businesses</a:t>
            </a:r>
          </a:p>
        </p:txBody>
      </p:sp>
      <p:sp>
        <p:nvSpPr>
          <p:cNvPr id="3" name="Content Placeholder 2">
            <a:extLst>
              <a:ext uri="{FF2B5EF4-FFF2-40B4-BE49-F238E27FC236}">
                <a16:creationId xmlns:a16="http://schemas.microsoft.com/office/drawing/2014/main" id="{EF3BB1EE-2569-4032-A55F-F4D0C678B537}"/>
              </a:ext>
            </a:extLst>
          </p:cNvPr>
          <p:cNvSpPr>
            <a:spLocks noGrp="1"/>
          </p:cNvSpPr>
          <p:nvPr>
            <p:ph idx="1"/>
          </p:nvPr>
        </p:nvSpPr>
        <p:spPr/>
        <p:txBody>
          <a:bodyPr/>
          <a:lstStyle/>
          <a:p>
            <a:endParaRPr lang="en-US" dirty="0"/>
          </a:p>
          <a:p>
            <a:r>
              <a:rPr lang="en-US" sz="3600" dirty="0"/>
              <a:t>A tax credit for small businesses who remove access barriers from their facilities, provide accessible services, or take other steps to improve accessibility for customers with disabilities</a:t>
            </a:r>
          </a:p>
          <a:p>
            <a:endParaRPr lang="en-US" sz="3600" dirty="0"/>
          </a:p>
          <a:p>
            <a:r>
              <a:rPr lang="en-US" sz="3600" dirty="0"/>
              <a:t>A tax deduction for businesses of all sizes that remove access barriers in their facilities or vehicles</a:t>
            </a:r>
          </a:p>
          <a:p>
            <a:endParaRPr lang="en-US" dirty="0"/>
          </a:p>
        </p:txBody>
      </p:sp>
    </p:spTree>
    <p:extLst>
      <p:ext uri="{BB962C8B-B14F-4D97-AF65-F5344CB8AC3E}">
        <p14:creationId xmlns:p14="http://schemas.microsoft.com/office/powerpoint/2010/main" val="19112395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608C-935F-4E70-A74D-A402FEAEDB5B}"/>
              </a:ext>
            </a:extLst>
          </p:cNvPr>
          <p:cNvSpPr>
            <a:spLocks noGrp="1"/>
          </p:cNvSpPr>
          <p:nvPr>
            <p:ph type="title"/>
          </p:nvPr>
        </p:nvSpPr>
        <p:spPr/>
        <p:txBody>
          <a:bodyPr/>
          <a:lstStyle/>
          <a:p>
            <a:r>
              <a:rPr lang="en-US" dirty="0"/>
              <a:t>Enforcement</a:t>
            </a:r>
            <a:br>
              <a:rPr lang="en-US" dirty="0"/>
            </a:br>
            <a:endParaRPr lang="en-US" dirty="0"/>
          </a:p>
        </p:txBody>
      </p:sp>
      <p:sp>
        <p:nvSpPr>
          <p:cNvPr id="3" name="Content Placeholder 2">
            <a:extLst>
              <a:ext uri="{FF2B5EF4-FFF2-40B4-BE49-F238E27FC236}">
                <a16:creationId xmlns:a16="http://schemas.microsoft.com/office/drawing/2014/main" id="{90219A9E-2A14-4800-A66F-593CEC5B2B61}"/>
              </a:ext>
            </a:extLst>
          </p:cNvPr>
          <p:cNvSpPr>
            <a:spLocks noGrp="1"/>
          </p:cNvSpPr>
          <p:nvPr>
            <p:ph idx="1"/>
          </p:nvPr>
        </p:nvSpPr>
        <p:spPr/>
        <p:txBody>
          <a:bodyPr>
            <a:normAutofit/>
          </a:bodyPr>
          <a:lstStyle/>
          <a:p>
            <a:endParaRPr lang="en-US" sz="4000" dirty="0"/>
          </a:p>
          <a:p>
            <a:r>
              <a:rPr lang="en-US" sz="4000" dirty="0"/>
              <a:t>Title II and Title III regulations are written and enforced by the U.S. Department of Justice.</a:t>
            </a:r>
          </a:p>
        </p:txBody>
      </p:sp>
    </p:spTree>
    <p:extLst>
      <p:ext uri="{BB962C8B-B14F-4D97-AF65-F5344CB8AC3E}">
        <p14:creationId xmlns:p14="http://schemas.microsoft.com/office/powerpoint/2010/main" val="13245172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5F5E-E59F-4783-927F-A381ED44C0D8}"/>
              </a:ext>
            </a:extLst>
          </p:cNvPr>
          <p:cNvSpPr>
            <a:spLocks noGrp="1"/>
          </p:cNvSpPr>
          <p:nvPr>
            <p:ph type="title"/>
          </p:nvPr>
        </p:nvSpPr>
        <p:spPr/>
        <p:txBody>
          <a:bodyPr/>
          <a:lstStyle/>
          <a:p>
            <a:r>
              <a:rPr lang="en-US" dirty="0"/>
              <a:t>Questions Or Comments?</a:t>
            </a:r>
          </a:p>
        </p:txBody>
      </p:sp>
      <p:sp>
        <p:nvSpPr>
          <p:cNvPr id="3" name="Content Placeholder 2">
            <a:extLst>
              <a:ext uri="{FF2B5EF4-FFF2-40B4-BE49-F238E27FC236}">
                <a16:creationId xmlns:a16="http://schemas.microsoft.com/office/drawing/2014/main" id="{389361B6-BC4A-4211-B1FE-7F89554362FB}"/>
              </a:ext>
            </a:extLst>
          </p:cNvPr>
          <p:cNvSpPr>
            <a:spLocks noGrp="1"/>
          </p:cNvSpPr>
          <p:nvPr>
            <p:ph idx="1"/>
          </p:nvPr>
        </p:nvSpPr>
        <p:spPr/>
        <p:txBody>
          <a:bodyPr>
            <a:normAutofit/>
          </a:bodyPr>
          <a:lstStyle/>
          <a:p>
            <a:endParaRPr lang="en-US" sz="3600" dirty="0"/>
          </a:p>
          <a:p>
            <a:r>
              <a:rPr lang="en-US" sz="3600" dirty="0"/>
              <a:t>The ADA Center is here for you if you need guidance 1-800-949-4232</a:t>
            </a:r>
          </a:p>
          <a:p>
            <a:endParaRPr lang="en-US" sz="3600" dirty="0"/>
          </a:p>
          <a:p>
            <a:r>
              <a:rPr lang="en-US" sz="3600" dirty="0"/>
              <a:t>Thank you for being here</a:t>
            </a:r>
          </a:p>
          <a:p>
            <a:endParaRPr lang="en-US" sz="3600" dirty="0"/>
          </a:p>
          <a:p>
            <a:r>
              <a:rPr lang="en-US" sz="3600" dirty="0"/>
              <a:t>Enjoy the rest of your conference experience</a:t>
            </a:r>
          </a:p>
        </p:txBody>
      </p:sp>
    </p:spTree>
    <p:extLst>
      <p:ext uri="{BB962C8B-B14F-4D97-AF65-F5344CB8AC3E}">
        <p14:creationId xmlns:p14="http://schemas.microsoft.com/office/powerpoint/2010/main" val="1536877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3834</Words>
  <Application>Microsoft Office PowerPoint</Application>
  <PresentationFormat>Widescreen</PresentationFormat>
  <Paragraphs>506</Paragraphs>
  <Slides>92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92</vt:i4>
      </vt:variant>
    </vt:vector>
  </HeadingPairs>
  <TitlesOfParts>
    <vt:vector size="96" baseType="lpstr">
      <vt:lpstr>Arial</vt:lpstr>
      <vt:lpstr>Calibri</vt:lpstr>
      <vt:lpstr>Calibri Light</vt:lpstr>
      <vt:lpstr>Office Theme</vt:lpstr>
      <vt:lpstr>ADA Basics</vt:lpstr>
      <vt:lpstr>Passage of Americans with Disabilities Act</vt:lpstr>
      <vt:lpstr>The ADA is a Civil Rights Law in 5 Parts</vt:lpstr>
      <vt:lpstr>Implementation</vt:lpstr>
      <vt:lpstr>ADA Amendments Act</vt:lpstr>
      <vt:lpstr>ADAAA: Definition of a Disability</vt:lpstr>
      <vt:lpstr>ADAAA Definition-3 points</vt:lpstr>
      <vt:lpstr>ADAAA Definition Also Includes:   (1 of 2)</vt:lpstr>
      <vt:lpstr>ADAAA Definition Also Includes:   (2 of 2)</vt:lpstr>
      <vt:lpstr>Major Life Activities </vt:lpstr>
      <vt:lpstr>Mitigating Measures</vt:lpstr>
      <vt:lpstr>Mitigating Measures - Example</vt:lpstr>
      <vt:lpstr>Mitigating Measures – Negative Effects</vt:lpstr>
      <vt:lpstr>Mitigating Measures – Negative Effect Example</vt:lpstr>
      <vt:lpstr>Episodic Impairment/Remission</vt:lpstr>
      <vt:lpstr>Temporary Impairments</vt:lpstr>
      <vt:lpstr>Exclusions</vt:lpstr>
      <vt:lpstr>Title 1 of the ADA</vt:lpstr>
      <vt:lpstr>Who is Covered by the Employment Provisions of the ADA?</vt:lpstr>
      <vt:lpstr>How does the ADA Define “Qualified?”</vt:lpstr>
      <vt:lpstr>What Evidence is Used in Identifying an Essential Function?</vt:lpstr>
      <vt:lpstr>Applications &amp; Interviews</vt:lpstr>
      <vt:lpstr>Are There Questions an Employer Cannot Ask an Applicant? </vt:lpstr>
      <vt:lpstr>What Can An Employer Ask?</vt:lpstr>
      <vt:lpstr>Can an Employer Require a Medical Exam of an  Individual with a Disability?</vt:lpstr>
      <vt:lpstr>What are the Confidentiality Requirements for Medical Information?</vt:lpstr>
      <vt:lpstr>What is Reasonable Accommodation? </vt:lpstr>
      <vt:lpstr>What are Some of the Basic Principles of a Reasonable Accommodation?</vt:lpstr>
      <vt:lpstr>Mitigating Measures &amp; Reasonable Accommodations</vt:lpstr>
      <vt:lpstr>Mitigating Measures  &amp; Reasonable Accommodations: Example</vt:lpstr>
      <vt:lpstr>When is an Employer Obligated  to Make Reasonable Accommodation?</vt:lpstr>
      <vt:lpstr>Whose Responsibility is it to Discuss Reasonable Accommodation?</vt:lpstr>
      <vt:lpstr>How does an Employer Determine if  an Individual is “Covered?”</vt:lpstr>
      <vt:lpstr>How is the Proper Accommodation Determined?</vt:lpstr>
      <vt:lpstr>What is an Undue Hardship?</vt:lpstr>
      <vt:lpstr>Undue Hardship</vt:lpstr>
      <vt:lpstr>How are the Employment Sections of the ADA Enforced?</vt:lpstr>
      <vt:lpstr>ADA Titles 2 and 3 - Purpose</vt:lpstr>
      <vt:lpstr>Equal Access and Inclusion</vt:lpstr>
      <vt:lpstr>Who Is Covered?</vt:lpstr>
      <vt:lpstr>Who Is Covered (Continued)</vt:lpstr>
      <vt:lpstr>Title 2 Coverage</vt:lpstr>
      <vt:lpstr>Places of Public Accommodation</vt:lpstr>
      <vt:lpstr>Title III Also Covers:</vt:lpstr>
      <vt:lpstr>Who is Not Covered?</vt:lpstr>
      <vt:lpstr>Barrier Removal</vt:lpstr>
      <vt:lpstr>Types of Barriers</vt:lpstr>
      <vt:lpstr>Entities May Not Have to Remove Barriers IF:</vt:lpstr>
      <vt:lpstr>Undue Burden</vt:lpstr>
      <vt:lpstr>Undue Burden (Continued)</vt:lpstr>
      <vt:lpstr>Undue Burden - Example</vt:lpstr>
      <vt:lpstr>Fundamental Alteration of the Nature of a Program or Service</vt:lpstr>
      <vt:lpstr>Fundamental Alteration of the Nature of a Program or Service - Example</vt:lpstr>
      <vt:lpstr>Personal Devices</vt:lpstr>
      <vt:lpstr> Inclusion of People with Disabilities </vt:lpstr>
      <vt:lpstr>Integrated Programs/Settings</vt:lpstr>
      <vt:lpstr>Integrated Settings</vt:lpstr>
      <vt:lpstr>Separate Programs</vt:lpstr>
      <vt:lpstr>Integrated Programs - Example</vt:lpstr>
      <vt:lpstr>Mainstream Program Access</vt:lpstr>
      <vt:lpstr>Unnecessary Eligibility Standards </vt:lpstr>
      <vt:lpstr>Unnecessary Eligibility Requirements </vt:lpstr>
      <vt:lpstr>Exceptions for Safety</vt:lpstr>
      <vt:lpstr>Effective Communication Requirements</vt:lpstr>
      <vt:lpstr>Effective Communication</vt:lpstr>
      <vt:lpstr>Auxiliary Aids and Services</vt:lpstr>
      <vt:lpstr>Auxiliary Aids and Services - Flexibility</vt:lpstr>
      <vt:lpstr>Auxiliary Aids and Services - Limitations</vt:lpstr>
      <vt:lpstr>Surcharges and Fees </vt:lpstr>
      <vt:lpstr>Surcharges and Fees - Examples</vt:lpstr>
      <vt:lpstr>Special Benefits</vt:lpstr>
      <vt:lpstr>Modifications in Policies, Practices, and Procedures</vt:lpstr>
      <vt:lpstr>Modifications in Policies, Practices, and Procedures - Example</vt:lpstr>
      <vt:lpstr>Exams and Courses - Modifications</vt:lpstr>
      <vt:lpstr>Modifications in Policies, Practices, and Procedures - Specialization</vt:lpstr>
      <vt:lpstr>Accessible Facilities</vt:lpstr>
      <vt:lpstr>Accessible Existing Facilities</vt:lpstr>
      <vt:lpstr>Title II-Program Access</vt:lpstr>
      <vt:lpstr>Program Access – Removal of Barriers</vt:lpstr>
      <vt:lpstr>Program Access – Alternative Methods Example</vt:lpstr>
      <vt:lpstr>Program Access – Carrying Individuals</vt:lpstr>
      <vt:lpstr>Program Access – Other Actions</vt:lpstr>
      <vt:lpstr>Title III-Readily Achievable </vt:lpstr>
      <vt:lpstr>Readily Achievable Barrier Removal (RABR)</vt:lpstr>
      <vt:lpstr>Readily Achievable Barrier Removal Examples</vt:lpstr>
      <vt:lpstr>Barrier Removal Priorities</vt:lpstr>
      <vt:lpstr>RABR – Building Standards</vt:lpstr>
      <vt:lpstr>Transportation </vt:lpstr>
      <vt:lpstr>Transportation (Continued) </vt:lpstr>
      <vt:lpstr>Tax Incentives for Businesses</vt:lpstr>
      <vt:lpstr>Enforcement </vt:lpstr>
      <vt:lpstr>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Basics</dc:title>
  <dc:creator>Balthazor, Troy</dc:creator>
  <cp:lastModifiedBy>Balthazor, Troy</cp:lastModifiedBy>
  <cp:revision>6</cp:revision>
  <dcterms:created xsi:type="dcterms:W3CDTF">2022-04-27T15:59:51Z</dcterms:created>
  <dcterms:modified xsi:type="dcterms:W3CDTF">2022-04-27T18:19:58Z</dcterms:modified>
</cp:coreProperties>
</file>