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42"/>
  </p:notesMasterIdLst>
  <p:sldIdLst>
    <p:sldId id="256" r:id="rId2"/>
    <p:sldId id="262" r:id="rId3"/>
    <p:sldId id="299" r:id="rId4"/>
    <p:sldId id="263" r:id="rId5"/>
    <p:sldId id="289" r:id="rId6"/>
    <p:sldId id="264" r:id="rId7"/>
    <p:sldId id="265" r:id="rId8"/>
    <p:sldId id="291" r:id="rId9"/>
    <p:sldId id="267" r:id="rId10"/>
    <p:sldId id="271" r:id="rId11"/>
    <p:sldId id="268" r:id="rId12"/>
    <p:sldId id="276" r:id="rId13"/>
    <p:sldId id="280" r:id="rId14"/>
    <p:sldId id="278" r:id="rId15"/>
    <p:sldId id="298" r:id="rId16"/>
    <p:sldId id="297" r:id="rId17"/>
    <p:sldId id="272" r:id="rId18"/>
    <p:sldId id="296" r:id="rId19"/>
    <p:sldId id="281" r:id="rId20"/>
    <p:sldId id="279" r:id="rId21"/>
    <p:sldId id="269" r:id="rId22"/>
    <p:sldId id="292" r:id="rId23"/>
    <p:sldId id="270" r:id="rId24"/>
    <p:sldId id="293" r:id="rId25"/>
    <p:sldId id="301" r:id="rId26"/>
    <p:sldId id="282" r:id="rId27"/>
    <p:sldId id="273" r:id="rId28"/>
    <p:sldId id="304" r:id="rId29"/>
    <p:sldId id="305" r:id="rId30"/>
    <p:sldId id="275" r:id="rId31"/>
    <p:sldId id="302" r:id="rId32"/>
    <p:sldId id="277" r:id="rId33"/>
    <p:sldId id="294" r:id="rId34"/>
    <p:sldId id="284" r:id="rId35"/>
    <p:sldId id="303" r:id="rId36"/>
    <p:sldId id="285" r:id="rId37"/>
    <p:sldId id="283" r:id="rId38"/>
    <p:sldId id="306" r:id="rId39"/>
    <p:sldId id="295" r:id="rId40"/>
    <p:sldId id="28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86B"/>
    <a:srgbClr val="000000"/>
    <a:srgbClr val="D67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340E2-72BC-D6C5-325F-0E4F2D94BC6A}" v="47" dt="2022-04-28T18:12:43.642"/>
    <p1510:client id="{09102BAF-C1E1-0467-9D4A-0C73F47E9EBC}" v="309" dt="2022-04-20T18:43:52.804"/>
    <p1510:client id="{0FEAF409-EE04-7EF3-FA27-B098AC390F2F}" v="457" dt="2022-04-20T18:22:51.484"/>
    <p1510:client id="{154ED195-4E8E-0AEA-D524-0BC165FB9216}" v="181" dt="2022-04-20T15:23:29.843"/>
    <p1510:client id="{17CFFF81-CA10-1E9D-A5DB-78D9022A9F23}" v="234" dt="2022-04-20T18:58:24.285"/>
    <p1510:client id="{38CB0117-BA48-0F37-F70E-643EF9BC9CC8}" v="278" dt="2022-04-20T13:33:30.152"/>
    <p1510:client id="{3BB0F4B0-9A38-4BA6-A27A-77BCD9AF28E6}" v="5034" dt="2022-04-20T18:46:24.131"/>
    <p1510:client id="{4114B583-B77B-052F-2B62-E9FFF8688110}" v="16" dt="2022-04-26T18:11:10.154"/>
    <p1510:client id="{419BEE56-F83B-C212-2639-0040BA2413B8}" v="671" dt="2022-04-28T21:30:39.593"/>
    <p1510:client id="{472D6216-810A-3536-0184-D0B40BD19924}" v="549" dt="2022-04-29T18:36:39.543"/>
    <p1510:client id="{4DAB7FF7-1332-A000-944C-FC3B47CA99A2}" v="289" dt="2022-04-20T17:32:02.883"/>
    <p1510:client id="{54E4A9BA-CF3C-BD2D-3F56-E40630EB8048}" v="54" dt="2022-04-28T20:43:50.662"/>
    <p1510:client id="{6546C654-14D8-2CA9-4057-18FB814269C7}" v="226" dt="2022-04-20T18:00:20.383"/>
    <p1510:client id="{69CCDFB8-721D-4799-80A2-F87905D5A3B5}" v="215" dt="2022-04-20T18:08:40.565"/>
    <p1510:client id="{7A9690E3-27A0-A647-8065-F3BF248ADD60}" v="1" dt="2022-04-29T18:42:19.173"/>
    <p1510:client id="{8185CD4D-07B8-0CDA-30D3-76A9ADC7F45F}" v="3895" dt="2022-04-28T19:54:47.233"/>
    <p1510:client id="{8346E015-1695-02E3-5D7C-EFF4208B43BD}" v="802" dt="2022-04-29T18:36:35.341"/>
    <p1510:client id="{87DF8B54-8E46-EC55-B618-C27EDAACC2A3}" v="1395" dt="2022-04-26T18:42:12.933"/>
    <p1510:client id="{97CE31CD-3C55-7E90-F827-CB188EEB6A7F}" v="93" dt="2022-04-20T18:48:41.272"/>
    <p1510:client id="{AAB5C5B6-D150-1E8A-FBA6-C78C06F2667C}" v="502" dt="2022-04-26T20:10:41.177"/>
    <p1510:client id="{BDE2D08B-9C67-A299-0FF7-A7018B2F81BC}" v="8" dt="2022-04-20T15:12:23.852"/>
    <p1510:client id="{D73FDC88-C225-303E-45CC-FC599D5832CE}" v="353" dt="2022-04-28T16:50:27.142"/>
    <p1510:client id="{F0AABA47-78B7-F520-AE26-A27BF2701972}" v="93" dt="2022-04-26T18:08:13.959"/>
    <p1510:client id="{FE91838D-85D2-D2E7-191A-A9F94F414818}" v="77" dt="2022-04-29T17:33:09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81B4D-1880-4134-AD3F-5DEDC466D382}" type="datetimeFigureOut">
              <a:rPr lang="en-US" smtClean="0"/>
              <a:t>4/29/22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A520F-E042-4F10-A45A-A1B8A39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2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A520F-E042-4F10-A45A-A1B8A3961C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A520F-E042-4F10-A45A-A1B8A3961C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6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https://www.psychreg.org/why-mindfulness-important/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A520F-E042-4F10-A45A-A1B8A3961C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88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Not something you ever touch or reach, never will "check off" your list.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A520F-E042-4F10-A45A-A1B8A3961C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6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Based off of this, what would this client be do really well in? Not so well 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A520F-E042-4F10-A45A-A1B8A3961C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What seems to be important to this person?</a:t>
            </a:r>
          </a:p>
          <a:p>
            <a:r>
              <a:rPr lang="en-US">
                <a:cs typeface="Calibri"/>
              </a:rPr>
              <a:t>What is this person neglecting? How do we know?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A520F-E042-4F10-A45A-A1B8A3961C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46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Equipment-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Does the equipment allow you to complete your goals as successfully as possible? 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At home, are resources available that help you to complete your goals effectively and efficiently? 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In the community, are resources available that help you to complete your goals effectively and efficiently? 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Are there any other obstacles that are keeping you from completing your goals? 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If so, what are they?  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Skills-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 </a:t>
            </a:r>
            <a:r>
              <a:rPr lang="en-US"/>
              <a:t>If so, are you able to perform the skill? 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If so, can you perform the skill effectively and efficiently? 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What specific skills might you want to work on to get you closer to your goal? Is self-advocacy required to access your goals? 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If so, are you able to advocate for this goal?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What specific barriers get in the way of your ability to advocate for this goal?</a:t>
            </a:r>
          </a:p>
          <a:p>
            <a:r>
              <a:rPr lang="en-US">
                <a:cs typeface="Calibri"/>
              </a:rPr>
              <a:t>Motivation-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If so, do you consistently follow that routine?</a:t>
            </a:r>
            <a:endParaRPr lang="en-US">
              <a:cs typeface="Calibri"/>
            </a:endParaRPr>
          </a:p>
          <a:p>
            <a:pPr marL="171450" lvl="1" indent="-171450">
              <a:buFont typeface="Arial"/>
              <a:buChar char="•"/>
            </a:pPr>
            <a:r>
              <a:rPr lang="en-US"/>
              <a:t>What causes you to not follow your routine?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Support-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If so, is their support enough to help you reach this goal? 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Do you have family or friends who support you to achieve this goal?</a:t>
            </a:r>
            <a:endParaRPr lang="en-US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Who are they? </a:t>
            </a:r>
            <a:endParaRPr lang="en-US">
              <a:cs typeface="Calibri"/>
            </a:endParaRPr>
          </a:p>
          <a:p>
            <a:pPr>
              <a:buFont typeface="Arial"/>
              <a:buChar char="•"/>
            </a:pPr>
            <a:r>
              <a:rPr lang="en-US"/>
              <a:t>   If so, is their support enough? </a:t>
            </a:r>
            <a:endParaRPr lang="en-US">
              <a:cs typeface="Calibri" panose="020F0502020204030204"/>
            </a:endParaRPr>
          </a:p>
          <a:p>
            <a:pPr>
              <a:buFont typeface="Arial"/>
              <a:buChar char="•"/>
            </a:pPr>
            <a:r>
              <a:rPr lang="en-US"/>
              <a:t>   Is there anyone who does not support you to achieve this goal? </a:t>
            </a:r>
            <a:endParaRPr lang="en-US">
              <a:cs typeface="Calibri"/>
            </a:endParaRPr>
          </a:p>
          <a:p>
            <a:pPr marL="171450" lvl="1" indent="-171450">
              <a:buFont typeface="Arial"/>
              <a:buChar char="•"/>
            </a:pPr>
            <a:r>
              <a:rPr lang="en-US"/>
              <a:t>If yes, how do you respond to the people who don’t support you?</a:t>
            </a:r>
            <a:endParaRPr lang="en-US">
              <a:cs typeface="Calibri" panose="020F0502020204030204"/>
            </a:endParaRPr>
          </a:p>
          <a:p>
            <a:pPr marL="171450" lvl="1" indent="-171450">
              <a:buFont typeface="Arial"/>
              <a:buChar char="•"/>
            </a:pPr>
            <a:r>
              <a:rPr lang="en-US"/>
              <a:t>What kind of support is needed to get you towards your values?</a:t>
            </a:r>
            <a:endParaRPr lang="en-US">
              <a:cs typeface="Calibri"/>
            </a:endParaRPr>
          </a:p>
          <a:p>
            <a:pPr marL="171450" lvl="1" indent="-171450">
              <a:buFont typeface="Arial"/>
              <a:buChar char="•"/>
            </a:pPr>
            <a:endParaRPr lang="en-US">
              <a:cs typeface="Calibri"/>
            </a:endParaRPr>
          </a:p>
          <a:p>
            <a:pPr>
              <a:buFont typeface="Arial"/>
              <a:buChar char="•"/>
            </a:pP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A520F-E042-4F10-A45A-A1B8A3961C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C87D64-48FB-4D44-A4EB-29B307B24F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CF97F3-6C58-43FE-A458-4098A4204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0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7D64-48FB-4D44-A4EB-29B307B24F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97F3-6C58-43FE-A458-4098A4204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0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C87D64-48FB-4D44-A4EB-29B307B24F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CF97F3-6C58-43FE-A458-4098A4204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6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7D64-48FB-4D44-A4EB-29B307B24F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5CF97F3-6C58-43FE-A458-4098A4204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4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C87D64-48FB-4D44-A4EB-29B307B24F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CF97F3-6C58-43FE-A458-4098A4204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2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7D64-48FB-4D44-A4EB-29B307B24F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97F3-6C58-43FE-A458-4098A4204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2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7D64-48FB-4D44-A4EB-29B307B24F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97F3-6C58-43FE-A458-4098A4204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4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7D64-48FB-4D44-A4EB-29B307B24F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97F3-6C58-43FE-A458-4098A4204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2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7D64-48FB-4D44-A4EB-29B307B24F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97F3-6C58-43FE-A458-4098A4204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4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C87D64-48FB-4D44-A4EB-29B307B24F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CF97F3-6C58-43FE-A458-4098A4204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7D64-48FB-4D44-A4EB-29B307B24F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97F3-6C58-43FE-A458-4098A4204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9C87D64-48FB-4D44-A4EB-29B307B24F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5CF97F3-6C58-43FE-A458-4098A4204A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111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reg.org/why-mindfulness-important/" TargetMode="External"/><Relationship Id="rId2" Type="http://schemas.openxmlformats.org/officeDocument/2006/relationships/hyperlink" Target="https://www.headspace.com/meditation/5-minute-medi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happinesstrap.com/upimages/The_Complete_Happiness_Trap_Worksheets.pdf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headspace.com/meditation/5-minute-medi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ctevangelist.com/appvent-day-fourteen-headspac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otusmedia.org/why-do-we-need-mindfulness-at-schoo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9" name="Rectangle 92">
            <a:extLst>
              <a:ext uri="{FF2B5EF4-FFF2-40B4-BE49-F238E27FC236}">
                <a16:creationId xmlns:a16="http://schemas.microsoft.com/office/drawing/2014/main" id="{875485B9-8EE1-447A-9C08-F7D6B532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94">
            <a:extLst>
              <a:ext uri="{FF2B5EF4-FFF2-40B4-BE49-F238E27FC236}">
                <a16:creationId xmlns:a16="http://schemas.microsoft.com/office/drawing/2014/main" id="{919AC6FC-179B-4A36-87D7-DCE1FC55D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2873" y="734134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9734B-987E-49BF-8204-CF6BF16C5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243" y="1419225"/>
            <a:ext cx="6798608" cy="208586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Valued Living AND ITS BARRIERS: A new vision to case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59204-E437-4DB9-8C01-4A65F5831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9243" y="3505095"/>
            <a:ext cx="6798608" cy="17336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B530"/>
                </a:solidFill>
              </a:rPr>
              <a:t>Jessica </a:t>
            </a:r>
            <a:r>
              <a:rPr lang="en-US" err="1">
                <a:solidFill>
                  <a:srgbClr val="FFB530"/>
                </a:solidFill>
              </a:rPr>
              <a:t>venegoni</a:t>
            </a:r>
            <a:r>
              <a:rPr lang="en-US">
                <a:solidFill>
                  <a:srgbClr val="FFB530"/>
                </a:solidFill>
              </a:rPr>
              <a:t> and </a:t>
            </a:r>
            <a:r>
              <a:rPr lang="en-US" err="1">
                <a:solidFill>
                  <a:srgbClr val="FFB530"/>
                </a:solidFill>
              </a:rPr>
              <a:t>maggie</a:t>
            </a:r>
            <a:r>
              <a:rPr lang="en-US">
                <a:solidFill>
                  <a:srgbClr val="FFB530"/>
                </a:solidFill>
              </a:rPr>
              <a:t> </a:t>
            </a:r>
            <a:r>
              <a:rPr lang="en-US" err="1">
                <a:solidFill>
                  <a:srgbClr val="FFB530"/>
                </a:solidFill>
              </a:rPr>
              <a:t>adler</a:t>
            </a:r>
          </a:p>
          <a:p>
            <a:endParaRPr lang="en-US">
              <a:solidFill>
                <a:srgbClr val="FFB530"/>
              </a:solidFill>
            </a:endParaRPr>
          </a:p>
          <a:p>
            <a:endParaRPr lang="en-US">
              <a:solidFill>
                <a:srgbClr val="FFB530"/>
              </a:solidFill>
            </a:endParaRPr>
          </a:p>
        </p:txBody>
      </p:sp>
      <p:sp>
        <p:nvSpPr>
          <p:cNvPr id="241" name="Rectangle 96">
            <a:extLst>
              <a:ext uri="{FF2B5EF4-FFF2-40B4-BE49-F238E27FC236}">
                <a16:creationId xmlns:a16="http://schemas.microsoft.com/office/drawing/2014/main" id="{9A180D45-F46B-4484-A254-575E30AFF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2" name="Rectangle 98">
            <a:extLst>
              <a:ext uri="{FF2B5EF4-FFF2-40B4-BE49-F238E27FC236}">
                <a16:creationId xmlns:a16="http://schemas.microsoft.com/office/drawing/2014/main" id="{B963707F-B98C-4143-AFCF-D6B56C975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FFB5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3" name="Rectangle 100">
            <a:extLst>
              <a:ext uri="{FF2B5EF4-FFF2-40B4-BE49-F238E27FC236}">
                <a16:creationId xmlns:a16="http://schemas.microsoft.com/office/drawing/2014/main" id="{CD46EC51-3B76-46E4-BE89-8C8E596DB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6CE3FF40-562F-4EA8-8818-E84F961E6C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5227" r="15226" b="-2"/>
          <a:stretch/>
        </p:blipFill>
        <p:spPr>
          <a:xfrm>
            <a:off x="478172" y="723899"/>
            <a:ext cx="3671681" cy="567690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Our Logo - Brand - Missouri State University">
            <a:extLst>
              <a:ext uri="{FF2B5EF4-FFF2-40B4-BE49-F238E27FC236}">
                <a16:creationId xmlns:a16="http://schemas.microsoft.com/office/drawing/2014/main" id="{CBCC4647-6045-4A12-9396-7445CFE68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52" y="5134055"/>
            <a:ext cx="2549146" cy="143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14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FA0E0-912A-65A5-2289-5DB7B11A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goals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BFE1A-A85C-901D-2B8B-548F5B158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7613" y="2180496"/>
            <a:ext cx="4773194" cy="3678303"/>
          </a:xfrm>
        </p:spPr>
        <p:txBody>
          <a:bodyPr/>
          <a:lstStyle/>
          <a:p>
            <a:pPr marL="305435" indent="-305435"/>
            <a:r>
              <a:rPr lang="en-US" sz="2800">
                <a:ea typeface="+mn-lt"/>
                <a:cs typeface="+mn-lt"/>
              </a:rPr>
              <a:t>A </a:t>
            </a:r>
            <a:r>
              <a:rPr lang="en-US" sz="2800" b="1">
                <a:ea typeface="+mn-lt"/>
                <a:cs typeface="+mn-lt"/>
              </a:rPr>
              <a:t>goal</a:t>
            </a:r>
            <a:r>
              <a:rPr lang="en-US" sz="2800">
                <a:ea typeface="+mn-lt"/>
                <a:cs typeface="+mn-lt"/>
              </a:rPr>
              <a:t> is something your clients wants to do to </a:t>
            </a:r>
            <a:r>
              <a:rPr lang="en-US" sz="2800" b="1">
                <a:ea typeface="+mn-lt"/>
                <a:cs typeface="+mn-lt"/>
              </a:rPr>
              <a:t>work towards their value</a:t>
            </a:r>
            <a:r>
              <a:rPr lang="en-US" sz="2800">
                <a:ea typeface="+mn-lt"/>
                <a:cs typeface="+mn-lt"/>
              </a:rPr>
              <a:t>. (Harris, 2019, p. 66)</a:t>
            </a:r>
          </a:p>
          <a:p>
            <a:pPr marL="305435" indent="-305435"/>
            <a:r>
              <a:rPr lang="en-US" sz="2800">
                <a:ea typeface="+mn-lt"/>
                <a:cs typeface="+mn-lt"/>
              </a:rPr>
              <a:t>Something achievable. </a:t>
            </a:r>
          </a:p>
          <a:p>
            <a:pPr marL="305435" indent="-305435"/>
            <a:endParaRPr lang="en-US">
              <a:highlight>
                <a:srgbClr val="FFFF00"/>
              </a:highlight>
              <a:ea typeface="+mn-lt"/>
              <a:cs typeface="+mn-lt"/>
            </a:endParaRPr>
          </a:p>
        </p:txBody>
      </p:sp>
      <p:pic>
        <p:nvPicPr>
          <p:cNvPr id="4" name="Picture 4" descr="Goal Oriented Pedagogy">
            <a:extLst>
              <a:ext uri="{FF2B5EF4-FFF2-40B4-BE49-F238E27FC236}">
                <a16:creationId xmlns:a16="http://schemas.microsoft.com/office/drawing/2014/main" id="{9241345F-F045-EDBC-FA49-B1B715F0F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15" y="2396936"/>
            <a:ext cx="5781609" cy="323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56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1A1BD-5F36-2397-65C6-E22F7448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Values and goals example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6E874-DB7D-0EA4-F38D-06D5A36FF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324644" cy="4681912"/>
          </a:xfrm>
        </p:spPr>
        <p:txBody>
          <a:bodyPr>
            <a:normAutofit/>
          </a:bodyPr>
          <a:lstStyle/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>
                <a:latin typeface="Gill Sans MT"/>
                <a:ea typeface="+mn-lt"/>
                <a:cs typeface="+mn-lt"/>
              </a:rPr>
              <a:t>What is a </a:t>
            </a:r>
            <a:r>
              <a:rPr lang="en-US" sz="2400" b="1">
                <a:latin typeface="Gill Sans MT"/>
                <a:ea typeface="+mn-lt"/>
                <a:cs typeface="+mn-lt"/>
              </a:rPr>
              <a:t>value</a:t>
            </a:r>
            <a:r>
              <a:rPr lang="en-US" sz="2400">
                <a:latin typeface="Gill Sans MT"/>
                <a:ea typeface="+mn-lt"/>
                <a:cs typeface="+mn-lt"/>
              </a:rPr>
              <a:t>? </a:t>
            </a:r>
            <a:endParaRPr lang="en-US" sz="2400">
              <a:latin typeface="Gill Sans MT"/>
              <a:cs typeface="Times New Roman"/>
            </a:endParaRPr>
          </a:p>
          <a:p>
            <a:pPr marL="629920" lvl="1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b="1">
                <a:latin typeface="Gill Sans MT"/>
                <a:ea typeface="+mn-lt"/>
                <a:cs typeface="+mn-lt"/>
              </a:rPr>
              <a:t>A person's principles or standards of behavior; one's judgment of what is important in life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b="1">
                <a:latin typeface="Gill Sans MT"/>
                <a:ea typeface="+mn-lt"/>
                <a:cs typeface="+mn-lt"/>
              </a:rPr>
              <a:t>Example: </a:t>
            </a:r>
            <a:r>
              <a:rPr lang="en-US" sz="2400">
                <a:latin typeface="Gill Sans MT"/>
                <a:ea typeface="+mn-lt"/>
                <a:cs typeface="+mn-lt"/>
              </a:rPr>
              <a:t>Communication of needs in relationships. 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>
                <a:latin typeface="Gill Sans MT"/>
                <a:ea typeface="+mn-lt"/>
                <a:cs typeface="+mn-lt"/>
              </a:rPr>
              <a:t>What's a</a:t>
            </a:r>
            <a:r>
              <a:rPr lang="en-US" sz="2400" b="1">
                <a:latin typeface="Gill Sans MT"/>
                <a:ea typeface="+mn-lt"/>
                <a:cs typeface="+mn-lt"/>
              </a:rPr>
              <a:t> goal</a:t>
            </a:r>
            <a:r>
              <a:rPr lang="en-US" sz="2400">
                <a:latin typeface="Gill Sans MT"/>
                <a:ea typeface="+mn-lt"/>
                <a:cs typeface="+mn-lt"/>
              </a:rPr>
              <a:t>? </a:t>
            </a:r>
          </a:p>
          <a:p>
            <a:pPr marL="629920" lvl="1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b="1">
                <a:latin typeface="Gill Sans MT"/>
                <a:ea typeface="+mn-lt"/>
                <a:cs typeface="+mn-lt"/>
              </a:rPr>
              <a:t>The object of a person's ambition or effort; an aim or desired result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b="1">
                <a:latin typeface="Gill Sans MT"/>
                <a:ea typeface="+mn-lt"/>
                <a:cs typeface="+mn-lt"/>
              </a:rPr>
              <a:t>Example: </a:t>
            </a:r>
            <a:r>
              <a:rPr lang="en-US" sz="2400">
                <a:latin typeface="Gill Sans MT"/>
                <a:ea typeface="+mn-lt"/>
                <a:cs typeface="+mn-lt"/>
              </a:rPr>
              <a:t>Calling your mom at least one time a week to discuss what you both have been up to and check in.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400">
              <a:latin typeface="Gill Sans MT"/>
              <a:ea typeface="+mn-lt"/>
              <a:cs typeface="+mn-lt"/>
            </a:endParaRPr>
          </a:p>
        </p:txBody>
      </p:sp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24001204-470D-ADCD-EA9C-D3D1E42F1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558" y="2918363"/>
            <a:ext cx="3706619" cy="24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21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CDF9B-EE3E-137B-69D4-8119A110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Barriers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9D473-60C3-5592-BE60-9581A8C7D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76057"/>
            <a:ext cx="8557762" cy="4774839"/>
          </a:xfrm>
        </p:spPr>
        <p:txBody>
          <a:bodyPr>
            <a:normAutofit/>
          </a:bodyPr>
          <a:lstStyle/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800">
                <a:ea typeface="+mn-lt"/>
                <a:cs typeface="+mn-lt"/>
              </a:rPr>
              <a:t>"Something that what prevents the client from acting effectively in the face of life’s challenge" (Harris, 2019, p. 62)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800">
                <a:ea typeface="+mn-lt"/>
                <a:cs typeface="+mn-lt"/>
              </a:rPr>
              <a:t>Do you notice clients not reaching goals and values even though they really want to? 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800"/>
              <a:t>How does this affect them? 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800" b="1"/>
              <a:t>Example</a:t>
            </a:r>
            <a:r>
              <a:rPr lang="en-US" sz="2800"/>
              <a:t>: I want a job to make money so then I can move out, but I don’t know how to fill out a job application. </a:t>
            </a:r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13A4F64C-CF14-907E-D720-244F6D825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012" y="4244433"/>
            <a:ext cx="3336073" cy="21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49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4A1BD-9D6D-BF13-C794-7047A53A8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Barriers to valued living inventory (BVLI)</a:t>
            </a:r>
          </a:p>
        </p:txBody>
      </p:sp>
    </p:spTree>
    <p:extLst>
      <p:ext uri="{BB962C8B-B14F-4D97-AF65-F5344CB8AC3E}">
        <p14:creationId xmlns:p14="http://schemas.microsoft.com/office/powerpoint/2010/main" val="2633058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F4172-F98E-37FE-F5A4-AADE45069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BVLI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0F0A1-22E0-ED66-C8A8-EDD04C951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64" y="2427983"/>
            <a:ext cx="9431274" cy="36783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>
                <a:ea typeface="+mn-lt"/>
                <a:cs typeface="+mn-lt"/>
              </a:rPr>
              <a:t>Using Barriers to Valued Living Inventory </a:t>
            </a:r>
            <a:r>
              <a:rPr lang="en-US" sz="3200" b="1">
                <a:ea typeface="+mn-lt"/>
                <a:cs typeface="+mn-lt"/>
              </a:rPr>
              <a:t>BVLI 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b="1">
                <a:ea typeface="+mn-lt"/>
                <a:cs typeface="+mn-lt"/>
              </a:rPr>
              <a:t>Questions to ask. </a:t>
            </a:r>
          </a:p>
          <a:p>
            <a:pPr marL="629920" lvl="1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b="1">
                <a:ea typeface="+mn-lt"/>
                <a:cs typeface="+mn-lt"/>
              </a:rPr>
              <a:t>Identifies values and goals</a:t>
            </a:r>
          </a:p>
          <a:p>
            <a:pPr marL="629920" lvl="1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b="1">
                <a:ea typeface="+mn-lt"/>
                <a:cs typeface="+mn-lt"/>
              </a:rPr>
              <a:t>What supports do you have?</a:t>
            </a:r>
          </a:p>
          <a:p>
            <a:pPr marL="629920" lvl="1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b="1">
                <a:ea typeface="+mn-lt"/>
                <a:cs typeface="+mn-lt"/>
              </a:rPr>
              <a:t>What do you need?</a:t>
            </a:r>
          </a:p>
          <a:p>
            <a:pPr marL="629920" lvl="1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b="1">
                <a:ea typeface="+mn-lt"/>
                <a:cs typeface="+mn-lt"/>
              </a:rPr>
              <a:t>What might get in the way for you?</a:t>
            </a:r>
          </a:p>
          <a:p>
            <a:pPr marL="629920" lvl="1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b="1">
                <a:ea typeface="+mn-lt"/>
                <a:cs typeface="+mn-lt"/>
              </a:rPr>
              <a:t>What helps? </a:t>
            </a:r>
            <a:endParaRPr lang="en-US" sz="3200">
              <a:ea typeface="+mn-lt"/>
              <a:cs typeface="+mn-lt"/>
            </a:endParaRP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>
                <a:ea typeface="+mn-lt"/>
                <a:cs typeface="+mn-lt"/>
              </a:rPr>
              <a:t>Finds barriers and identifies ways to overcome to reach goals.</a:t>
            </a:r>
          </a:p>
        </p:txBody>
      </p:sp>
      <p:pic>
        <p:nvPicPr>
          <p:cNvPr id="4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5AC5D64B-4B5D-7A3A-7B76-C2E34510A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2074" y="4308715"/>
            <a:ext cx="2143125" cy="2143125"/>
          </a:xfrm>
          <a:prstGeom prst="rect">
            <a:avLst/>
          </a:prstGeom>
        </p:spPr>
      </p:pic>
      <p:pic>
        <p:nvPicPr>
          <p:cNvPr id="5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549D77A9-13A6-872B-EC63-EBA0230C1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626" y="2411680"/>
            <a:ext cx="3064181" cy="30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77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4308965-434A-4011-8316-8ABEFFED0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910B0D-8E24-46E7-93D7-329948C60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5609383" cy="95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215A71-CFAF-4964-A613-D07F75FC1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9035" y="453825"/>
            <a:ext cx="5596432" cy="983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5" descr="Text, table&#10;&#10;Description automatically generated">
            <a:extLst>
              <a:ext uri="{FF2B5EF4-FFF2-40B4-BE49-F238E27FC236}">
                <a16:creationId xmlns:a16="http://schemas.microsoft.com/office/drawing/2014/main" id="{E93584E6-A63E-91C0-9B04-A8C3E8C9F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350" y="643467"/>
            <a:ext cx="4317575" cy="5571067"/>
          </a:xfrm>
          <a:prstGeom prst="rect">
            <a:avLst/>
          </a:prstGeom>
        </p:spPr>
      </p:pic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C48007D7-1AA3-4619-27B0-3839325C8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10" y="643467"/>
            <a:ext cx="430364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09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4308965-434A-4011-8316-8ABEFFED0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910B0D-8E24-46E7-93D7-329948C60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5609383" cy="95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215A71-CFAF-4964-A613-D07F75FC1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9035" y="453825"/>
            <a:ext cx="5596432" cy="983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E05E30F8-0926-7C74-213C-43B2C1F4A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09" y="643467"/>
            <a:ext cx="4345431" cy="5571067"/>
          </a:xfrm>
          <a:prstGeom prst="rect">
            <a:avLst/>
          </a:prstGeom>
        </p:spPr>
      </p:pic>
      <p:pic>
        <p:nvPicPr>
          <p:cNvPr id="2" name="Picture 2" descr="Text, table&#10;&#10;Description automatically generated">
            <a:extLst>
              <a:ext uri="{FF2B5EF4-FFF2-40B4-BE49-F238E27FC236}">
                <a16:creationId xmlns:a16="http://schemas.microsoft.com/office/drawing/2014/main" id="{0212ABA6-E208-B2AA-FB4F-084DAB944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390" y="643467"/>
            <a:ext cx="428972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48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DD9E25-AB50-4F01-9CA6-96497CDE7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76D1F6EE-CC52-956B-FF80-635F56027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14" y="1103641"/>
            <a:ext cx="8029430" cy="491811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0ADED-BA76-501F-6B14-F71628300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Matrix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2301D8-0106-4E04-A846-C29A66593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A787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69CFC-660E-A61B-A643-5E856804ACFB}"/>
              </a:ext>
            </a:extLst>
          </p:cNvPr>
          <p:cNvSpPr txBox="1"/>
          <p:nvPr/>
        </p:nvSpPr>
        <p:spPr>
          <a:xfrm>
            <a:off x="4036943" y="384644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Who and what are important to me?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7CFF8-AE5A-DE88-036A-E71EADEC476D}"/>
              </a:ext>
            </a:extLst>
          </p:cNvPr>
          <p:cNvSpPr txBox="1"/>
          <p:nvPr/>
        </p:nvSpPr>
        <p:spPr>
          <a:xfrm>
            <a:off x="1347167" y="3566906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What internal stuff has gotten in the way of moving towards what's important to me?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B1CB9-5AF2-E97C-F974-4FA9D5BB214B}"/>
              </a:ext>
            </a:extLst>
          </p:cNvPr>
          <p:cNvSpPr txBox="1"/>
          <p:nvPr/>
        </p:nvSpPr>
        <p:spPr>
          <a:xfrm>
            <a:off x="4032802" y="2078106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What behaviors can you do to move toward what's important to you?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C266B-D2D9-765E-2002-675C65621B3F}"/>
              </a:ext>
            </a:extLst>
          </p:cNvPr>
          <p:cNvSpPr txBox="1"/>
          <p:nvPr/>
        </p:nvSpPr>
        <p:spPr>
          <a:xfrm>
            <a:off x="1235352" y="1864830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What behaviors have you been doing to move away from stuff like fear, anger, or sadness?</a:t>
            </a:r>
          </a:p>
        </p:txBody>
      </p:sp>
    </p:spTree>
    <p:extLst>
      <p:ext uri="{BB962C8B-B14F-4D97-AF65-F5344CB8AC3E}">
        <p14:creationId xmlns:p14="http://schemas.microsoft.com/office/powerpoint/2010/main" val="356899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8E25-FA91-FE3A-B2BD-1ABAE495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create your own </a:t>
            </a:r>
            <a:r>
              <a:rPr lang="en-US" err="1"/>
              <a:t>bvli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D5C2A-5DF6-C772-12DA-27B69E80A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+mn-lt"/>
                <a:cs typeface="+mn-lt"/>
              </a:rPr>
              <a:t>Step 1: Identify Values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80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92DD2-B634-C3CD-B41C-F0577969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Values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6E1AC-CF34-A1D6-D2CD-C5596A6D8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126037" cy="3678303"/>
          </a:xfrm>
        </p:spPr>
        <p:txBody>
          <a:bodyPr/>
          <a:lstStyle/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800">
                <a:ea typeface="+mn-lt"/>
                <a:cs typeface="+mn-lt"/>
              </a:rPr>
              <a:t>Values Section:</a:t>
            </a:r>
          </a:p>
          <a:p>
            <a:pPr marL="629920" lvl="1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>
                <a:ea typeface="+mn-lt"/>
                <a:cs typeface="+mn-lt"/>
              </a:rPr>
              <a:t>Pinpoint what the value is (the BIG picture), then what goal(s) to get there?</a:t>
            </a:r>
          </a:p>
          <a:p>
            <a:pPr marL="629920" lvl="1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>
                <a:ea typeface="+mn-lt"/>
                <a:cs typeface="+mn-lt"/>
              </a:rPr>
              <a:t>Why is this value important to the client? </a:t>
            </a:r>
            <a:endParaRPr lang="en-US" sz="2400"/>
          </a:p>
        </p:txBody>
      </p:sp>
      <p:pic>
        <p:nvPicPr>
          <p:cNvPr id="4" name="Picture 4" descr="Core Values - Homefoods - the food ingredients people">
            <a:extLst>
              <a:ext uri="{FF2B5EF4-FFF2-40B4-BE49-F238E27FC236}">
                <a16:creationId xmlns:a16="http://schemas.microsoft.com/office/drawing/2014/main" id="{0B1F0E64-22E6-6767-7155-03B616A80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926" y="2177716"/>
            <a:ext cx="3625515" cy="366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1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12F9-16D3-4B87-ADBD-B353DF2C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Introductions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37287-D0F4-4C23-8531-A9E46CCFC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578214"/>
            <a:ext cx="11029615" cy="4738476"/>
          </a:xfrm>
        </p:spPr>
        <p:txBody>
          <a:bodyPr>
            <a:normAutofit/>
          </a:bodyPr>
          <a:lstStyle/>
          <a:p>
            <a:pPr marL="629920" lvl="1" indent="-305435"/>
            <a:endParaRPr lang="en-US"/>
          </a:p>
          <a:p>
            <a:pPr marL="629920" lvl="1" indent="-305435"/>
            <a:endParaRPr lang="en-US"/>
          </a:p>
          <a:p>
            <a:pPr marL="324485" lvl="1" indent="0">
              <a:buNone/>
            </a:pPr>
            <a:endParaRPr lang="en-US"/>
          </a:p>
          <a:p>
            <a:pPr marL="629920" lvl="1" indent="-305435"/>
            <a:endParaRPr lang="en-US"/>
          </a:p>
          <a:p>
            <a:pPr marL="629920" lvl="1" indent="-305435"/>
            <a:endParaRPr lang="en-US"/>
          </a:p>
        </p:txBody>
      </p:sp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54959BB4-49F4-3B46-F217-A4EF2341E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4" y="2203588"/>
            <a:ext cx="2152650" cy="2152650"/>
          </a:xfrm>
          <a:prstGeom prst="rect">
            <a:avLst/>
          </a:prstGeom>
        </p:spPr>
      </p:pic>
      <p:pic>
        <p:nvPicPr>
          <p:cNvPr id="7" name="Picture 7" descr="Logo, icon&#10;&#10;Description automatically generated">
            <a:extLst>
              <a:ext uri="{FF2B5EF4-FFF2-40B4-BE49-F238E27FC236}">
                <a16:creationId xmlns:a16="http://schemas.microsoft.com/office/drawing/2014/main" id="{015E4292-D6B3-AB76-0888-AE034A38E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228431"/>
            <a:ext cx="2743200" cy="2401138"/>
          </a:xfrm>
          <a:prstGeom prst="rect">
            <a:avLst/>
          </a:prstGeom>
        </p:spPr>
      </p:pic>
      <p:pic>
        <p:nvPicPr>
          <p:cNvPr id="8" name="Picture 8" descr="A picture containing water&#10;&#10;Description automatically generated">
            <a:extLst>
              <a:ext uri="{FF2B5EF4-FFF2-40B4-BE49-F238E27FC236}">
                <a16:creationId xmlns:a16="http://schemas.microsoft.com/office/drawing/2014/main" id="{B7C9F483-B5B2-07E3-3FE1-4C7E7C0C7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748" y="4626631"/>
            <a:ext cx="2743200" cy="187856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CF113D9-6283-C901-203C-8A3E6E03A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931" y="336886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60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0785C4E7-545B-4D43-81C9-76F75297C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2EFA499E-F4DC-4889-A998-1AB63657F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38175"/>
            <a:ext cx="3707477" cy="57626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A2413-BDEB-ADE2-9232-D3F8EA739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82054"/>
            <a:ext cx="3421229" cy="1013800"/>
          </a:xfrm>
        </p:spPr>
        <p:txBody>
          <a:bodyPr>
            <a:normAutofit/>
          </a:bodyPr>
          <a:lstStyle/>
          <a:p>
            <a:r>
              <a:rPr lang="en-US"/>
              <a:t>Valued living Questionnaire </a:t>
            </a: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1B15585B-D7B8-40C2-A1F2-598467789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3A6F3-1539-EC6A-04A8-D43EA7A2D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39733"/>
            <a:ext cx="3415633" cy="4317185"/>
          </a:xfrm>
        </p:spPr>
        <p:txBody>
          <a:bodyPr>
            <a:normAutofit/>
          </a:bodyPr>
          <a:lstStyle/>
          <a:p>
            <a:pPr marL="305435" indent="-305435"/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Questionnaire helps identify client's values and how aligned they are living with their values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44446CB2-FA22-0775-EFAB-022D0D592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705" y="776010"/>
            <a:ext cx="3898244" cy="5262740"/>
          </a:xfrm>
          <a:prstGeom prst="rect">
            <a:avLst/>
          </a:prstGeom>
        </p:spPr>
      </p:pic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FD50F5E7-4F84-C8BB-6576-495C8A403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146" y="687455"/>
            <a:ext cx="4123952" cy="5286557"/>
          </a:xfrm>
          <a:prstGeom prst="rect">
            <a:avLst/>
          </a:prstGeom>
        </p:spPr>
      </p:pic>
      <p:sp>
        <p:nvSpPr>
          <p:cNvPr id="27" name="Rectangle 15">
            <a:extLst>
              <a:ext uri="{FF2B5EF4-FFF2-40B4-BE49-F238E27FC236}">
                <a16:creationId xmlns:a16="http://schemas.microsoft.com/office/drawing/2014/main" id="{5F8E3B12-4ED7-4DDE-A720-58DAD716A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8134" y="638173"/>
            <a:ext cx="3686129" cy="575516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E48E5443-80E7-4AE3-B50F-9B6837BE0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180" y="638174"/>
            <a:ext cx="3680469" cy="575516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94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DD9E25-AB50-4F01-9CA6-96497CDE7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FB5C3-1D18-BE5A-0F57-A92505084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Bullseye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2301D8-0106-4E04-A846-C29A66593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Chart, diagram, schematic&#10;&#10;Description automatically generated">
            <a:extLst>
              <a:ext uri="{FF2B5EF4-FFF2-40B4-BE49-F238E27FC236}">
                <a16:creationId xmlns:a16="http://schemas.microsoft.com/office/drawing/2014/main" id="{03602DCC-3F3B-9C5A-70D1-27A314948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74" y="190142"/>
            <a:ext cx="5971733" cy="666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01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005D4C0-ACBC-479B-193F-13B43CB4236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490716" y="4856"/>
            <a:ext cx="7112691" cy="6847509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3632DB1-A254-65AF-6224-F96AA5C42E60}"/>
              </a:ext>
            </a:extLst>
          </p:cNvPr>
          <p:cNvSpPr/>
          <p:nvPr/>
        </p:nvSpPr>
        <p:spPr>
          <a:xfrm>
            <a:off x="5556224" y="3715814"/>
            <a:ext cx="286564" cy="273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D29847-F610-FCF7-2A9B-BE433A3C0B46}"/>
              </a:ext>
            </a:extLst>
          </p:cNvPr>
          <p:cNvSpPr/>
          <p:nvPr/>
        </p:nvSpPr>
        <p:spPr>
          <a:xfrm>
            <a:off x="7188444" y="3427290"/>
            <a:ext cx="260512" cy="286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DCF1BE-C788-32CE-5CD0-619A31E40312}"/>
              </a:ext>
            </a:extLst>
          </p:cNvPr>
          <p:cNvSpPr/>
          <p:nvPr/>
        </p:nvSpPr>
        <p:spPr>
          <a:xfrm>
            <a:off x="4127011" y="5094165"/>
            <a:ext cx="273538" cy="286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394318-5EAB-99CE-3FAA-7EE994AEDDBD}"/>
              </a:ext>
            </a:extLst>
          </p:cNvPr>
          <p:cNvSpPr/>
          <p:nvPr/>
        </p:nvSpPr>
        <p:spPr>
          <a:xfrm>
            <a:off x="7682605" y="4996066"/>
            <a:ext cx="299589" cy="3061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56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99028-4581-9BF3-70E0-076ED8E50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Values Compass </a:t>
            </a:r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451FC400-A6D9-F27C-6CCB-410C924D0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479" y="1318"/>
            <a:ext cx="6662374" cy="6954190"/>
          </a:xfrm>
        </p:spPr>
      </p:pic>
    </p:spTree>
    <p:extLst>
      <p:ext uri="{BB962C8B-B14F-4D97-AF65-F5344CB8AC3E}">
        <p14:creationId xmlns:p14="http://schemas.microsoft.com/office/powerpoint/2010/main" val="3685526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D26DA-9773-4A0E-B213-DDF20A1F1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4FE263DD-24F3-3E91-383D-3E8F3F1B4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794" y="219"/>
            <a:ext cx="9123952" cy="69268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A7DF0F-F608-045A-CF2A-91ADDD29469A}"/>
              </a:ext>
            </a:extLst>
          </p:cNvPr>
          <p:cNvSpPr txBox="1"/>
          <p:nvPr/>
        </p:nvSpPr>
        <p:spPr>
          <a:xfrm>
            <a:off x="1227016" y="2588196"/>
            <a:ext cx="181838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/>
              <a:t>Positive influence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400"/>
              <a:t>Attend sports games</a:t>
            </a:r>
          </a:p>
          <a:p>
            <a:pPr marL="285750" indent="-285750">
              <a:buFont typeface="Arial"/>
              <a:buChar char="•"/>
            </a:pPr>
            <a:r>
              <a:rPr lang="en-US" sz="1400"/>
              <a:t>Provide emotional support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041C2-0BFA-8147-8DDD-C2C0B9D3F160}"/>
              </a:ext>
            </a:extLst>
          </p:cNvPr>
          <p:cNvSpPr txBox="1"/>
          <p:nvPr/>
        </p:nvSpPr>
        <p:spPr>
          <a:xfrm>
            <a:off x="3577736" y="2659428"/>
            <a:ext cx="223520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/>
              <a:t>Understand my emotions</a:t>
            </a:r>
          </a:p>
          <a:p>
            <a:pPr marL="285750" indent="-285750">
              <a:buFont typeface="Arial"/>
              <a:buChar char="•"/>
            </a:pPr>
            <a:r>
              <a:rPr lang="en-US" sz="1400"/>
              <a:t>Be gentle with myself</a:t>
            </a:r>
          </a:p>
          <a:p>
            <a:pPr marL="285750" indent="-285750">
              <a:buFont typeface="Arial"/>
              <a:buChar char="•"/>
            </a:pPr>
            <a:r>
              <a:rPr lang="en-US" sz="1400"/>
              <a:t>Understand why I react the way I do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06AA01-2099-905B-5B72-07BDB3A20D33}"/>
              </a:ext>
            </a:extLst>
          </p:cNvPr>
          <p:cNvSpPr txBox="1"/>
          <p:nvPr/>
        </p:nvSpPr>
        <p:spPr>
          <a:xfrm>
            <a:off x="5817739" y="2698099"/>
            <a:ext cx="2235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/>
              <a:t>Read more intentionally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400"/>
              <a:t>Play with my cats more</a:t>
            </a:r>
          </a:p>
          <a:p>
            <a:pPr marL="285750" indent="-285750">
              <a:buFont typeface="Arial"/>
              <a:buChar char="•"/>
            </a:pPr>
            <a:r>
              <a:rPr lang="en-US" sz="1400"/>
              <a:t>Cook new meals</a:t>
            </a:r>
          </a:p>
          <a:p>
            <a:pPr marL="285750" indent="-285750">
              <a:buFont typeface="Arial"/>
              <a:buChar char="•"/>
            </a:pPr>
            <a:r>
              <a:rPr lang="en-US" sz="1400"/>
              <a:t>Walk a mile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416D75-6E13-8636-0B8C-2743CB9BCB3C}"/>
              </a:ext>
            </a:extLst>
          </p:cNvPr>
          <p:cNvSpPr txBox="1"/>
          <p:nvPr/>
        </p:nvSpPr>
        <p:spPr>
          <a:xfrm>
            <a:off x="8096820" y="2697691"/>
            <a:ext cx="214402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/>
              <a:t>Connect more with creative side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400"/>
              <a:t>Get outside more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BC7BEA-0220-D360-FD41-D3C72987D43D}"/>
              </a:ext>
            </a:extLst>
          </p:cNvPr>
          <p:cNvSpPr txBox="1"/>
          <p:nvPr/>
        </p:nvSpPr>
        <p:spPr>
          <a:xfrm>
            <a:off x="2293490" y="4345028"/>
            <a:ext cx="27432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/>
              <a:t>Eat more nutritiously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400"/>
              <a:t>Better sleep hygiene </a:t>
            </a:r>
          </a:p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A21AD-8551-4C0E-C6D5-7DD41FB5020A}"/>
              </a:ext>
            </a:extLst>
          </p:cNvPr>
          <p:cNvSpPr txBox="1"/>
          <p:nvPr/>
        </p:nvSpPr>
        <p:spPr>
          <a:xfrm>
            <a:off x="4787493" y="4194827"/>
            <a:ext cx="2065867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/>
              <a:t>Collaborate with co-workers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400"/>
              <a:t>Connected to work </a:t>
            </a:r>
          </a:p>
          <a:p>
            <a:pPr marL="285750" indent="-285750">
              <a:buFont typeface="Arial"/>
              <a:buChar char="•"/>
            </a:pPr>
            <a:r>
              <a:rPr lang="en-US" sz="1400"/>
              <a:t>9-5, then shut off work email</a:t>
            </a:r>
          </a:p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1978FD-673D-DF02-BED5-6778C8AADE96}"/>
              </a:ext>
            </a:extLst>
          </p:cNvPr>
          <p:cNvSpPr txBox="1"/>
          <p:nvPr/>
        </p:nvSpPr>
        <p:spPr>
          <a:xfrm>
            <a:off x="7353137" y="4441907"/>
            <a:ext cx="206586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/>
              <a:t>Volunteer at animal shelter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400"/>
              <a:t>Recycle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F03B3B-C387-6C85-5EC3-40667C8A7B87}"/>
              </a:ext>
            </a:extLst>
          </p:cNvPr>
          <p:cNvSpPr txBox="1"/>
          <p:nvPr/>
        </p:nvSpPr>
        <p:spPr>
          <a:xfrm>
            <a:off x="2207602" y="5958986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/>
              <a:t>Communicate weekly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400"/>
              <a:t>Understand my history </a:t>
            </a:r>
          </a:p>
          <a:p>
            <a:pPr marL="285750" indent="-285750">
              <a:buFont typeface="Arial"/>
              <a:buChar char="•"/>
            </a:pPr>
            <a:r>
              <a:rPr lang="en-US" sz="1400"/>
              <a:t>Forgive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74E966-6367-AABE-9B77-8FD2404DE019}"/>
              </a:ext>
            </a:extLst>
          </p:cNvPr>
          <p:cNvSpPr txBox="1"/>
          <p:nvPr/>
        </p:nvSpPr>
        <p:spPr>
          <a:xfrm>
            <a:off x="4799298" y="5958578"/>
            <a:ext cx="2137508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/>
              <a:t>Communicate needs</a:t>
            </a:r>
          </a:p>
          <a:p>
            <a:pPr marL="285750" indent="-285750">
              <a:buFont typeface="Arial"/>
              <a:buChar char="•"/>
            </a:pPr>
            <a:r>
              <a:rPr lang="en-US" sz="1400"/>
              <a:t>Show more compassion</a:t>
            </a:r>
          </a:p>
          <a:p>
            <a:pPr marL="285750" indent="-285750">
              <a:buFont typeface="Arial"/>
              <a:buChar char="•"/>
            </a:pPr>
            <a:r>
              <a:rPr lang="en-US" sz="1400"/>
              <a:t>Work as a team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27BA9C-CF67-07FF-0FD8-6F74E0B5C489}"/>
              </a:ext>
            </a:extLst>
          </p:cNvPr>
          <p:cNvSpPr txBox="1"/>
          <p:nvPr/>
        </p:nvSpPr>
        <p:spPr>
          <a:xfrm>
            <a:off x="7351916" y="5821404"/>
            <a:ext cx="179232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/>
              <a:t>Call my friends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400"/>
              <a:t>Go out more often when asked </a:t>
            </a:r>
          </a:p>
          <a:p>
            <a:pPr marL="285750" indent="-285750">
              <a:buFont typeface="Arial"/>
              <a:buChar char="•"/>
            </a:pPr>
            <a:r>
              <a:rPr lang="en-US" sz="1400"/>
              <a:t>Communication</a:t>
            </a:r>
            <a:r>
              <a:rPr lang="en-US"/>
              <a:t>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662C80-02A1-316F-0232-1F7F517C5D57}"/>
              </a:ext>
            </a:extLst>
          </p:cNvPr>
          <p:cNvSpPr txBox="1"/>
          <p:nvPr/>
        </p:nvSpPr>
        <p:spPr>
          <a:xfrm>
            <a:off x="2757528" y="2470965"/>
            <a:ext cx="4637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33D3DB-BC6D-6467-B803-666637FEA810}"/>
              </a:ext>
            </a:extLst>
          </p:cNvPr>
          <p:cNvSpPr txBox="1"/>
          <p:nvPr/>
        </p:nvSpPr>
        <p:spPr>
          <a:xfrm>
            <a:off x="5245018" y="2626864"/>
            <a:ext cx="2683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6EFC57-2ED2-A187-69C9-22C88406EA01}"/>
              </a:ext>
            </a:extLst>
          </p:cNvPr>
          <p:cNvSpPr txBox="1"/>
          <p:nvPr/>
        </p:nvSpPr>
        <p:spPr>
          <a:xfrm>
            <a:off x="7485021" y="2470150"/>
            <a:ext cx="2943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9BE905-96F5-FF86-6762-AB615A06EBBB}"/>
              </a:ext>
            </a:extLst>
          </p:cNvPr>
          <p:cNvSpPr txBox="1"/>
          <p:nvPr/>
        </p:nvSpPr>
        <p:spPr>
          <a:xfrm>
            <a:off x="9738051" y="2443691"/>
            <a:ext cx="2162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65A201-138D-20D9-8C80-981CE9307E5E}"/>
              </a:ext>
            </a:extLst>
          </p:cNvPr>
          <p:cNvSpPr txBox="1"/>
          <p:nvPr/>
        </p:nvSpPr>
        <p:spPr>
          <a:xfrm>
            <a:off x="3863079" y="4006361"/>
            <a:ext cx="2813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B142C2-5371-4CE3-6693-CBB69A1C0A88}"/>
              </a:ext>
            </a:extLst>
          </p:cNvPr>
          <p:cNvSpPr txBox="1"/>
          <p:nvPr/>
        </p:nvSpPr>
        <p:spPr>
          <a:xfrm>
            <a:off x="6409185" y="4012466"/>
            <a:ext cx="2553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07A855-7EA6-6175-BEE8-8DDD2AAF230E}"/>
              </a:ext>
            </a:extLst>
          </p:cNvPr>
          <p:cNvSpPr txBox="1"/>
          <p:nvPr/>
        </p:nvSpPr>
        <p:spPr>
          <a:xfrm>
            <a:off x="9000880" y="4161856"/>
            <a:ext cx="281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6DC683-C68B-BF04-121E-6CEC77A93C7A}"/>
              </a:ext>
            </a:extLst>
          </p:cNvPr>
          <p:cNvSpPr txBox="1"/>
          <p:nvPr/>
        </p:nvSpPr>
        <p:spPr>
          <a:xfrm>
            <a:off x="3861857" y="5704987"/>
            <a:ext cx="4181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E03315-496A-CFEE-53C0-C06B8AE8A018}"/>
              </a:ext>
            </a:extLst>
          </p:cNvPr>
          <p:cNvSpPr txBox="1"/>
          <p:nvPr/>
        </p:nvSpPr>
        <p:spPr>
          <a:xfrm>
            <a:off x="6316784" y="5704578"/>
            <a:ext cx="437662" cy="3823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26BCB9-65BC-3892-5C1E-014B53D45796}"/>
              </a:ext>
            </a:extLst>
          </p:cNvPr>
          <p:cNvSpPr txBox="1"/>
          <p:nvPr/>
        </p:nvSpPr>
        <p:spPr>
          <a:xfrm>
            <a:off x="9025711" y="5717198"/>
            <a:ext cx="281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BF8D7F-F365-43F0-B134-7A940B9A53F1}"/>
              </a:ext>
            </a:extLst>
          </p:cNvPr>
          <p:cNvSpPr txBox="1"/>
          <p:nvPr/>
        </p:nvSpPr>
        <p:spPr>
          <a:xfrm>
            <a:off x="2759970" y="3476380"/>
            <a:ext cx="3074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4D28F7-80FC-9CCE-BCCE-81B1930DA01D}"/>
              </a:ext>
            </a:extLst>
          </p:cNvPr>
          <p:cNvSpPr txBox="1"/>
          <p:nvPr/>
        </p:nvSpPr>
        <p:spPr>
          <a:xfrm>
            <a:off x="5227922" y="3475974"/>
            <a:ext cx="3074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177FA1-B5EF-F273-4A37-41BE42AF95DB}"/>
              </a:ext>
            </a:extLst>
          </p:cNvPr>
          <p:cNvSpPr txBox="1"/>
          <p:nvPr/>
        </p:nvSpPr>
        <p:spPr>
          <a:xfrm>
            <a:off x="7487463" y="3443004"/>
            <a:ext cx="2292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990274-289D-8906-F6FB-3E2312CD47B5}"/>
              </a:ext>
            </a:extLst>
          </p:cNvPr>
          <p:cNvSpPr txBox="1"/>
          <p:nvPr/>
        </p:nvSpPr>
        <p:spPr>
          <a:xfrm>
            <a:off x="9760031" y="3475160"/>
            <a:ext cx="3855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87F13E-FD5C-2959-A21D-E589486CBECD}"/>
              </a:ext>
            </a:extLst>
          </p:cNvPr>
          <p:cNvSpPr txBox="1"/>
          <p:nvPr/>
        </p:nvSpPr>
        <p:spPr>
          <a:xfrm>
            <a:off x="3859009" y="4966187"/>
            <a:ext cx="2683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0B94C0-01FD-1558-BBE5-639346824F7D}"/>
              </a:ext>
            </a:extLst>
          </p:cNvPr>
          <p:cNvSpPr txBox="1"/>
          <p:nvPr/>
        </p:nvSpPr>
        <p:spPr>
          <a:xfrm>
            <a:off x="6424653" y="5030908"/>
            <a:ext cx="320431" cy="3758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9027E8-F0B2-1BF6-E095-31C4D0B44F02}"/>
              </a:ext>
            </a:extLst>
          </p:cNvPr>
          <p:cNvSpPr txBox="1"/>
          <p:nvPr/>
        </p:nvSpPr>
        <p:spPr>
          <a:xfrm>
            <a:off x="8957732" y="5037014"/>
            <a:ext cx="3204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81C260-9BFD-6DAC-A582-89C67912911F}"/>
              </a:ext>
            </a:extLst>
          </p:cNvPr>
          <p:cNvSpPr txBox="1"/>
          <p:nvPr/>
        </p:nvSpPr>
        <p:spPr>
          <a:xfrm>
            <a:off x="3890351" y="6573633"/>
            <a:ext cx="3464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ED41A8-7F18-FC89-9D2C-4E5C018F004A}"/>
              </a:ext>
            </a:extLst>
          </p:cNvPr>
          <p:cNvSpPr txBox="1"/>
          <p:nvPr/>
        </p:nvSpPr>
        <p:spPr>
          <a:xfrm>
            <a:off x="6397381" y="6573226"/>
            <a:ext cx="3855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083B1A-FDA5-5599-D3A3-5EA14B0FF4E9}"/>
              </a:ext>
            </a:extLst>
          </p:cNvPr>
          <p:cNvSpPr txBox="1"/>
          <p:nvPr/>
        </p:nvSpPr>
        <p:spPr>
          <a:xfrm rot="-10800000" flipV="1">
            <a:off x="9021640" y="6551383"/>
            <a:ext cx="567918" cy="3758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8184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8E25-FA91-FE3A-B2BD-1ABAE495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create your own </a:t>
            </a:r>
            <a:r>
              <a:rPr lang="en-US" err="1"/>
              <a:t>bvli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D5C2A-5DF6-C772-12DA-27B69E80A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 2: Set Goals</a:t>
            </a:r>
          </a:p>
        </p:txBody>
      </p:sp>
    </p:spTree>
    <p:extLst>
      <p:ext uri="{BB962C8B-B14F-4D97-AF65-F5344CB8AC3E}">
        <p14:creationId xmlns:p14="http://schemas.microsoft.com/office/powerpoint/2010/main" val="2138249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94137-83FA-35C6-0A7C-589263C3B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Goal Setting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A27C3-6D5C-8E73-DE70-9DC25C59F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844" y="2180496"/>
            <a:ext cx="5529963" cy="3678303"/>
          </a:xfrm>
        </p:spPr>
        <p:txBody>
          <a:bodyPr/>
          <a:lstStyle/>
          <a:p>
            <a:pPr marL="305435" indent="-305435"/>
            <a:r>
              <a:rPr lang="en-US" sz="2800"/>
              <a:t>Goal Setting</a:t>
            </a:r>
          </a:p>
          <a:p>
            <a:pPr marL="629920" lvl="1" indent="-305435"/>
            <a:r>
              <a:rPr lang="en-US" sz="2400"/>
              <a:t>Identify 1-2 goals your client can accomplish to work towards their value.</a:t>
            </a:r>
          </a:p>
          <a:p>
            <a:pPr marL="629920" lvl="1" indent="-305435"/>
            <a:r>
              <a:rPr lang="en-US" sz="2400"/>
              <a:t>Identify what must happen for your client to accomplish these goals.</a:t>
            </a:r>
          </a:p>
        </p:txBody>
      </p:sp>
      <p:pic>
        <p:nvPicPr>
          <p:cNvPr id="4" name="Picture 4" descr="Goal setting workshop - Building clear career paths - The ...">
            <a:extLst>
              <a:ext uri="{FF2B5EF4-FFF2-40B4-BE49-F238E27FC236}">
                <a16:creationId xmlns:a16="http://schemas.microsoft.com/office/drawing/2014/main" id="{641E8B5C-4E30-198E-CEF8-846FA98DE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30694"/>
            <a:ext cx="5020916" cy="33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65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rrows pointing right while one points left">
            <a:extLst>
              <a:ext uri="{FF2B5EF4-FFF2-40B4-BE49-F238E27FC236}">
                <a16:creationId xmlns:a16="http://schemas.microsoft.com/office/drawing/2014/main" id="{F7B0C2DF-2CF2-969F-8B3B-CCBA40683C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74" r="20431" b="-3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C16412-6353-39C3-3501-14B1333F0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1"/>
                </a:solidFill>
                <a:ea typeface="+mj-lt"/>
                <a:cs typeface="+mj-lt"/>
              </a:rPr>
              <a:t>1. Goal Setting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535BB-0E76-9BBD-43D4-52D76B71A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 marL="305435" indent="-305435">
              <a:buClr>
                <a:srgbClr val="E10258"/>
              </a:buClr>
            </a:pPr>
            <a:r>
              <a:rPr lang="en-US" sz="2400">
                <a:ea typeface="+mn-lt"/>
                <a:cs typeface="+mn-lt"/>
              </a:rPr>
              <a:t>Think of </a:t>
            </a:r>
            <a:r>
              <a:rPr lang="en-US" sz="2400" b="1">
                <a:ea typeface="+mn-lt"/>
                <a:cs typeface="+mn-lt"/>
              </a:rPr>
              <a:t>one value</a:t>
            </a:r>
            <a:r>
              <a:rPr lang="en-US" sz="2400">
                <a:ea typeface="+mn-lt"/>
                <a:cs typeface="+mn-lt"/>
              </a:rPr>
              <a:t>. </a:t>
            </a:r>
          </a:p>
          <a:p>
            <a:pPr marL="305435" indent="-305435">
              <a:buClr>
                <a:srgbClr val="E10258"/>
              </a:buClr>
            </a:pPr>
            <a:r>
              <a:rPr lang="en-US" sz="2400">
                <a:ea typeface="+mn-lt"/>
                <a:cs typeface="+mn-lt"/>
              </a:rPr>
              <a:t>What </a:t>
            </a:r>
            <a:r>
              <a:rPr lang="en-US" sz="2400" b="1">
                <a:ea typeface="+mn-lt"/>
                <a:cs typeface="+mn-lt"/>
              </a:rPr>
              <a:t>goals </a:t>
            </a:r>
            <a:r>
              <a:rPr lang="en-US" sz="2400">
                <a:ea typeface="+mn-lt"/>
                <a:cs typeface="+mn-lt"/>
              </a:rPr>
              <a:t>would allow you to </a:t>
            </a:r>
            <a:r>
              <a:rPr lang="en-US" sz="2400" b="1">
                <a:ea typeface="+mn-lt"/>
                <a:cs typeface="+mn-lt"/>
              </a:rPr>
              <a:t>achieve that value</a:t>
            </a:r>
            <a:r>
              <a:rPr lang="en-US" sz="2400">
                <a:ea typeface="+mn-lt"/>
                <a:cs typeface="+mn-lt"/>
              </a:rPr>
              <a:t> in a practical way?</a:t>
            </a:r>
            <a:endParaRPr lang="en-US" sz="2400"/>
          </a:p>
          <a:p>
            <a:pPr marL="305435" indent="-305435">
              <a:spcBef>
                <a:spcPts val="1000"/>
              </a:spcBef>
              <a:spcAft>
                <a:spcPts val="0"/>
              </a:spcAft>
              <a:buClr>
                <a:srgbClr val="E10258"/>
              </a:buClr>
            </a:pPr>
            <a:r>
              <a:rPr lang="en-US" sz="2400" b="1">
                <a:ea typeface="+mn-lt"/>
                <a:cs typeface="+mn-lt"/>
              </a:rPr>
              <a:t>VALUE</a:t>
            </a:r>
            <a:r>
              <a:rPr lang="en-US" sz="2400">
                <a:ea typeface="+mn-lt"/>
                <a:cs typeface="+mn-lt"/>
              </a:rPr>
              <a:t>:  Autonomy</a:t>
            </a:r>
          </a:p>
          <a:p>
            <a:pPr marL="305435" indent="-305435">
              <a:spcBef>
                <a:spcPts val="1000"/>
              </a:spcBef>
              <a:spcAft>
                <a:spcPts val="0"/>
              </a:spcAft>
              <a:buClr>
                <a:srgbClr val="E10258"/>
              </a:buClr>
            </a:pPr>
            <a:r>
              <a:rPr lang="en-US" sz="2400" b="1">
                <a:ea typeface="+mn-lt"/>
                <a:cs typeface="+mn-lt"/>
              </a:rPr>
              <a:t>Long-Term Goals: </a:t>
            </a:r>
            <a:r>
              <a:rPr lang="en-US" sz="2400">
                <a:ea typeface="+mn-lt"/>
                <a:cs typeface="+mn-lt"/>
              </a:rPr>
              <a:t>Move out of my parent's house and into my own. </a:t>
            </a:r>
          </a:p>
          <a:p>
            <a:pPr marL="305435" indent="-305435">
              <a:spcBef>
                <a:spcPts val="1000"/>
              </a:spcBef>
              <a:spcAft>
                <a:spcPts val="0"/>
              </a:spcAft>
              <a:buClr>
                <a:srgbClr val="E10258"/>
              </a:buClr>
            </a:pPr>
            <a:r>
              <a:rPr lang="en-US" sz="2400" b="1">
                <a:ea typeface="+mn-lt"/>
                <a:cs typeface="+mn-lt"/>
              </a:rPr>
              <a:t>Short-Term Goals: </a:t>
            </a:r>
            <a:r>
              <a:rPr lang="en-US" sz="2400">
                <a:ea typeface="+mn-lt"/>
                <a:cs typeface="+mn-lt"/>
              </a:rPr>
              <a:t>Get a job.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042202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39EB-CD8B-C314-6FE7-F6A6131D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term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F1864-4623-96A4-0805-92CF57FC9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9217542" cy="3678303"/>
          </a:xfrm>
        </p:spPr>
        <p:txBody>
          <a:bodyPr/>
          <a:lstStyle/>
          <a:p>
            <a:pPr marL="305435" indent="-305435">
              <a:spcBef>
                <a:spcPts val="1000"/>
              </a:spcBef>
              <a:spcAft>
                <a:spcPts val="0"/>
              </a:spcAft>
            </a:pPr>
            <a:r>
              <a:rPr lang="en-US" sz="2000" b="1">
                <a:ea typeface="+mn-lt"/>
                <a:cs typeface="+mn-lt"/>
              </a:rPr>
              <a:t>Value:</a:t>
            </a:r>
            <a:r>
              <a:rPr lang="en-US" sz="2000">
                <a:ea typeface="+mn-lt"/>
                <a:cs typeface="+mn-lt"/>
              </a:rPr>
              <a:t> Autonomy</a:t>
            </a:r>
          </a:p>
          <a:p>
            <a:pPr marL="305435" indent="-305435"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ea typeface="+mn-lt"/>
                <a:cs typeface="+mn-lt"/>
              </a:rPr>
              <a:t>What do you hope to achieve </a:t>
            </a:r>
            <a:r>
              <a:rPr lang="en-US" sz="2000" u="sng">
                <a:ea typeface="+mn-lt"/>
                <a:cs typeface="+mn-lt"/>
              </a:rPr>
              <a:t>later down the road</a:t>
            </a:r>
            <a:r>
              <a:rPr lang="en-US" sz="2000">
                <a:ea typeface="+mn-lt"/>
                <a:cs typeface="+mn-lt"/>
              </a:rPr>
              <a:t>?</a:t>
            </a:r>
          </a:p>
          <a:p>
            <a:pPr marL="305435" indent="-305435"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ea typeface="+mn-lt"/>
                <a:cs typeface="+mn-lt"/>
              </a:rPr>
              <a:t>Choose one of your long-term goals to work with.  </a:t>
            </a:r>
          </a:p>
          <a:p>
            <a:pPr marL="305435" indent="-305435"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ea typeface="+mn-lt"/>
                <a:cs typeface="+mn-lt"/>
              </a:rPr>
              <a:t>Define </a:t>
            </a:r>
            <a:r>
              <a:rPr lang="en-US" sz="2000" b="1">
                <a:ea typeface="+mn-lt"/>
                <a:cs typeface="+mn-lt"/>
              </a:rPr>
              <a:t>specific actions </a:t>
            </a:r>
            <a:r>
              <a:rPr lang="en-US" sz="2000">
                <a:ea typeface="+mn-lt"/>
                <a:cs typeface="+mn-lt"/>
              </a:rPr>
              <a:t>you need to take to </a:t>
            </a:r>
            <a:r>
              <a:rPr lang="en-US" sz="2000" b="1">
                <a:ea typeface="+mn-lt"/>
                <a:cs typeface="+mn-lt"/>
              </a:rPr>
              <a:t>achieve that goal</a:t>
            </a:r>
            <a:r>
              <a:rPr lang="en-US" sz="2000">
                <a:ea typeface="+mn-lt"/>
                <a:cs typeface="+mn-lt"/>
              </a:rPr>
              <a:t>.  </a:t>
            </a:r>
          </a:p>
          <a:p>
            <a:pPr marL="305435" indent="-305435"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ea typeface="+mn-lt"/>
                <a:cs typeface="+mn-lt"/>
              </a:rPr>
              <a:t>LONG-TERM GOAL:  Move out of parent's house and into my own.</a:t>
            </a:r>
          </a:p>
          <a:p>
            <a:pPr marL="305435" indent="-305435">
              <a:spcBef>
                <a:spcPts val="1000"/>
              </a:spcBef>
              <a:spcAft>
                <a:spcPts val="0"/>
              </a:spcAft>
            </a:pPr>
            <a:r>
              <a:rPr lang="en-US" sz="2000" b="1">
                <a:ea typeface="+mn-lt"/>
                <a:cs typeface="+mn-lt"/>
              </a:rPr>
              <a:t>Specific Actions: </a:t>
            </a:r>
            <a:r>
              <a:rPr lang="en-US" sz="2000">
                <a:ea typeface="+mn-lt"/>
                <a:cs typeface="+mn-lt"/>
              </a:rPr>
              <a:t>Get a job, save up money, search for places to live, fill out housing applications. </a:t>
            </a:r>
          </a:p>
          <a:p>
            <a:pPr marL="305435" indent="-305435">
              <a:spcBef>
                <a:spcPts val="1000"/>
              </a:spcBef>
              <a:spcAft>
                <a:spcPts val="0"/>
              </a:spcAft>
            </a:pPr>
            <a:r>
              <a:rPr lang="en-US" sz="2000" b="1">
                <a:ea typeface="+mn-lt"/>
                <a:cs typeface="+mn-lt"/>
              </a:rPr>
              <a:t>What do you hope to accomplish </a:t>
            </a:r>
            <a:r>
              <a:rPr lang="en-US" sz="2000" b="1" i="1">
                <a:ea typeface="+mn-lt"/>
                <a:cs typeface="+mn-lt"/>
              </a:rPr>
              <a:t>in 6 months </a:t>
            </a:r>
            <a:r>
              <a:rPr lang="en-US" sz="2000" b="1">
                <a:ea typeface="+mn-lt"/>
                <a:cs typeface="+mn-lt"/>
              </a:rPr>
              <a:t>from this list? </a:t>
            </a:r>
            <a:r>
              <a:rPr lang="en-US" sz="2000">
                <a:ea typeface="+mn-lt"/>
                <a:cs typeface="+mn-lt"/>
              </a:rPr>
              <a:t>Have a job and save up 3 months-worth of rent. </a:t>
            </a:r>
            <a:endParaRPr lang="en-US" sz="2000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19A66F3-52B5-79FA-E4B5-89C934FEC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961" y="2009190"/>
            <a:ext cx="3412273" cy="217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5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98707-845E-C53C-F1D8-4D129BBE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 term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5FBB1-A52A-14CB-D657-7E8985308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899" y="2580081"/>
            <a:ext cx="6457615" cy="36690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>
              <a:spcBef>
                <a:spcPts val="1000"/>
              </a:spcBef>
              <a:spcAft>
                <a:spcPts val="0"/>
              </a:spcAft>
            </a:pPr>
            <a:r>
              <a:rPr lang="en-US" sz="2000" b="1">
                <a:ea typeface="+mn-lt"/>
                <a:cs typeface="+mn-lt"/>
              </a:rPr>
              <a:t>Value</a:t>
            </a:r>
            <a:r>
              <a:rPr lang="en-US" sz="2000">
                <a:ea typeface="+mn-lt"/>
                <a:cs typeface="+mn-lt"/>
              </a:rPr>
              <a:t>: Autonomy</a:t>
            </a:r>
          </a:p>
          <a:p>
            <a:pPr marL="305435" indent="-305435"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ea typeface="+mn-lt"/>
                <a:cs typeface="+mn-lt"/>
              </a:rPr>
              <a:t>What can we do </a:t>
            </a:r>
            <a:r>
              <a:rPr lang="en-US" sz="2000" u="sng">
                <a:ea typeface="+mn-lt"/>
                <a:cs typeface="+mn-lt"/>
              </a:rPr>
              <a:t>now</a:t>
            </a:r>
            <a:r>
              <a:rPr lang="en-US" sz="2000">
                <a:ea typeface="+mn-lt"/>
                <a:cs typeface="+mn-lt"/>
              </a:rPr>
              <a:t>?</a:t>
            </a:r>
          </a:p>
          <a:p>
            <a:pPr marL="305435" indent="-305435"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ea typeface="+mn-lt"/>
                <a:cs typeface="+mn-lt"/>
              </a:rPr>
              <a:t>Choose one of your short-term goals to work with.  </a:t>
            </a:r>
          </a:p>
          <a:p>
            <a:pPr marL="305435" indent="-305435"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ea typeface="+mn-lt"/>
                <a:cs typeface="+mn-lt"/>
              </a:rPr>
              <a:t>Define </a:t>
            </a:r>
            <a:r>
              <a:rPr lang="en-US" sz="2000" b="1">
                <a:ea typeface="+mn-lt"/>
                <a:cs typeface="+mn-lt"/>
              </a:rPr>
              <a:t>specific actions </a:t>
            </a:r>
            <a:r>
              <a:rPr lang="en-US" sz="2000">
                <a:ea typeface="+mn-lt"/>
                <a:cs typeface="+mn-lt"/>
              </a:rPr>
              <a:t>you need to take to </a:t>
            </a:r>
            <a:r>
              <a:rPr lang="en-US" sz="2000" b="1">
                <a:ea typeface="+mn-lt"/>
                <a:cs typeface="+mn-lt"/>
              </a:rPr>
              <a:t>achieve that goal</a:t>
            </a:r>
            <a:r>
              <a:rPr lang="en-US" sz="2000">
                <a:ea typeface="+mn-lt"/>
                <a:cs typeface="+mn-lt"/>
              </a:rPr>
              <a:t>.  </a:t>
            </a:r>
          </a:p>
          <a:p>
            <a:pPr marL="305435" indent="-305435"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ea typeface="+mn-lt"/>
                <a:cs typeface="+mn-lt"/>
              </a:rPr>
              <a:t>SHORT-TERM GOAL:  Get a job. </a:t>
            </a:r>
          </a:p>
          <a:p>
            <a:pPr marL="305435" indent="-305435">
              <a:spcBef>
                <a:spcPts val="1000"/>
              </a:spcBef>
              <a:spcAft>
                <a:spcPts val="0"/>
              </a:spcAft>
            </a:pPr>
            <a:r>
              <a:rPr lang="en-US" sz="2000" b="1">
                <a:ea typeface="+mn-lt"/>
                <a:cs typeface="+mn-lt"/>
              </a:rPr>
              <a:t>Specific Actions: </a:t>
            </a:r>
            <a:r>
              <a:rPr lang="en-US" sz="2000">
                <a:ea typeface="+mn-lt"/>
                <a:cs typeface="+mn-lt"/>
              </a:rPr>
              <a:t>Research what jobs are hiring, identify what skills I have, find people who will be my references, identify transportation, apply to jobs, and brush up on interview skills. </a:t>
            </a:r>
          </a:p>
          <a:p>
            <a:pPr marL="305435" indent="-305435">
              <a:spcBef>
                <a:spcPts val="1000"/>
              </a:spcBef>
              <a:spcAft>
                <a:spcPts val="0"/>
              </a:spcAft>
            </a:pPr>
            <a:r>
              <a:rPr lang="en-US" sz="2000" b="1">
                <a:ea typeface="+mn-lt"/>
                <a:cs typeface="+mn-lt"/>
              </a:rPr>
              <a:t>What could you do </a:t>
            </a:r>
            <a:r>
              <a:rPr lang="en-US" sz="2000" b="1" i="1">
                <a:ea typeface="+mn-lt"/>
                <a:cs typeface="+mn-lt"/>
              </a:rPr>
              <a:t>today</a:t>
            </a:r>
            <a:r>
              <a:rPr lang="en-US" sz="2000" b="1">
                <a:ea typeface="+mn-lt"/>
                <a:cs typeface="+mn-lt"/>
              </a:rPr>
              <a:t> from this list?</a:t>
            </a:r>
            <a:r>
              <a:rPr lang="en-US" sz="2000">
                <a:ea typeface="+mn-lt"/>
                <a:cs typeface="+mn-lt"/>
              </a:rPr>
              <a:t> I will research jobs near me that are hiring. </a:t>
            </a:r>
          </a:p>
          <a:p>
            <a:pPr marL="305435" indent="-305435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0315010-33BD-CAF4-3EF5-A04E84A0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90" r="24615" b="1"/>
          <a:stretch/>
        </p:blipFill>
        <p:spPr>
          <a:xfrm>
            <a:off x="378445" y="2361056"/>
            <a:ext cx="4962525" cy="36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1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8707-BDF3-3183-71B4-FFCC4DFB0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WHAT IS MINDFULNESS?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B3EB6-5F59-2A37-093D-38FE3920E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4668572" cy="3678303"/>
          </a:xfrm>
        </p:spPr>
        <p:txBody>
          <a:bodyPr/>
          <a:lstStyle/>
          <a:p>
            <a:pPr marL="305435" indent="-305435"/>
            <a:r>
              <a:rPr lang="en-US">
                <a:ea typeface="+mn-lt"/>
                <a:cs typeface="+mn-lt"/>
              </a:rPr>
              <a:t>"Mindfulness is a set of psychological skills for effective living that involves paying attention with openness, curiosity, kindness, and flexibility" (Harris, 2019, p. 40)</a:t>
            </a:r>
            <a:endParaRPr lang="en-US"/>
          </a:p>
        </p:txBody>
      </p:sp>
      <p:pic>
        <p:nvPicPr>
          <p:cNvPr id="5" name="Picture 4" descr="Mindfulness Meditation - VIKTOR">
            <a:extLst>
              <a:ext uri="{FF2B5EF4-FFF2-40B4-BE49-F238E27FC236}">
                <a16:creationId xmlns:a16="http://schemas.microsoft.com/office/drawing/2014/main" id="{9843CF0D-D330-D916-432E-BD7E8F198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703" y="2364382"/>
            <a:ext cx="5647220" cy="36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83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BDD1-D3A7-5217-DDB6-79AA9137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S.M.A.R.T Goals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F0910-5BF2-1C99-8F05-449D9909A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5435" indent="-305435"/>
            <a:r>
              <a:rPr lang="en-US" sz="2800" b="1">
                <a:solidFill>
                  <a:srgbClr val="FF0000"/>
                </a:solidFill>
              </a:rPr>
              <a:t>S</a:t>
            </a:r>
            <a:r>
              <a:rPr lang="en-US" sz="2800"/>
              <a:t>pecific- state exactly what you want to accomplish.</a:t>
            </a:r>
            <a:endParaRPr lang="en-US" sz="2800" b="1"/>
          </a:p>
          <a:p>
            <a:pPr marL="305435" indent="-305435"/>
            <a:r>
              <a:rPr lang="en-US" sz="2800" b="1">
                <a:solidFill>
                  <a:srgbClr val="FF0000"/>
                </a:solidFill>
              </a:rPr>
              <a:t>M</a:t>
            </a:r>
            <a:r>
              <a:rPr lang="en-US" sz="2800"/>
              <a:t>easurable- can you track progress and measure the outcome?</a:t>
            </a:r>
            <a:endParaRPr lang="en-US" sz="2800" b="1"/>
          </a:p>
          <a:p>
            <a:pPr marL="305435" indent="-305435"/>
            <a:r>
              <a:rPr lang="en-US" sz="2800" b="1">
                <a:solidFill>
                  <a:srgbClr val="FF0000"/>
                </a:solidFill>
              </a:rPr>
              <a:t>A</a:t>
            </a:r>
            <a:r>
              <a:rPr lang="en-US" sz="2800"/>
              <a:t>ttainable- is the goal reasonable enough to accomplish?</a:t>
            </a:r>
            <a:endParaRPr lang="en-US" sz="2800" b="1"/>
          </a:p>
          <a:p>
            <a:pPr marL="305435" indent="-305435"/>
            <a:r>
              <a:rPr lang="en-US" sz="2800" b="1">
                <a:solidFill>
                  <a:srgbClr val="FF0000"/>
                </a:solidFill>
              </a:rPr>
              <a:t>R</a:t>
            </a:r>
            <a:r>
              <a:rPr lang="en-US" sz="2800"/>
              <a:t>elevant- is the goal worthwhile and will it meet your needs?</a:t>
            </a:r>
          </a:p>
          <a:p>
            <a:pPr marL="305435" indent="-305435"/>
            <a:r>
              <a:rPr lang="en-US" sz="2800" b="1">
                <a:solidFill>
                  <a:srgbClr val="FF0000"/>
                </a:solidFill>
              </a:rPr>
              <a:t>T</a:t>
            </a:r>
            <a:r>
              <a:rPr lang="en-US" sz="2800"/>
              <a:t>imely- goal should include a time limit.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405626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8E25-FA91-FE3A-B2BD-1ABAE495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create your own </a:t>
            </a:r>
            <a:r>
              <a:rPr lang="en-US" err="1"/>
              <a:t>bvli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D5C2A-5DF6-C772-12DA-27B69E80A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+mn-lt"/>
                <a:cs typeface="+mn-lt"/>
              </a:rPr>
              <a:t>Step 3: Identify Barriers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49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1C78-AF9A-A458-87EE-A2F4FB0F6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identifying Barriers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BA8E4-B6F0-8A23-3828-54FE9AC39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583" y="1940301"/>
            <a:ext cx="7633746" cy="492069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800">
                <a:ea typeface="+mn-lt"/>
                <a:cs typeface="+mn-lt"/>
              </a:rPr>
              <a:t>Look at one specific action that you chose to work toward your short-term goal.  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800">
                <a:ea typeface="+mn-lt"/>
                <a:cs typeface="+mn-lt"/>
              </a:rPr>
              <a:t>Choose one you have some "psychological resistance" towards doing.  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800">
                <a:ea typeface="+mn-lt"/>
                <a:cs typeface="+mn-lt"/>
              </a:rPr>
              <a:t>What are some barriers that might come up?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800">
                <a:ea typeface="+mn-lt"/>
                <a:cs typeface="+mn-lt"/>
              </a:rPr>
              <a:t>SPECIFIC ACTION: Research jobs that are hiring near me. 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800">
                <a:ea typeface="+mn-lt"/>
                <a:cs typeface="+mn-lt"/>
              </a:rPr>
              <a:t>BARRIERS: I want to apply to jobs, but I don’t think any will call me back. I don’t know what to search. I have a hard time using a computer.</a:t>
            </a:r>
          </a:p>
        </p:txBody>
      </p:sp>
      <p:pic>
        <p:nvPicPr>
          <p:cNvPr id="4" name="Picture 4" descr="Face Front Of Many Obstacles. Barriers On The Way To ...">
            <a:extLst>
              <a:ext uri="{FF2B5EF4-FFF2-40B4-BE49-F238E27FC236}">
                <a16:creationId xmlns:a16="http://schemas.microsoft.com/office/drawing/2014/main" id="{CE18398C-7208-480C-C0FC-8A652CAD9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09" y="2668519"/>
            <a:ext cx="3886200" cy="30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93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63756-F4EF-9674-07CF-BA0B106F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Identifying Barriers – Questions to ask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9640E-E898-D081-13E7-AB4773BC7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264" y="1580143"/>
            <a:ext cx="7567485" cy="482130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2800"/>
          </a:p>
          <a:p>
            <a:pPr marL="629920" lvl="1" indent="-305435"/>
            <a:r>
              <a:rPr lang="en-US" sz="2800"/>
              <a:t>Is any equipment required for your client to accomplish these goals? Is the equipment accessible?</a:t>
            </a:r>
          </a:p>
          <a:p>
            <a:pPr marL="629920" lvl="1" indent="-305435"/>
            <a:r>
              <a:rPr lang="en-US" sz="2800"/>
              <a:t>Does your client need any skills to accomplish these goals? What are they?</a:t>
            </a:r>
          </a:p>
          <a:p>
            <a:pPr marL="629920" lvl="1" indent="-305435"/>
            <a:r>
              <a:rPr lang="en-US" sz="2800"/>
              <a:t>Does your client feel motivated to accomplish these goals? Do they have a routine to help them?</a:t>
            </a:r>
          </a:p>
          <a:p>
            <a:pPr marL="629920" lvl="1" indent="-305435"/>
            <a:r>
              <a:rPr lang="en-US" sz="2800"/>
              <a:t>Does your client have a good support system to help them achieve their goals?</a:t>
            </a:r>
          </a:p>
        </p:txBody>
      </p:sp>
      <p:pic>
        <p:nvPicPr>
          <p:cNvPr id="4" name="Picture 4" descr="Question Mark Definition and Examples">
            <a:extLst>
              <a:ext uri="{FF2B5EF4-FFF2-40B4-BE49-F238E27FC236}">
                <a16:creationId xmlns:a16="http://schemas.microsoft.com/office/drawing/2014/main" id="{04B1C7CA-77FB-BDCA-1DD8-D33A972BE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27" t="1702" r="16405" b="-1277"/>
          <a:stretch/>
        </p:blipFill>
        <p:spPr>
          <a:xfrm>
            <a:off x="458857" y="2160929"/>
            <a:ext cx="3957689" cy="425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06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25CF-06D3-9D4E-ADE3-29BF4901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Overcoming Barriers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AF8E8-7B52-1227-C2BD-4E78BA168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52746" cy="453969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b="1">
                <a:ea typeface="+mn-lt"/>
                <a:cs typeface="+mn-lt"/>
              </a:rPr>
              <a:t>Acceptance- </a:t>
            </a:r>
            <a:r>
              <a:rPr lang="en-US" sz="3200">
                <a:ea typeface="+mn-lt"/>
                <a:cs typeface="+mn-lt"/>
              </a:rPr>
              <a:t>opening and making room for unwanted private experiences: thoughts, feelings, emotions, memories, urges, images, impulses, and sensations. (Harris, 2019, p. 7)</a:t>
            </a:r>
          </a:p>
          <a:p>
            <a:pPr marL="629920" lvl="1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>
                <a:ea typeface="+mn-lt"/>
                <a:cs typeface="+mn-lt"/>
              </a:rPr>
              <a:t>Learning to accept negative thoughts/events as part of the human experience to prevent them from discouraging you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b="1">
                <a:ea typeface="+mn-lt"/>
                <a:cs typeface="+mn-lt"/>
              </a:rPr>
              <a:t>Mindful Techniques </a:t>
            </a:r>
            <a:endParaRPr lang="en-US" sz="3200"/>
          </a:p>
        </p:txBody>
      </p:sp>
      <p:pic>
        <p:nvPicPr>
          <p:cNvPr id="4" name="Picture 4" descr="businessman, man, afraid, angry, announce, boss, business ...">
            <a:extLst>
              <a:ext uri="{FF2B5EF4-FFF2-40B4-BE49-F238E27FC236}">
                <a16:creationId xmlns:a16="http://schemas.microsoft.com/office/drawing/2014/main" id="{EDFC2CB3-8023-DE17-A671-A68984437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0" r="10372" b="297"/>
          <a:stretch/>
        </p:blipFill>
        <p:spPr>
          <a:xfrm>
            <a:off x="7838662" y="2530440"/>
            <a:ext cx="4059731" cy="35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87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8E25-FA91-FE3A-B2BD-1ABAE495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create your own </a:t>
            </a:r>
            <a:r>
              <a:rPr lang="en-US" err="1"/>
              <a:t>bvli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D5C2A-5DF6-C772-12DA-27B69E80A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+mn-lt"/>
                <a:cs typeface="+mn-lt"/>
              </a:rPr>
              <a:t>Step 4: Self-Management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55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9ECB0-1ABB-188B-1698-1BE8E7B4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BVLI Self-Management Techniques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FDF771-E685-464C-8935-25047BD7B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F9A8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self-management">
            <a:extLst>
              <a:ext uri="{FF2B5EF4-FFF2-40B4-BE49-F238E27FC236}">
                <a16:creationId xmlns:a16="http://schemas.microsoft.com/office/drawing/2014/main" id="{D4162C79-B5B2-0BC0-858A-99C853207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254" y="2361056"/>
            <a:ext cx="3934467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D614A-55A5-2A15-8E9C-E48E43D5C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marL="305435" indent="-305435">
              <a:buClr>
                <a:srgbClr val="F9A826"/>
              </a:buClr>
            </a:pPr>
            <a:r>
              <a:rPr lang="en-US"/>
              <a:t>Antecedent Changes</a:t>
            </a:r>
          </a:p>
          <a:p>
            <a:pPr marL="629920" lvl="1" indent="-305435">
              <a:buClr>
                <a:srgbClr val="F9A826"/>
              </a:buClr>
            </a:pPr>
            <a:r>
              <a:rPr lang="en-US"/>
              <a:t>I.e., Remove any distractions from your environment that may prohibit you from accomplishing your goal</a:t>
            </a:r>
          </a:p>
          <a:p>
            <a:pPr marL="305435" indent="-305435">
              <a:buClr>
                <a:srgbClr val="F9A826"/>
              </a:buClr>
            </a:pPr>
            <a:r>
              <a:rPr lang="en-US"/>
              <a:t>Consequence Changes</a:t>
            </a:r>
          </a:p>
          <a:p>
            <a:pPr marL="629920" lvl="1" indent="-305435">
              <a:buClr>
                <a:srgbClr val="F9A826"/>
              </a:buClr>
            </a:pPr>
            <a:r>
              <a:rPr lang="en-US"/>
              <a:t>I.e., Reward yourself for taking steps towards your goal</a:t>
            </a:r>
          </a:p>
          <a:p>
            <a:pPr marL="305435" indent="-305435">
              <a:buClr>
                <a:srgbClr val="F9A826"/>
              </a:buClr>
            </a:pPr>
            <a:r>
              <a:rPr lang="en-US"/>
              <a:t>Social Supports</a:t>
            </a:r>
          </a:p>
          <a:p>
            <a:pPr marL="629920" lvl="1" indent="-305435">
              <a:buClr>
                <a:srgbClr val="F9A826"/>
              </a:buClr>
            </a:pPr>
            <a:r>
              <a:rPr lang="en-US"/>
              <a:t>I.e., Joining support groups at a disability advocacy center</a:t>
            </a:r>
          </a:p>
          <a:p>
            <a:pPr marL="305435" indent="-305435">
              <a:buClr>
                <a:srgbClr val="F9A826"/>
              </a:buClr>
            </a:pPr>
            <a:r>
              <a:rPr lang="en-US"/>
              <a:t>Skills</a:t>
            </a:r>
          </a:p>
          <a:p>
            <a:pPr marL="629920" lvl="1" indent="-305435">
              <a:buClr>
                <a:srgbClr val="F9A826"/>
              </a:buClr>
            </a:pPr>
            <a:r>
              <a:rPr lang="en-US"/>
              <a:t>I.e., Taking a class on how to create a resume</a:t>
            </a:r>
          </a:p>
        </p:txBody>
      </p:sp>
    </p:spTree>
    <p:extLst>
      <p:ext uri="{BB962C8B-B14F-4D97-AF65-F5344CB8AC3E}">
        <p14:creationId xmlns:p14="http://schemas.microsoft.com/office/powerpoint/2010/main" val="1714042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4EA4-5F1C-4C11-51D8-31C1FD59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Committed Actions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C4D8E-86DA-E879-6F2F-2C34C4D6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6772355" cy="3678303"/>
          </a:xfrm>
        </p:spPr>
        <p:txBody>
          <a:bodyPr/>
          <a:lstStyle/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800">
                <a:ea typeface="+mn-lt"/>
                <a:cs typeface="+mn-lt"/>
              </a:rPr>
              <a:t>Effective actions you can take guided by your values. (Harris, 2019, p. 7)</a:t>
            </a:r>
          </a:p>
          <a:p>
            <a:pPr marL="629920" lvl="1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600">
                <a:ea typeface="+mn-lt"/>
                <a:cs typeface="+mn-lt"/>
              </a:rPr>
              <a:t>AKA: things you can do to bring you closer to your values </a:t>
            </a:r>
            <a:r>
              <a:rPr lang="en-US" sz="2600" i="1">
                <a:ea typeface="+mn-lt"/>
                <a:cs typeface="+mn-lt"/>
              </a:rPr>
              <a:t>TODAY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800">
                <a:ea typeface="+mn-lt"/>
                <a:cs typeface="+mn-lt"/>
              </a:rPr>
              <a:t>What's this look like?</a:t>
            </a:r>
          </a:p>
          <a:p>
            <a:pPr marL="629920" lvl="1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600" b="1"/>
              <a:t>Example</a:t>
            </a:r>
            <a:r>
              <a:rPr lang="en-US" sz="2600"/>
              <a:t>: Asking your friend to help you navigate a job-hunting site, or research what phrases to use when searching. </a:t>
            </a:r>
          </a:p>
        </p:txBody>
      </p:sp>
      <p:pic>
        <p:nvPicPr>
          <p:cNvPr id="4" name="Picture 4" descr="a simplified life Office Organizing Consultant | | a ...">
            <a:extLst>
              <a:ext uri="{FF2B5EF4-FFF2-40B4-BE49-F238E27FC236}">
                <a16:creationId xmlns:a16="http://schemas.microsoft.com/office/drawing/2014/main" id="{E4F0073B-52F7-1DAD-5233-81CE79284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313" y="2052089"/>
            <a:ext cx="3612873" cy="381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09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26FBD-BB94-8136-69FB-85253ADB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+mj-lt"/>
                <a:cs typeface="+mj-lt"/>
              </a:rPr>
              <a:t>STRATEGIES WE HAVE COVERED IN SESSION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0E465-1E17-1CFE-6094-3E6DF9E63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Mindfulness, Values, Goals, and Barriers</a:t>
            </a:r>
          </a:p>
        </p:txBody>
      </p:sp>
    </p:spTree>
    <p:extLst>
      <p:ext uri="{BB962C8B-B14F-4D97-AF65-F5344CB8AC3E}">
        <p14:creationId xmlns:p14="http://schemas.microsoft.com/office/powerpoint/2010/main" val="40037964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BFF1E8A-3E3F-4A67-97F8-32C8D4123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0BBA9C7-5B8B-474E-9392-E742C78ED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D52F3B2-AFE1-41E8-9E34-D2B02A658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A8E2F28-54A2-432C-AAF7-7154C3D57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Yellow question mark">
            <a:extLst>
              <a:ext uri="{FF2B5EF4-FFF2-40B4-BE49-F238E27FC236}">
                <a16:creationId xmlns:a16="http://schemas.microsoft.com/office/drawing/2014/main" id="{72F4EB0D-E95E-E782-04EA-C430D4566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-2" b="62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8B92BD-A585-9365-409A-3A3CE737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020431"/>
            <a:ext cx="10225530" cy="1475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97221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5DE5-4363-A120-C032-FF7C0E74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Mindfulness and its benefits (PSYreg.org, 2022)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9A99D-A554-ED9B-85D4-F7D53DE1CE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400">
              <a:ea typeface="+mn-lt"/>
              <a:cs typeface="+mn-lt"/>
            </a:endParaRP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>
                <a:ea typeface="+mn-lt"/>
                <a:cs typeface="+mn-lt"/>
              </a:rPr>
              <a:t>Gives you control over your emotions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>
                <a:ea typeface="+mn-lt"/>
                <a:cs typeface="+mn-lt"/>
              </a:rPr>
              <a:t>Helps you regulate pain and fatigue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>
                <a:ea typeface="+mn-lt"/>
                <a:cs typeface="+mn-lt"/>
              </a:rPr>
              <a:t>Improves brain functions and moods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>
                <a:ea typeface="+mn-lt"/>
                <a:cs typeface="+mn-lt"/>
              </a:rPr>
              <a:t>Makes you more compassionate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/>
              <a:t>Enhances quality of sleep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/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2ADAA-0284-CD7A-044F-F882CBD05C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05435" indent="-305435"/>
            <a:r>
              <a:rPr lang="en-US" sz="2400"/>
              <a:t>Manages anxiety, depression, and stress</a:t>
            </a:r>
            <a:endParaRPr lang="en-US"/>
          </a:p>
          <a:p>
            <a:pPr marL="305435" indent="-305435"/>
            <a:r>
              <a:rPr lang="en-US" sz="2400"/>
              <a:t>Improves your overall well-being</a:t>
            </a:r>
          </a:p>
          <a:p>
            <a:pPr marL="305435" indent="-305435"/>
            <a:r>
              <a:rPr lang="en-US" sz="2400"/>
              <a:t>Strengthens your character</a:t>
            </a:r>
          </a:p>
          <a:p>
            <a:pPr marL="305435" indent="-305435"/>
            <a:r>
              <a:rPr lang="en-US" sz="2400"/>
              <a:t>Increases your productivity</a:t>
            </a:r>
          </a:p>
          <a:p>
            <a:pPr marL="305435" indent="-305435"/>
            <a:r>
              <a:rPr lang="en-US" sz="2400"/>
              <a:t>Increases insight</a:t>
            </a:r>
          </a:p>
          <a:p>
            <a:pPr marL="305435" indent="-30543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23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FF297-DB50-DA3B-727B-FF205903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9642C-C99A-67C5-DFC4-1B2D01B85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 i="1">
                <a:ea typeface="+mn-lt"/>
                <a:cs typeface="+mn-lt"/>
              </a:rPr>
              <a:t>5-minute meditation</a:t>
            </a:r>
            <a:r>
              <a:rPr lang="en-US">
                <a:ea typeface="+mn-lt"/>
                <a:cs typeface="+mn-lt"/>
              </a:rPr>
              <a:t>. Headspace. (n.d.). Retrieved April 26, 2022, from </a:t>
            </a:r>
            <a:r>
              <a:rPr lang="en-US">
                <a:ea typeface="+mn-lt"/>
                <a:cs typeface="+mn-lt"/>
                <a:hlinkClick r:id="rId2"/>
              </a:rPr>
              <a:t>https://www.headspace.com/meditation/5-minute-meditation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marL="305435" indent="-305435"/>
            <a:r>
              <a:rPr lang="en-US">
                <a:ea typeface="+mn-lt"/>
                <a:cs typeface="+mn-lt"/>
              </a:rPr>
              <a:t>Harris, R., &amp; Hayes, S. C. (2019). </a:t>
            </a:r>
            <a:r>
              <a:rPr lang="en-US" i="1">
                <a:ea typeface="+mn-lt"/>
                <a:cs typeface="+mn-lt"/>
              </a:rPr>
              <a:t>ACT Made Simple</a:t>
            </a:r>
            <a:r>
              <a:rPr lang="en-US">
                <a:ea typeface="+mn-lt"/>
                <a:cs typeface="+mn-lt"/>
              </a:rPr>
              <a:t> (2nd ed.). New Harbinger Publications.</a:t>
            </a:r>
            <a:endParaRPr lang="en-US"/>
          </a:p>
          <a:p>
            <a:pPr marL="305435" indent="-305435"/>
            <a:r>
              <a:rPr lang="en-US">
                <a:ea typeface="+mn-lt"/>
                <a:cs typeface="+mn-lt"/>
              </a:rPr>
              <a:t>Oscar, P. (2022, January 5). </a:t>
            </a:r>
            <a:r>
              <a:rPr lang="en-US" i="1">
                <a:ea typeface="+mn-lt"/>
                <a:cs typeface="+mn-lt"/>
              </a:rPr>
              <a:t>Why Mindfulness Is Important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Psychreg</a:t>
            </a:r>
            <a:r>
              <a:rPr lang="en-US">
                <a:ea typeface="+mn-lt"/>
                <a:cs typeface="+mn-lt"/>
              </a:rPr>
              <a:t>. Retrieved April 28, 2022, from </a:t>
            </a:r>
            <a:r>
              <a:rPr lang="en-US">
                <a:ea typeface="+mn-lt"/>
                <a:cs typeface="+mn-lt"/>
                <a:hlinkClick r:id="rId3"/>
              </a:rPr>
              <a:t>https://www.psychreg.org/why-mindfulness-important/</a:t>
            </a:r>
            <a:endParaRPr lang="en-US" i="1">
              <a:ea typeface="+mn-lt"/>
              <a:cs typeface="+mn-lt"/>
            </a:endParaRPr>
          </a:p>
          <a:p>
            <a:pPr marL="305435" indent="-305435"/>
            <a:r>
              <a:rPr lang="en-US" i="1">
                <a:ea typeface="+mn-lt"/>
                <a:cs typeface="+mn-lt"/>
              </a:rPr>
              <a:t>Worksheets to use with the happiness trap</a:t>
            </a:r>
            <a:r>
              <a:rPr lang="en-US">
                <a:ea typeface="+mn-lt"/>
                <a:cs typeface="+mn-lt"/>
              </a:rPr>
              <a:t>. (n.d.). Retrieved April 29, 2022, from </a:t>
            </a:r>
            <a:r>
              <a:rPr lang="en-US">
                <a:ea typeface="+mn-lt"/>
                <a:cs typeface="+mn-lt"/>
                <a:hlinkClick r:id="rId4"/>
              </a:rPr>
              <a:t>https://thehappinesstrap.com/upimages/The_Complete_Happiness_Trap_Worksheets.pdf.pdf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pPr marL="305435" indent="-30543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8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D8A0E-8C8A-E84B-F637-62138CEB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Mindfulness: Where and 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142EA-BE68-9B6B-6C9E-D72154CA9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994599"/>
            <a:ext cx="3353689" cy="36783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/>
            <a:r>
              <a:rPr lang="en-US" sz="2400">
                <a:ea typeface="+mn-lt"/>
                <a:cs typeface="+mn-lt"/>
              </a:rPr>
              <a:t>YouTube</a:t>
            </a:r>
          </a:p>
          <a:p>
            <a:pPr marL="305435" indent="-305435"/>
            <a:r>
              <a:rPr lang="en-US" sz="2400">
                <a:ea typeface="+mn-lt"/>
                <a:cs typeface="+mn-lt"/>
              </a:rPr>
              <a:t>Spotify</a:t>
            </a:r>
          </a:p>
          <a:p>
            <a:pPr marL="305435" indent="-305435"/>
            <a:r>
              <a:rPr lang="en-US" sz="2400">
                <a:ea typeface="+mn-lt"/>
                <a:cs typeface="+mn-lt"/>
              </a:rPr>
              <a:t>Headspace.com</a:t>
            </a:r>
            <a:endParaRPr lang="en-US" sz="2400"/>
          </a:p>
          <a:p>
            <a:pPr marL="305435" indent="-305435"/>
            <a:r>
              <a:rPr lang="en-US" sz="2400">
                <a:ea typeface="+mn-lt"/>
                <a:cs typeface="+mn-lt"/>
              </a:rPr>
              <a:t>Mindful.org</a:t>
            </a:r>
          </a:p>
          <a:p>
            <a:pPr marL="305435" indent="-305435"/>
            <a:r>
              <a:rPr lang="en-US" sz="2400">
                <a:ea typeface="+mn-lt"/>
                <a:cs typeface="+mn-lt"/>
              </a:rPr>
              <a:t>"Get out of your mind, and into your life" -Steven Hayes</a:t>
            </a:r>
          </a:p>
          <a:p>
            <a:pPr marL="305435" indent="-305435"/>
            <a:r>
              <a:rPr lang="en-US" sz="2400">
                <a:ea typeface="+mn-lt"/>
                <a:cs typeface="+mn-lt"/>
              </a:rPr>
              <a:t>More...</a:t>
            </a:r>
          </a:p>
          <a:p>
            <a:pPr marL="305435" indent="-305435"/>
            <a:endParaRPr lang="en-US">
              <a:ea typeface="+mn-lt"/>
              <a:cs typeface="+mn-lt"/>
            </a:endParaRPr>
          </a:p>
          <a:p>
            <a:pPr marL="305435" indent="-305435"/>
            <a:endParaRPr lang="en-US"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25C1-2CAE-5C83-B739-AF6A585995BE}"/>
              </a:ext>
            </a:extLst>
          </p:cNvPr>
          <p:cNvSpPr txBox="1"/>
          <p:nvPr/>
        </p:nvSpPr>
        <p:spPr>
          <a:xfrm>
            <a:off x="4017083" y="2611626"/>
            <a:ext cx="468664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/>
              <a:t>Walking mediation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2400"/>
              <a:t>Driving mindfully</a:t>
            </a:r>
          </a:p>
          <a:p>
            <a:pPr marL="285750" indent="-285750">
              <a:buFont typeface="Arial"/>
              <a:buChar char="•"/>
            </a:pPr>
            <a:r>
              <a:rPr lang="en-US" sz="2400"/>
              <a:t>Reading </a:t>
            </a:r>
          </a:p>
          <a:p>
            <a:pPr marL="285750" indent="-285750">
              <a:buFont typeface="Arial"/>
              <a:buChar char="•"/>
            </a:pPr>
            <a:r>
              <a:rPr lang="en-US" sz="2400"/>
              <a:t>Writing &amp; Journaling</a:t>
            </a:r>
          </a:p>
          <a:p>
            <a:pPr marL="285750" indent="-285750">
              <a:buFont typeface="Arial"/>
              <a:buChar char="•"/>
            </a:pPr>
            <a:r>
              <a:rPr lang="en-US" sz="2400"/>
              <a:t>Drawing</a:t>
            </a:r>
          </a:p>
          <a:p>
            <a:pPr marL="285750" indent="-285750">
              <a:buFont typeface="Arial"/>
              <a:buChar char="•"/>
            </a:pPr>
            <a:r>
              <a:rPr lang="en-US" sz="2400"/>
              <a:t>"Breath bubble"</a:t>
            </a:r>
          </a:p>
          <a:p>
            <a:pPr marL="285750" indent="-285750">
              <a:buFont typeface="Arial"/>
              <a:buChar char="•"/>
            </a:pPr>
            <a:r>
              <a:rPr lang="en-US" sz="2400"/>
              <a:t>Gratitude List</a:t>
            </a:r>
          </a:p>
          <a:p>
            <a:pPr marL="285750" indent="-285750">
              <a:buFont typeface="Arial"/>
              <a:buChar char="•"/>
            </a:pPr>
            <a:r>
              <a:rPr lang="en-US" sz="2400"/>
              <a:t>Body scan</a:t>
            </a:r>
          </a:p>
          <a:p>
            <a:pPr marL="285750" indent="-285750">
              <a:buFont typeface="Arial"/>
              <a:buChar char="•"/>
            </a:pPr>
            <a:r>
              <a:rPr lang="en-US" sz="2400"/>
              <a:t>5-4-3-2-1</a:t>
            </a:r>
          </a:p>
          <a:p>
            <a:pPr marL="285750" indent="-285750">
              <a:buFont typeface="Arial"/>
              <a:buChar char="•"/>
            </a:pPr>
            <a:r>
              <a:rPr lang="en-US" sz="2400"/>
              <a:t>More!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94FE57-7751-36C5-731F-70AB887891DA}"/>
              </a:ext>
            </a:extLst>
          </p:cNvPr>
          <p:cNvSpPr txBox="1"/>
          <p:nvPr/>
        </p:nvSpPr>
        <p:spPr>
          <a:xfrm>
            <a:off x="660400" y="199552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/>
              <a:t>Where?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1A5978-79C1-D808-F790-5FB72CD5899D}"/>
              </a:ext>
            </a:extLst>
          </p:cNvPr>
          <p:cNvSpPr txBox="1"/>
          <p:nvPr/>
        </p:nvSpPr>
        <p:spPr>
          <a:xfrm>
            <a:off x="4014096" y="196255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/>
              <a:t>How?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CFB5DD83-6530-142C-0419-22D001EF2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640" y="3287224"/>
            <a:ext cx="4630616" cy="3390168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CBEC6FC3-EF31-417C-60A7-492BDF927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503" y="4980778"/>
            <a:ext cx="2743200" cy="1442392"/>
          </a:xfrm>
          <a:prstGeom prst="rect">
            <a:avLst/>
          </a:prstGeom>
        </p:spPr>
      </p:pic>
      <p:pic>
        <p:nvPicPr>
          <p:cNvPr id="12" name="Picture 12" descr="Text, letter&#10;&#10;Description automatically generated">
            <a:extLst>
              <a:ext uri="{FF2B5EF4-FFF2-40B4-BE49-F238E27FC236}">
                <a16:creationId xmlns:a16="http://schemas.microsoft.com/office/drawing/2014/main" id="{1A8D666E-2039-C9EC-EBB7-E7E233B9F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159" y="229043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0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C164-CD51-947B-5085-D42BE40D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Mindfulness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15184-4FF0-E371-F4CB-92C44E6FC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ea typeface="+mn-lt"/>
                <a:cs typeface="+mn-lt"/>
              </a:rPr>
              <a:t>Let's take 5 minutes to get in the right space. </a:t>
            </a:r>
          </a:p>
          <a:p>
            <a:pPr marL="305435" indent="-305435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ea typeface="+mn-lt"/>
                <a:cs typeface="+mn-lt"/>
                <a:hlinkClick r:id="rId2"/>
              </a:rPr>
              <a:t>https://www.headspace.com/meditation/5-minute-meditation</a:t>
            </a:r>
            <a:endParaRPr lang="en-US" sz="2800">
              <a:ea typeface="+mn-lt"/>
              <a:cs typeface="+mn-lt"/>
            </a:endParaRPr>
          </a:p>
          <a:p>
            <a:pPr marL="305435" indent="-305435">
              <a:spcBef>
                <a:spcPts val="0"/>
              </a:spcBef>
              <a:spcAft>
                <a:spcPts val="0"/>
              </a:spcAft>
            </a:pPr>
            <a:r>
              <a:rPr lang="en-US" sz="2800"/>
              <a:t>Something easy that can be practiced with clients before meetings. </a:t>
            </a: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DF9DA17-AF6E-DF41-D20E-27D97FE5C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62151" y="4765135"/>
            <a:ext cx="4109697" cy="196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45970-667C-243D-8A29-8EBA2EF6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How to practice  Mindfulness with clients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549ED-228D-E7B7-CB5F-EE81F03FF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90" y="2480086"/>
            <a:ext cx="11029615" cy="36783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ea typeface="+mn-lt"/>
                <a:cs typeface="+mn-lt"/>
              </a:rPr>
              <a:t>First, check in about the emotional and physical state they are currently in.  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ea typeface="+mn-lt"/>
                <a:cs typeface="+mn-lt"/>
              </a:rPr>
              <a:t>Start with shorter practices (1,5,10,15,20 minutes etc...)</a:t>
            </a:r>
            <a:endParaRPr lang="en-US" sz="2000"/>
          </a:p>
          <a:p>
            <a:pPr marL="629920" lvl="1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ea typeface="+mn-lt"/>
                <a:cs typeface="+mn-lt"/>
              </a:rPr>
              <a:t>Try out different methods practices</a:t>
            </a:r>
          </a:p>
          <a:p>
            <a:pPr marL="899795" lvl="2" indent="-26987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ea typeface="+mn-lt"/>
                <a:cs typeface="+mn-lt"/>
              </a:rPr>
              <a:t>Guided </a:t>
            </a:r>
          </a:p>
          <a:p>
            <a:pPr marL="899795" lvl="2" indent="-26987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ea typeface="+mn-lt"/>
                <a:cs typeface="+mn-lt"/>
              </a:rPr>
              <a:t>Unguided (once you have practiced a few times!)</a:t>
            </a:r>
          </a:p>
          <a:p>
            <a:pPr marL="899795" lvl="2" indent="-26987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ea typeface="+mn-lt"/>
                <a:cs typeface="+mn-lt"/>
              </a:rPr>
              <a:t>Breathing exercises</a:t>
            </a:r>
          </a:p>
          <a:p>
            <a:pPr marL="899795" lvl="2" indent="-26987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ea typeface="+mn-lt"/>
                <a:cs typeface="+mn-lt"/>
              </a:rPr>
              <a:t>Mindful Movement 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ea typeface="+mn-lt"/>
                <a:cs typeface="+mn-lt"/>
              </a:rPr>
              <a:t>Trying different techniques to see which your client likes best. 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ea typeface="+mn-lt"/>
                <a:cs typeface="+mn-lt"/>
              </a:rPr>
              <a:t>As sessions continue, possibly lengthen mindful sessions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ea typeface="+mn-lt"/>
                <a:cs typeface="+mn-lt"/>
              </a:rPr>
              <a:t>How to "get more" from sessions?</a:t>
            </a:r>
            <a:endParaRPr lang="en-US"/>
          </a:p>
          <a:p>
            <a:pPr marL="629920" lvl="1" indent="-3054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ea typeface="+mn-lt"/>
                <a:cs typeface="+mn-lt"/>
              </a:rPr>
              <a:t>Find values</a:t>
            </a:r>
            <a:endParaRPr lang="en-US" sz="2000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CE26042-B9DB-D5BC-F6B1-CF5F9C944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90511" y="3108925"/>
            <a:ext cx="4801251" cy="24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7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01FB-E8AF-A959-7D51-BEBE4D2A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VALUES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8B934-D0B4-AC76-DE22-A8E31D2B9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5563094" cy="3678303"/>
          </a:xfrm>
        </p:spPr>
        <p:txBody>
          <a:bodyPr/>
          <a:lstStyle/>
          <a:p>
            <a:pPr marL="305435" indent="-305435"/>
            <a:r>
              <a:rPr lang="en-US">
                <a:ea typeface="+mn-lt"/>
                <a:cs typeface="+mn-lt"/>
              </a:rPr>
              <a:t>Desired qualities of physical or psychological action (Harris, 2019, p. 7)</a:t>
            </a:r>
          </a:p>
          <a:p>
            <a:pPr marL="305435" indent="-305435"/>
            <a:r>
              <a:rPr lang="en-US">
                <a:ea typeface="+mn-lt"/>
                <a:cs typeface="+mn-lt"/>
              </a:rPr>
              <a:t>AKA: what's important to </a:t>
            </a:r>
            <a:r>
              <a:rPr lang="en-US" b="1">
                <a:ea typeface="+mn-lt"/>
                <a:cs typeface="+mn-lt"/>
              </a:rPr>
              <a:t>you </a:t>
            </a:r>
            <a:r>
              <a:rPr lang="en-US">
                <a:ea typeface="+mn-lt"/>
                <a:cs typeface="+mn-lt"/>
              </a:rPr>
              <a:t>and how do you want to</a:t>
            </a:r>
            <a:r>
              <a:rPr lang="en-US" b="1">
                <a:ea typeface="+mn-lt"/>
                <a:cs typeface="+mn-lt"/>
              </a:rPr>
              <a:t> act </a:t>
            </a:r>
            <a:r>
              <a:rPr lang="en-US">
                <a:ea typeface="+mn-lt"/>
                <a:cs typeface="+mn-lt"/>
              </a:rPr>
              <a:t>towards them? </a:t>
            </a:r>
          </a:p>
        </p:txBody>
      </p:sp>
      <p:pic>
        <p:nvPicPr>
          <p:cNvPr id="5" name="Picture 4" descr="Values — School Assembly Ideas">
            <a:extLst>
              <a:ext uri="{FF2B5EF4-FFF2-40B4-BE49-F238E27FC236}">
                <a16:creationId xmlns:a16="http://schemas.microsoft.com/office/drawing/2014/main" id="{4CF29297-5DF9-64E2-CB9A-5574D8C43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398" y="2372390"/>
            <a:ext cx="4865625" cy="3649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025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D3CB00-44C1-A52F-F41D-9851AB3F02A6}"/>
              </a:ext>
            </a:extLst>
          </p:cNvPr>
          <p:cNvSpPr txBox="1"/>
          <p:nvPr/>
        </p:nvSpPr>
        <p:spPr>
          <a:xfrm>
            <a:off x="699053" y="798444"/>
            <a:ext cx="11042372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ea typeface="+mn-lt"/>
                <a:cs typeface="+mn-lt"/>
              </a:rPr>
              <a:t>Our values are like the continents on a globe of the world. No matter how fast you spin that globe, you can never see all the continents at once; there are always some at the front, some at the back. From moment to moment, you get to choose: which values come to the front, and which move to the back?</a:t>
            </a:r>
            <a:br>
              <a:rPr lang="en-US" sz="4400" b="1">
                <a:ea typeface="+mn-lt"/>
                <a:cs typeface="+mn-lt"/>
              </a:rPr>
            </a:br>
            <a:r>
              <a:rPr lang="en-US" sz="4400" b="1">
                <a:ea typeface="+mn-lt"/>
                <a:cs typeface="+mn-lt"/>
              </a:rPr>
              <a:t>- Russ Harris</a:t>
            </a:r>
            <a:endParaRPr lang="en-US" sz="4400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1608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2">
      <a:dk1>
        <a:srgbClr val="003F5F"/>
      </a:dk1>
      <a:lt1>
        <a:srgbClr val="FFFFFF"/>
      </a:lt1>
      <a:dk2>
        <a:srgbClr val="003F5F"/>
      </a:dk2>
      <a:lt2>
        <a:srgbClr val="FFFFFF"/>
      </a:lt2>
      <a:accent1>
        <a:srgbClr val="003F5F"/>
      </a:accent1>
      <a:accent2>
        <a:srgbClr val="FFBD59"/>
      </a:accent2>
      <a:accent3>
        <a:srgbClr val="005427"/>
      </a:accent3>
      <a:accent4>
        <a:srgbClr val="005427"/>
      </a:accent4>
      <a:accent5>
        <a:srgbClr val="003F5F"/>
      </a:accent5>
      <a:accent6>
        <a:srgbClr val="005427"/>
      </a:accent6>
      <a:hlink>
        <a:srgbClr val="FFBD59"/>
      </a:hlink>
      <a:folHlink>
        <a:srgbClr val="FFBD59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0</TotalTime>
  <Words>2034</Words>
  <Application>Microsoft Macintosh PowerPoint</Application>
  <PresentationFormat>Widescreen</PresentationFormat>
  <Paragraphs>262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Gill Sans MT</vt:lpstr>
      <vt:lpstr>Wingdings 2</vt:lpstr>
      <vt:lpstr>Dividend</vt:lpstr>
      <vt:lpstr>Valued Living AND ITS BARRIERS: A new vision to case management</vt:lpstr>
      <vt:lpstr>Introductions</vt:lpstr>
      <vt:lpstr>WHAT IS MINDFULNESS?</vt:lpstr>
      <vt:lpstr>Mindfulness and its benefits (PSYreg.org, 2022)</vt:lpstr>
      <vt:lpstr>Mindfulness: Where and How?</vt:lpstr>
      <vt:lpstr>Mindfulness</vt:lpstr>
      <vt:lpstr>How to practice  Mindfulness with clients</vt:lpstr>
      <vt:lpstr>VALUES</vt:lpstr>
      <vt:lpstr>PowerPoint Presentation</vt:lpstr>
      <vt:lpstr>goals</vt:lpstr>
      <vt:lpstr>Values and goals example</vt:lpstr>
      <vt:lpstr>Barriers</vt:lpstr>
      <vt:lpstr>Barriers to valued living inventory (BVLI)</vt:lpstr>
      <vt:lpstr>BVLI</vt:lpstr>
      <vt:lpstr>PowerPoint Presentation</vt:lpstr>
      <vt:lpstr>PowerPoint Presentation</vt:lpstr>
      <vt:lpstr>Matrix</vt:lpstr>
      <vt:lpstr>How to create your own bvli</vt:lpstr>
      <vt:lpstr>Values</vt:lpstr>
      <vt:lpstr>Valued living Questionnaire </vt:lpstr>
      <vt:lpstr>Bullseye</vt:lpstr>
      <vt:lpstr>PowerPoint Presentation</vt:lpstr>
      <vt:lpstr>Values Compass </vt:lpstr>
      <vt:lpstr>PowerPoint Presentation</vt:lpstr>
      <vt:lpstr>How to create your own bvli</vt:lpstr>
      <vt:lpstr>Goal Setting</vt:lpstr>
      <vt:lpstr>1. Goal Setting</vt:lpstr>
      <vt:lpstr>Long term goals</vt:lpstr>
      <vt:lpstr>Short term goals</vt:lpstr>
      <vt:lpstr>S.M.A.R.T Goals</vt:lpstr>
      <vt:lpstr>How to create your own bvli</vt:lpstr>
      <vt:lpstr>identifying Barriers</vt:lpstr>
      <vt:lpstr>Identifying Barriers – Questions to ask </vt:lpstr>
      <vt:lpstr>Overcoming Barriers</vt:lpstr>
      <vt:lpstr>How to create your own bvli</vt:lpstr>
      <vt:lpstr>BVLI Self-Management Techniques</vt:lpstr>
      <vt:lpstr>Committed Actions</vt:lpstr>
      <vt:lpstr>STRATEGIES WE HAVE COVERED IN SESSION</vt:lpstr>
      <vt:lpstr>Questions?</vt:lpstr>
      <vt:lpstr>References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science is important: we can save the world</dc:title>
  <dc:creator>Jordan Belisle</dc:creator>
  <cp:lastModifiedBy>Venegoni, Jessica M</cp:lastModifiedBy>
  <cp:revision>2</cp:revision>
  <dcterms:created xsi:type="dcterms:W3CDTF">2020-12-02T22:43:28Z</dcterms:created>
  <dcterms:modified xsi:type="dcterms:W3CDTF">2022-04-29T18:42:19Z</dcterms:modified>
</cp:coreProperties>
</file>