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omments/modernComment_112_6145A2B.xml" ContentType="application/vnd.ms-powerpoint.comments+xml"/>
  <Override PartName="/ppt/notesSlides/notesSlide3.xml" ContentType="application/vnd.openxmlformats-officedocument.presentationml.notesSlide+xml"/>
  <Override PartName="/ppt/ink/ink1.xml" ContentType="application/inkml+xml"/>
  <Override PartName="/ppt/notesSlides/notesSlide4.xml" ContentType="application/vnd.openxmlformats-officedocument.presentationml.notesSlide+xml"/>
  <Override PartName="/ppt/ink/ink2.xml" ContentType="application/inkml+xml"/>
  <Override PartName="/ppt/ink/ink3.xml" ContentType="application/inkml+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5"/>
  </p:notesMasterIdLst>
  <p:sldIdLst>
    <p:sldId id="256" r:id="rId2"/>
    <p:sldId id="269" r:id="rId3"/>
    <p:sldId id="268" r:id="rId4"/>
    <p:sldId id="274" r:id="rId5"/>
    <p:sldId id="278" r:id="rId6"/>
    <p:sldId id="282" r:id="rId7"/>
    <p:sldId id="272" r:id="rId8"/>
    <p:sldId id="270" r:id="rId9"/>
    <p:sldId id="286" r:id="rId10"/>
    <p:sldId id="283" r:id="rId11"/>
    <p:sldId id="271" r:id="rId12"/>
    <p:sldId id="293" r:id="rId13"/>
    <p:sldId id="292" r:id="rId14"/>
    <p:sldId id="273" r:id="rId15"/>
    <p:sldId id="284" r:id="rId16"/>
    <p:sldId id="279" r:id="rId17"/>
    <p:sldId id="281" r:id="rId18"/>
    <p:sldId id="288" r:id="rId19"/>
    <p:sldId id="280" r:id="rId20"/>
    <p:sldId id="285" r:id="rId21"/>
    <p:sldId id="260" r:id="rId22"/>
    <p:sldId id="261" r:id="rId23"/>
    <p:sldId id="263" r:id="rId24"/>
    <p:sldId id="291" r:id="rId25"/>
    <p:sldId id="264" r:id="rId26"/>
    <p:sldId id="265" r:id="rId27"/>
    <p:sldId id="266" r:id="rId28"/>
    <p:sldId id="290" r:id="rId29"/>
    <p:sldId id="262" r:id="rId30"/>
    <p:sldId id="289" r:id="rId31"/>
    <p:sldId id="267" r:id="rId32"/>
    <p:sldId id="294" r:id="rId33"/>
    <p:sldId id="287"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64E91DF-1698-AB1D-5550-4C9F8ADBAE95}" name="Carrie Scherr" initials="CS" userId="S::cscherr@paraquad.org::ef24e67e-795b-45a1-8491-5cd9ec24f6d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5D0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3478" autoAdjust="0"/>
  </p:normalViewPr>
  <p:slideViewPr>
    <p:cSldViewPr snapToGrid="0">
      <p:cViewPr varScale="1">
        <p:scale>
          <a:sx n="93" d="100"/>
          <a:sy n="93" d="100"/>
        </p:scale>
        <p:origin x="127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comments/modernComment_112_6145A2B.xml><?xml version="1.0" encoding="utf-8"?>
<p188:cmLst xmlns:a="http://schemas.openxmlformats.org/drawingml/2006/main" xmlns:r="http://schemas.openxmlformats.org/officeDocument/2006/relationships" xmlns:p188="http://schemas.microsoft.com/office/powerpoint/2018/8/main">
  <p188:cm id="{293623D8-44A1-4629-A664-41321B6063E5}" authorId="{A64E91DF-1698-AB1D-5550-4C9F8ADBAE95}" status="resolved" created="2022-04-27T21:04:41.261" complete="100000">
    <ac:deMkLst xmlns:ac="http://schemas.microsoft.com/office/drawing/2013/main/command">
      <pc:docMk xmlns:pc="http://schemas.microsoft.com/office/powerpoint/2013/main/command"/>
      <pc:sldMk xmlns:pc="http://schemas.microsoft.com/office/powerpoint/2013/main/command" cId="101997099" sldId="274"/>
      <ac:spMk id="3" creationId="{02C75C60-F945-4F24-BCC3-770486C42DBD}"/>
    </ac:deMkLst>
    <p188:txBody>
      <a:bodyPr/>
      <a:lstStyle/>
      <a:p>
        <a:r>
          <a:rPr lang="en-US"/>
          <a:t>Quote from Midwest?</a:t>
        </a:r>
      </a:p>
    </p188:txBody>
  </p188:cm>
</p188:cmLst>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FD76375-8BAC-49EB-B5C1-92EF7640DA0E}"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C319CA5E-1B5A-4D5B-95F7-B78ACC423E91}">
      <dgm:prSet/>
      <dgm:spPr/>
      <dgm:t>
        <a:bodyPr/>
        <a:lstStyle/>
        <a:p>
          <a:r>
            <a:rPr lang="en-US"/>
            <a:t>Changing what is into </a:t>
          </a:r>
          <a:r>
            <a:rPr lang="en-US" i="1"/>
            <a:t>what should be </a:t>
          </a:r>
          <a:endParaRPr lang="en-US"/>
        </a:p>
      </dgm:t>
    </dgm:pt>
    <dgm:pt modelId="{CDB67CA4-26A1-4120-AEFE-606594FB3DF4}" type="parTrans" cxnId="{5F0F422C-1BF5-41F8-81B3-839FDF2060A8}">
      <dgm:prSet/>
      <dgm:spPr/>
      <dgm:t>
        <a:bodyPr/>
        <a:lstStyle/>
        <a:p>
          <a:endParaRPr lang="en-US"/>
        </a:p>
      </dgm:t>
    </dgm:pt>
    <dgm:pt modelId="{3164DCC4-F5A2-4EB5-854F-20BCC47F16F8}" type="sibTrans" cxnId="{5F0F422C-1BF5-41F8-81B3-839FDF2060A8}">
      <dgm:prSet/>
      <dgm:spPr/>
      <dgm:t>
        <a:bodyPr/>
        <a:lstStyle/>
        <a:p>
          <a:endParaRPr lang="en-US"/>
        </a:p>
      </dgm:t>
    </dgm:pt>
    <dgm:pt modelId="{8A74429E-755B-4CC5-AA1C-EEF617560396}">
      <dgm:prSet/>
      <dgm:spPr/>
      <dgm:t>
        <a:bodyPr/>
        <a:lstStyle/>
        <a:p>
          <a:r>
            <a:rPr lang="en-US"/>
            <a:t>Self-Advocacy: change for an individual</a:t>
          </a:r>
        </a:p>
      </dgm:t>
    </dgm:pt>
    <dgm:pt modelId="{D8862B73-3F11-43E4-901D-992135E16033}" type="parTrans" cxnId="{58874B07-4918-4C04-937D-A51A3FE266F9}">
      <dgm:prSet/>
      <dgm:spPr/>
      <dgm:t>
        <a:bodyPr/>
        <a:lstStyle/>
        <a:p>
          <a:endParaRPr lang="en-US"/>
        </a:p>
      </dgm:t>
    </dgm:pt>
    <dgm:pt modelId="{B4F21906-259C-42A9-80E0-FDBF7E43D85A}" type="sibTrans" cxnId="{58874B07-4918-4C04-937D-A51A3FE266F9}">
      <dgm:prSet/>
      <dgm:spPr/>
      <dgm:t>
        <a:bodyPr/>
        <a:lstStyle/>
        <a:p>
          <a:endParaRPr lang="en-US"/>
        </a:p>
      </dgm:t>
    </dgm:pt>
    <dgm:pt modelId="{53FF2559-5E40-4B3F-922A-8CF164CEF533}">
      <dgm:prSet/>
      <dgm:spPr/>
      <dgm:t>
        <a:bodyPr/>
        <a:lstStyle/>
        <a:p>
          <a:r>
            <a:rPr lang="en-US"/>
            <a:t>Systems Advocacy: large-scale change for a community or institution </a:t>
          </a:r>
        </a:p>
      </dgm:t>
    </dgm:pt>
    <dgm:pt modelId="{86D1D58A-F9D5-4932-96F9-26E864960EC3}" type="parTrans" cxnId="{C0A6450C-F2C5-4775-A2A2-61CDE0D2B2BC}">
      <dgm:prSet/>
      <dgm:spPr/>
      <dgm:t>
        <a:bodyPr/>
        <a:lstStyle/>
        <a:p>
          <a:endParaRPr lang="en-US"/>
        </a:p>
      </dgm:t>
    </dgm:pt>
    <dgm:pt modelId="{2494AE20-0EA9-4B82-9EB3-231D3F1AA4F6}" type="sibTrans" cxnId="{C0A6450C-F2C5-4775-A2A2-61CDE0D2B2BC}">
      <dgm:prSet/>
      <dgm:spPr/>
      <dgm:t>
        <a:bodyPr/>
        <a:lstStyle/>
        <a:p>
          <a:endParaRPr lang="en-US"/>
        </a:p>
      </dgm:t>
    </dgm:pt>
    <dgm:pt modelId="{4EEBF88F-117C-48E5-A03A-598642E8541B}" type="pres">
      <dgm:prSet presAssocID="{8FD76375-8BAC-49EB-B5C1-92EF7640DA0E}" presName="root" presStyleCnt="0">
        <dgm:presLayoutVars>
          <dgm:dir/>
          <dgm:resizeHandles val="exact"/>
        </dgm:presLayoutVars>
      </dgm:prSet>
      <dgm:spPr/>
    </dgm:pt>
    <dgm:pt modelId="{1AD9BCD9-AFE9-4198-A763-5ED5E1A7B7D8}" type="pres">
      <dgm:prSet presAssocID="{C319CA5E-1B5A-4D5B-95F7-B78ACC423E91}" presName="compNode" presStyleCnt="0"/>
      <dgm:spPr/>
    </dgm:pt>
    <dgm:pt modelId="{35F8FDAD-B8D1-412B-AB92-69A95C304C3F}" type="pres">
      <dgm:prSet presAssocID="{C319CA5E-1B5A-4D5B-95F7-B78ACC423E91}" presName="bgRect" presStyleLbl="bgShp" presStyleIdx="0" presStyleCnt="3"/>
      <dgm:spPr/>
    </dgm:pt>
    <dgm:pt modelId="{E552A650-5EB0-4E7F-A1DB-A85ADDC6D862}" type="pres">
      <dgm:prSet presAssocID="{C319CA5E-1B5A-4D5B-95F7-B78ACC423E91}"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ead with Gears"/>
        </a:ext>
      </dgm:extLst>
    </dgm:pt>
    <dgm:pt modelId="{F4209B28-85F5-4FAC-ACCE-133BB73C1555}" type="pres">
      <dgm:prSet presAssocID="{C319CA5E-1B5A-4D5B-95F7-B78ACC423E91}" presName="spaceRect" presStyleCnt="0"/>
      <dgm:spPr/>
    </dgm:pt>
    <dgm:pt modelId="{F528B1E2-3B9E-40A5-B416-5D4BEBB9E8F5}" type="pres">
      <dgm:prSet presAssocID="{C319CA5E-1B5A-4D5B-95F7-B78ACC423E91}" presName="parTx" presStyleLbl="revTx" presStyleIdx="0" presStyleCnt="3">
        <dgm:presLayoutVars>
          <dgm:chMax val="0"/>
          <dgm:chPref val="0"/>
        </dgm:presLayoutVars>
      </dgm:prSet>
      <dgm:spPr/>
    </dgm:pt>
    <dgm:pt modelId="{131D84D9-40D5-4810-BAFC-C7549DC4A64C}" type="pres">
      <dgm:prSet presAssocID="{3164DCC4-F5A2-4EB5-854F-20BCC47F16F8}" presName="sibTrans" presStyleCnt="0"/>
      <dgm:spPr/>
    </dgm:pt>
    <dgm:pt modelId="{F9DBC5C9-5561-43C9-8ACB-934DFD78A8C5}" type="pres">
      <dgm:prSet presAssocID="{8A74429E-755B-4CC5-AA1C-EEF617560396}" presName="compNode" presStyleCnt="0"/>
      <dgm:spPr/>
    </dgm:pt>
    <dgm:pt modelId="{15CB8275-B87E-40FD-8E66-4419421C3C01}" type="pres">
      <dgm:prSet presAssocID="{8A74429E-755B-4CC5-AA1C-EEF617560396}" presName="bgRect" presStyleLbl="bgShp" presStyleIdx="1" presStyleCnt="3"/>
      <dgm:spPr/>
    </dgm:pt>
    <dgm:pt modelId="{B7659615-1711-42D7-BEAC-0F6B2AED685B}" type="pres">
      <dgm:prSet presAssocID="{8A74429E-755B-4CC5-AA1C-EEF617560396}"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rketing"/>
        </a:ext>
      </dgm:extLst>
    </dgm:pt>
    <dgm:pt modelId="{115AF7FA-B44A-4502-B809-4A34875B7D77}" type="pres">
      <dgm:prSet presAssocID="{8A74429E-755B-4CC5-AA1C-EEF617560396}" presName="spaceRect" presStyleCnt="0"/>
      <dgm:spPr/>
    </dgm:pt>
    <dgm:pt modelId="{98A3AC4A-471C-43CA-AF84-ED0AA3BE0B79}" type="pres">
      <dgm:prSet presAssocID="{8A74429E-755B-4CC5-AA1C-EEF617560396}" presName="parTx" presStyleLbl="revTx" presStyleIdx="1" presStyleCnt="3">
        <dgm:presLayoutVars>
          <dgm:chMax val="0"/>
          <dgm:chPref val="0"/>
        </dgm:presLayoutVars>
      </dgm:prSet>
      <dgm:spPr/>
    </dgm:pt>
    <dgm:pt modelId="{6012F08F-04B2-4560-BF9C-0AC5B6F40318}" type="pres">
      <dgm:prSet presAssocID="{B4F21906-259C-42A9-80E0-FDBF7E43D85A}" presName="sibTrans" presStyleCnt="0"/>
      <dgm:spPr/>
    </dgm:pt>
    <dgm:pt modelId="{ECEC2781-E723-4AFC-9212-490822C47DC8}" type="pres">
      <dgm:prSet presAssocID="{53FF2559-5E40-4B3F-922A-8CF164CEF533}" presName="compNode" presStyleCnt="0"/>
      <dgm:spPr/>
    </dgm:pt>
    <dgm:pt modelId="{BF368041-F2C1-4659-9EFB-E9F3A56FD357}" type="pres">
      <dgm:prSet presAssocID="{53FF2559-5E40-4B3F-922A-8CF164CEF533}" presName="bgRect" presStyleLbl="bgShp" presStyleIdx="2" presStyleCnt="3"/>
      <dgm:spPr/>
    </dgm:pt>
    <dgm:pt modelId="{3AFCBAFF-708C-4929-AA06-7329BBC30A2E}" type="pres">
      <dgm:prSet presAssocID="{53FF2559-5E40-4B3F-922A-8CF164CEF533}"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egaphone"/>
        </a:ext>
      </dgm:extLst>
    </dgm:pt>
    <dgm:pt modelId="{E3683DB5-BBBA-4F3A-AE5E-074C18977C74}" type="pres">
      <dgm:prSet presAssocID="{53FF2559-5E40-4B3F-922A-8CF164CEF533}" presName="spaceRect" presStyleCnt="0"/>
      <dgm:spPr/>
    </dgm:pt>
    <dgm:pt modelId="{800F31BF-6473-4B56-B46E-30D8559CF07C}" type="pres">
      <dgm:prSet presAssocID="{53FF2559-5E40-4B3F-922A-8CF164CEF533}" presName="parTx" presStyleLbl="revTx" presStyleIdx="2" presStyleCnt="3">
        <dgm:presLayoutVars>
          <dgm:chMax val="0"/>
          <dgm:chPref val="0"/>
        </dgm:presLayoutVars>
      </dgm:prSet>
      <dgm:spPr/>
    </dgm:pt>
  </dgm:ptLst>
  <dgm:cxnLst>
    <dgm:cxn modelId="{2C182803-1D1F-4C2D-BC36-F8D4C3B2622D}" type="presOf" srcId="{53FF2559-5E40-4B3F-922A-8CF164CEF533}" destId="{800F31BF-6473-4B56-B46E-30D8559CF07C}" srcOrd="0" destOrd="0" presId="urn:microsoft.com/office/officeart/2018/2/layout/IconVerticalSolidList"/>
    <dgm:cxn modelId="{58874B07-4918-4C04-937D-A51A3FE266F9}" srcId="{8FD76375-8BAC-49EB-B5C1-92EF7640DA0E}" destId="{8A74429E-755B-4CC5-AA1C-EEF617560396}" srcOrd="1" destOrd="0" parTransId="{D8862B73-3F11-43E4-901D-992135E16033}" sibTransId="{B4F21906-259C-42A9-80E0-FDBF7E43D85A}"/>
    <dgm:cxn modelId="{C0A6450C-F2C5-4775-A2A2-61CDE0D2B2BC}" srcId="{8FD76375-8BAC-49EB-B5C1-92EF7640DA0E}" destId="{53FF2559-5E40-4B3F-922A-8CF164CEF533}" srcOrd="2" destOrd="0" parTransId="{86D1D58A-F9D5-4932-96F9-26E864960EC3}" sibTransId="{2494AE20-0EA9-4B82-9EB3-231D3F1AA4F6}"/>
    <dgm:cxn modelId="{5F0F422C-1BF5-41F8-81B3-839FDF2060A8}" srcId="{8FD76375-8BAC-49EB-B5C1-92EF7640DA0E}" destId="{C319CA5E-1B5A-4D5B-95F7-B78ACC423E91}" srcOrd="0" destOrd="0" parTransId="{CDB67CA4-26A1-4120-AEFE-606594FB3DF4}" sibTransId="{3164DCC4-F5A2-4EB5-854F-20BCC47F16F8}"/>
    <dgm:cxn modelId="{A6CB19B3-4428-4B8F-A2D9-4E5C9AD0D6E1}" type="presOf" srcId="{8A74429E-755B-4CC5-AA1C-EEF617560396}" destId="{98A3AC4A-471C-43CA-AF84-ED0AA3BE0B79}" srcOrd="0" destOrd="0" presId="urn:microsoft.com/office/officeart/2018/2/layout/IconVerticalSolidList"/>
    <dgm:cxn modelId="{9113F5E3-3216-4DA5-A7B7-960600DC8D5D}" type="presOf" srcId="{8FD76375-8BAC-49EB-B5C1-92EF7640DA0E}" destId="{4EEBF88F-117C-48E5-A03A-598642E8541B}" srcOrd="0" destOrd="0" presId="urn:microsoft.com/office/officeart/2018/2/layout/IconVerticalSolidList"/>
    <dgm:cxn modelId="{51ACFFEB-5A44-486D-8CE4-7CDF2829564E}" type="presOf" srcId="{C319CA5E-1B5A-4D5B-95F7-B78ACC423E91}" destId="{F528B1E2-3B9E-40A5-B416-5D4BEBB9E8F5}" srcOrd="0" destOrd="0" presId="urn:microsoft.com/office/officeart/2018/2/layout/IconVerticalSolidList"/>
    <dgm:cxn modelId="{8E54C2DF-A26A-4079-BDA3-05E61F83BC51}" type="presParOf" srcId="{4EEBF88F-117C-48E5-A03A-598642E8541B}" destId="{1AD9BCD9-AFE9-4198-A763-5ED5E1A7B7D8}" srcOrd="0" destOrd="0" presId="urn:microsoft.com/office/officeart/2018/2/layout/IconVerticalSolidList"/>
    <dgm:cxn modelId="{A574C7AD-8803-4318-BC0D-A16E1F8091F6}" type="presParOf" srcId="{1AD9BCD9-AFE9-4198-A763-5ED5E1A7B7D8}" destId="{35F8FDAD-B8D1-412B-AB92-69A95C304C3F}" srcOrd="0" destOrd="0" presId="urn:microsoft.com/office/officeart/2018/2/layout/IconVerticalSolidList"/>
    <dgm:cxn modelId="{1CF35DA5-C4C3-411C-BA2F-2B7B6C6818B4}" type="presParOf" srcId="{1AD9BCD9-AFE9-4198-A763-5ED5E1A7B7D8}" destId="{E552A650-5EB0-4E7F-A1DB-A85ADDC6D862}" srcOrd="1" destOrd="0" presId="urn:microsoft.com/office/officeart/2018/2/layout/IconVerticalSolidList"/>
    <dgm:cxn modelId="{EABCFDF5-EBEC-4F13-9F2D-1EE0570C4363}" type="presParOf" srcId="{1AD9BCD9-AFE9-4198-A763-5ED5E1A7B7D8}" destId="{F4209B28-85F5-4FAC-ACCE-133BB73C1555}" srcOrd="2" destOrd="0" presId="urn:microsoft.com/office/officeart/2018/2/layout/IconVerticalSolidList"/>
    <dgm:cxn modelId="{37B8D967-1754-41D4-9E33-B12442B053D7}" type="presParOf" srcId="{1AD9BCD9-AFE9-4198-A763-5ED5E1A7B7D8}" destId="{F528B1E2-3B9E-40A5-B416-5D4BEBB9E8F5}" srcOrd="3" destOrd="0" presId="urn:microsoft.com/office/officeart/2018/2/layout/IconVerticalSolidList"/>
    <dgm:cxn modelId="{08A61CF2-C51B-4333-BCDC-E273F62E89B2}" type="presParOf" srcId="{4EEBF88F-117C-48E5-A03A-598642E8541B}" destId="{131D84D9-40D5-4810-BAFC-C7549DC4A64C}" srcOrd="1" destOrd="0" presId="urn:microsoft.com/office/officeart/2018/2/layout/IconVerticalSolidList"/>
    <dgm:cxn modelId="{AAC4E6B4-8921-485E-9225-0DFEB939211F}" type="presParOf" srcId="{4EEBF88F-117C-48E5-A03A-598642E8541B}" destId="{F9DBC5C9-5561-43C9-8ACB-934DFD78A8C5}" srcOrd="2" destOrd="0" presId="urn:microsoft.com/office/officeart/2018/2/layout/IconVerticalSolidList"/>
    <dgm:cxn modelId="{6BCA6830-D67B-4CA3-8A8E-9235E1075112}" type="presParOf" srcId="{F9DBC5C9-5561-43C9-8ACB-934DFD78A8C5}" destId="{15CB8275-B87E-40FD-8E66-4419421C3C01}" srcOrd="0" destOrd="0" presId="urn:microsoft.com/office/officeart/2018/2/layout/IconVerticalSolidList"/>
    <dgm:cxn modelId="{DA1A0573-DF5A-4BF6-B060-FAD740195B3F}" type="presParOf" srcId="{F9DBC5C9-5561-43C9-8ACB-934DFD78A8C5}" destId="{B7659615-1711-42D7-BEAC-0F6B2AED685B}" srcOrd="1" destOrd="0" presId="urn:microsoft.com/office/officeart/2018/2/layout/IconVerticalSolidList"/>
    <dgm:cxn modelId="{9B91426C-DDF9-435F-B9E9-EFD1F224E952}" type="presParOf" srcId="{F9DBC5C9-5561-43C9-8ACB-934DFD78A8C5}" destId="{115AF7FA-B44A-4502-B809-4A34875B7D77}" srcOrd="2" destOrd="0" presId="urn:microsoft.com/office/officeart/2018/2/layout/IconVerticalSolidList"/>
    <dgm:cxn modelId="{E740E28E-D5FA-4DB6-A6A9-7CC81027D134}" type="presParOf" srcId="{F9DBC5C9-5561-43C9-8ACB-934DFD78A8C5}" destId="{98A3AC4A-471C-43CA-AF84-ED0AA3BE0B79}" srcOrd="3" destOrd="0" presId="urn:microsoft.com/office/officeart/2018/2/layout/IconVerticalSolidList"/>
    <dgm:cxn modelId="{9073EF13-4D69-4B66-90EF-071FB20B203E}" type="presParOf" srcId="{4EEBF88F-117C-48E5-A03A-598642E8541B}" destId="{6012F08F-04B2-4560-BF9C-0AC5B6F40318}" srcOrd="3" destOrd="0" presId="urn:microsoft.com/office/officeart/2018/2/layout/IconVerticalSolidList"/>
    <dgm:cxn modelId="{AD0F290E-0E8C-4DF0-B1CD-63DC2E148D28}" type="presParOf" srcId="{4EEBF88F-117C-48E5-A03A-598642E8541B}" destId="{ECEC2781-E723-4AFC-9212-490822C47DC8}" srcOrd="4" destOrd="0" presId="urn:microsoft.com/office/officeart/2018/2/layout/IconVerticalSolidList"/>
    <dgm:cxn modelId="{BE7417EF-AB21-445A-82E7-1FEBBBF2BAAB}" type="presParOf" srcId="{ECEC2781-E723-4AFC-9212-490822C47DC8}" destId="{BF368041-F2C1-4659-9EFB-E9F3A56FD357}" srcOrd="0" destOrd="0" presId="urn:microsoft.com/office/officeart/2018/2/layout/IconVerticalSolidList"/>
    <dgm:cxn modelId="{BE42A31E-FF32-4D80-9BB4-255F06A0EC3E}" type="presParOf" srcId="{ECEC2781-E723-4AFC-9212-490822C47DC8}" destId="{3AFCBAFF-708C-4929-AA06-7329BBC30A2E}" srcOrd="1" destOrd="0" presId="urn:microsoft.com/office/officeart/2018/2/layout/IconVerticalSolidList"/>
    <dgm:cxn modelId="{56DE9200-D3D6-4FF1-AF88-8AB342764967}" type="presParOf" srcId="{ECEC2781-E723-4AFC-9212-490822C47DC8}" destId="{E3683DB5-BBBA-4F3A-AE5E-074C18977C74}" srcOrd="2" destOrd="0" presId="urn:microsoft.com/office/officeart/2018/2/layout/IconVerticalSolidList"/>
    <dgm:cxn modelId="{A6B40B75-4929-4E29-AA15-9B00D28E3160}" type="presParOf" srcId="{ECEC2781-E723-4AFC-9212-490822C47DC8}" destId="{800F31BF-6473-4B56-B46E-30D8559CF07C}"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F8FDAD-B8D1-412B-AB92-69A95C304C3F}">
      <dsp:nvSpPr>
        <dsp:cNvPr id="0" name=""/>
        <dsp:cNvSpPr/>
      </dsp:nvSpPr>
      <dsp:spPr>
        <a:xfrm>
          <a:off x="0" y="721"/>
          <a:ext cx="6270876" cy="168859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552A650-5EB0-4E7F-A1DB-A85ADDC6D862}">
      <dsp:nvSpPr>
        <dsp:cNvPr id="0" name=""/>
        <dsp:cNvSpPr/>
      </dsp:nvSpPr>
      <dsp:spPr>
        <a:xfrm>
          <a:off x="510799" y="380654"/>
          <a:ext cx="928725" cy="92872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528B1E2-3B9E-40A5-B416-5D4BEBB9E8F5}">
      <dsp:nvSpPr>
        <dsp:cNvPr id="0" name=""/>
        <dsp:cNvSpPr/>
      </dsp:nvSpPr>
      <dsp:spPr>
        <a:xfrm>
          <a:off x="1950324" y="721"/>
          <a:ext cx="4320551" cy="16885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8709" tIns="178709" rIns="178709" bIns="178709" numCol="1" spcCol="1270" anchor="ctr" anchorCtr="0">
          <a:noAutofit/>
        </a:bodyPr>
        <a:lstStyle/>
        <a:p>
          <a:pPr marL="0" lvl="0" indent="0" algn="l" defTabSz="1111250">
            <a:lnSpc>
              <a:spcPct val="90000"/>
            </a:lnSpc>
            <a:spcBef>
              <a:spcPct val="0"/>
            </a:spcBef>
            <a:spcAft>
              <a:spcPct val="35000"/>
            </a:spcAft>
            <a:buNone/>
          </a:pPr>
          <a:r>
            <a:rPr lang="en-US" sz="2500" kern="1200"/>
            <a:t>Changing what is into </a:t>
          </a:r>
          <a:r>
            <a:rPr lang="en-US" sz="2500" i="1" kern="1200"/>
            <a:t>what should be </a:t>
          </a:r>
          <a:endParaRPr lang="en-US" sz="2500" kern="1200"/>
        </a:p>
      </dsp:txBody>
      <dsp:txXfrm>
        <a:off x="1950324" y="721"/>
        <a:ext cx="4320551" cy="1688592"/>
      </dsp:txXfrm>
    </dsp:sp>
    <dsp:sp modelId="{15CB8275-B87E-40FD-8E66-4419421C3C01}">
      <dsp:nvSpPr>
        <dsp:cNvPr id="0" name=""/>
        <dsp:cNvSpPr/>
      </dsp:nvSpPr>
      <dsp:spPr>
        <a:xfrm>
          <a:off x="0" y="2111461"/>
          <a:ext cx="6270876" cy="168859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7659615-1711-42D7-BEAC-0F6B2AED685B}">
      <dsp:nvSpPr>
        <dsp:cNvPr id="0" name=""/>
        <dsp:cNvSpPr/>
      </dsp:nvSpPr>
      <dsp:spPr>
        <a:xfrm>
          <a:off x="510799" y="2491395"/>
          <a:ext cx="928725" cy="92872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8A3AC4A-471C-43CA-AF84-ED0AA3BE0B79}">
      <dsp:nvSpPr>
        <dsp:cNvPr id="0" name=""/>
        <dsp:cNvSpPr/>
      </dsp:nvSpPr>
      <dsp:spPr>
        <a:xfrm>
          <a:off x="1950324" y="2111461"/>
          <a:ext cx="4320551" cy="16885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8709" tIns="178709" rIns="178709" bIns="178709" numCol="1" spcCol="1270" anchor="ctr" anchorCtr="0">
          <a:noAutofit/>
        </a:bodyPr>
        <a:lstStyle/>
        <a:p>
          <a:pPr marL="0" lvl="0" indent="0" algn="l" defTabSz="1111250">
            <a:lnSpc>
              <a:spcPct val="90000"/>
            </a:lnSpc>
            <a:spcBef>
              <a:spcPct val="0"/>
            </a:spcBef>
            <a:spcAft>
              <a:spcPct val="35000"/>
            </a:spcAft>
            <a:buNone/>
          </a:pPr>
          <a:r>
            <a:rPr lang="en-US" sz="2500" kern="1200"/>
            <a:t>Self-Advocacy: change for an individual</a:t>
          </a:r>
        </a:p>
      </dsp:txBody>
      <dsp:txXfrm>
        <a:off x="1950324" y="2111461"/>
        <a:ext cx="4320551" cy="1688592"/>
      </dsp:txXfrm>
    </dsp:sp>
    <dsp:sp modelId="{BF368041-F2C1-4659-9EFB-E9F3A56FD357}">
      <dsp:nvSpPr>
        <dsp:cNvPr id="0" name=""/>
        <dsp:cNvSpPr/>
      </dsp:nvSpPr>
      <dsp:spPr>
        <a:xfrm>
          <a:off x="0" y="4222202"/>
          <a:ext cx="6270876" cy="168859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AFCBAFF-708C-4929-AA06-7329BBC30A2E}">
      <dsp:nvSpPr>
        <dsp:cNvPr id="0" name=""/>
        <dsp:cNvSpPr/>
      </dsp:nvSpPr>
      <dsp:spPr>
        <a:xfrm>
          <a:off x="510799" y="4602135"/>
          <a:ext cx="928725" cy="92872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00F31BF-6473-4B56-B46E-30D8559CF07C}">
      <dsp:nvSpPr>
        <dsp:cNvPr id="0" name=""/>
        <dsp:cNvSpPr/>
      </dsp:nvSpPr>
      <dsp:spPr>
        <a:xfrm>
          <a:off x="1950324" y="4222202"/>
          <a:ext cx="4320551" cy="16885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8709" tIns="178709" rIns="178709" bIns="178709" numCol="1" spcCol="1270" anchor="ctr" anchorCtr="0">
          <a:noAutofit/>
        </a:bodyPr>
        <a:lstStyle/>
        <a:p>
          <a:pPr marL="0" lvl="0" indent="0" algn="l" defTabSz="1111250">
            <a:lnSpc>
              <a:spcPct val="90000"/>
            </a:lnSpc>
            <a:spcBef>
              <a:spcPct val="0"/>
            </a:spcBef>
            <a:spcAft>
              <a:spcPct val="35000"/>
            </a:spcAft>
            <a:buNone/>
          </a:pPr>
          <a:r>
            <a:rPr lang="en-US" sz="2500" kern="1200"/>
            <a:t>Systems Advocacy: large-scale change for a community or institution </a:t>
          </a:r>
        </a:p>
      </dsp:txBody>
      <dsp:txXfrm>
        <a:off x="1950324" y="4222202"/>
        <a:ext cx="4320551" cy="1688592"/>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4-29T01:49:17.023"/>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3,'65'9,"-24"-1,389 22,8-30,-198-3,4824 2,-4701-21,-54 0,-262 21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4-29T01:51:04.593"/>
    </inkml:context>
    <inkml:brush xml:id="br0">
      <inkml:brushProperty name="width" value="0.3" units="cm"/>
      <inkml:brushProperty name="height" value="0.6" units="cm"/>
      <inkml:brushProperty name="color" value="#00FDFF"/>
      <inkml:brushProperty name="tip" value="rectangle"/>
      <inkml:brushProperty name="rasterOp" value="maskPen"/>
      <inkml:brushProperty name="ignorePressure" value="1"/>
    </inkml:brush>
  </inkml:definitions>
  <inkml:trace contextRef="#ctx0" brushRef="#br0">0 1,'0'0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4-29T01:51:12.335"/>
    </inkml:context>
    <inkml:brush xml:id="br0">
      <inkml:brushProperty name="width" value="0.3" units="cm"/>
      <inkml:brushProperty name="height" value="0.6" units="cm"/>
      <inkml:brushProperty name="color" value="#00FDFF"/>
      <inkml:brushProperty name="tip" value="rectangle"/>
      <inkml:brushProperty name="rasterOp" value="maskPen"/>
      <inkml:brushProperty name="ignorePressure" value="1"/>
    </inkml:brush>
  </inkml:definitions>
  <inkml:trace contextRef="#ctx0" brushRef="#br0">1 1,'0'0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DC950B-4B5F-4517-9F86-07EAC8429C7A}" type="datetimeFigureOut">
              <a:rPr lang="en-US" smtClean="0"/>
              <a:t>5/2/2022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4D6137-B66B-4B2E-8DFD-464D7E54A41D}" type="slidenum">
              <a:rPr lang="en-US" smtClean="0"/>
              <a:t>‹#›</a:t>
            </a:fld>
            <a:endParaRPr lang="en-US"/>
          </a:p>
        </p:txBody>
      </p:sp>
    </p:spTree>
    <p:extLst>
      <p:ext uri="{BB962C8B-B14F-4D97-AF65-F5344CB8AC3E}">
        <p14:creationId xmlns:p14="http://schemas.microsoft.com/office/powerpoint/2010/main" val="31538491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24D6137-B66B-4B2E-8DFD-464D7E54A41D}" type="slidenum">
              <a:rPr lang="en-US" smtClean="0"/>
              <a:t>1</a:t>
            </a:fld>
            <a:endParaRPr lang="en-US"/>
          </a:p>
        </p:txBody>
      </p:sp>
    </p:spTree>
    <p:extLst>
      <p:ext uri="{BB962C8B-B14F-4D97-AF65-F5344CB8AC3E}">
        <p14:creationId xmlns:p14="http://schemas.microsoft.com/office/powerpoint/2010/main" val="28216302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Lobbying is the practice of influencing decisions made by the government and it is divided into 2 categories…</a:t>
            </a:r>
          </a:p>
          <a:p>
            <a:endParaRPr lang="en-US" dirty="0"/>
          </a:p>
          <a:p>
            <a:r>
              <a:rPr lang="en-US" dirty="0"/>
              <a:t>DIRECT LOBBYING When you state your position on specific legislation to legislators or others who participate in the formulation of legislation </a:t>
            </a:r>
          </a:p>
          <a:p>
            <a:endParaRPr lang="en-US" dirty="0"/>
          </a:p>
          <a:p>
            <a:r>
              <a:rPr lang="en-US" dirty="0"/>
              <a:t>GRASSROOTS LOBBYING When you state your position to the general public and ask the general public to contact legislators or other decision makers who participate in the formulation of legislation</a:t>
            </a:r>
          </a:p>
          <a:p>
            <a:endParaRPr lang="en-US" dirty="0"/>
          </a:p>
          <a:p>
            <a:r>
              <a:rPr lang="en-US" dirty="0"/>
              <a:t>Both definitions include Communication.  What is that?  Is it a letter, phone call, visit, or a chance meeting in a grocery store? It is </a:t>
            </a:r>
            <a:r>
              <a:rPr lang="en-US" b="1" i="1" dirty="0"/>
              <a:t>Anything used to convey a message</a:t>
            </a:r>
          </a:p>
          <a:p>
            <a:endParaRPr lang="en-US" dirty="0"/>
          </a:p>
        </p:txBody>
      </p:sp>
      <p:sp>
        <p:nvSpPr>
          <p:cNvPr id="4" name="Slide Number Placeholder 3"/>
          <p:cNvSpPr>
            <a:spLocks noGrp="1"/>
          </p:cNvSpPr>
          <p:nvPr>
            <p:ph type="sldNum" sz="quarter" idx="5"/>
          </p:nvPr>
        </p:nvSpPr>
        <p:spPr/>
        <p:txBody>
          <a:bodyPr/>
          <a:lstStyle/>
          <a:p>
            <a:fld id="{C24D6137-B66B-4B2E-8DFD-464D7E54A41D}" type="slidenum">
              <a:rPr lang="en-US" smtClean="0"/>
              <a:t>16</a:t>
            </a:fld>
            <a:endParaRPr lang="en-US"/>
          </a:p>
        </p:txBody>
      </p:sp>
    </p:spTree>
    <p:extLst>
      <p:ext uri="{BB962C8B-B14F-4D97-AF65-F5344CB8AC3E}">
        <p14:creationId xmlns:p14="http://schemas.microsoft.com/office/powerpoint/2010/main" val="2211961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federal tax code defines a legislator as any member or employee of a legislative body or any government official or employee who may participate in the formulation of legislation.</a:t>
            </a:r>
          </a:p>
        </p:txBody>
      </p:sp>
      <p:sp>
        <p:nvSpPr>
          <p:cNvPr id="4" name="Slide Number Placeholder 3"/>
          <p:cNvSpPr>
            <a:spLocks noGrp="1"/>
          </p:cNvSpPr>
          <p:nvPr>
            <p:ph type="sldNum" sz="quarter" idx="5"/>
          </p:nvPr>
        </p:nvSpPr>
        <p:spPr/>
        <p:txBody>
          <a:bodyPr/>
          <a:lstStyle/>
          <a:p>
            <a:fld id="{C24D6137-B66B-4B2E-8DFD-464D7E54A41D}" type="slidenum">
              <a:rPr lang="en-US" smtClean="0"/>
              <a:t>17</a:t>
            </a:fld>
            <a:endParaRPr lang="en-US"/>
          </a:p>
        </p:txBody>
      </p:sp>
    </p:spTree>
    <p:extLst>
      <p:ext uri="{BB962C8B-B14F-4D97-AF65-F5344CB8AC3E}">
        <p14:creationId xmlns:p14="http://schemas.microsoft.com/office/powerpoint/2010/main" val="17366307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federal tax code defines a legislator as any member or employee of a legislative body or any government official or employee who may participate in the formulation of legislation.</a:t>
            </a:r>
          </a:p>
        </p:txBody>
      </p:sp>
      <p:sp>
        <p:nvSpPr>
          <p:cNvPr id="4" name="Slide Number Placeholder 3"/>
          <p:cNvSpPr>
            <a:spLocks noGrp="1"/>
          </p:cNvSpPr>
          <p:nvPr>
            <p:ph type="sldNum" sz="quarter" idx="5"/>
          </p:nvPr>
        </p:nvSpPr>
        <p:spPr/>
        <p:txBody>
          <a:bodyPr/>
          <a:lstStyle/>
          <a:p>
            <a:fld id="{C24D6137-B66B-4B2E-8DFD-464D7E54A41D}" type="slidenum">
              <a:rPr lang="en-US" smtClean="0"/>
              <a:t>18</a:t>
            </a:fld>
            <a:endParaRPr lang="en-US"/>
          </a:p>
        </p:txBody>
      </p:sp>
    </p:spTree>
    <p:extLst>
      <p:ext uri="{BB962C8B-B14F-4D97-AF65-F5344CB8AC3E}">
        <p14:creationId xmlns:p14="http://schemas.microsoft.com/office/powerpoint/2010/main" val="6446788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now that we know what lobbying is and that we can do it, lets jump into the legislative process or rather…how a bill becomes a law.</a:t>
            </a:r>
          </a:p>
        </p:txBody>
      </p:sp>
      <p:sp>
        <p:nvSpPr>
          <p:cNvPr id="4" name="Slide Number Placeholder 3"/>
          <p:cNvSpPr>
            <a:spLocks noGrp="1"/>
          </p:cNvSpPr>
          <p:nvPr>
            <p:ph type="sldNum" sz="quarter" idx="5"/>
          </p:nvPr>
        </p:nvSpPr>
        <p:spPr/>
        <p:txBody>
          <a:bodyPr/>
          <a:lstStyle/>
          <a:p>
            <a:fld id="{C24D6137-B66B-4B2E-8DFD-464D7E54A41D}" type="slidenum">
              <a:rPr lang="en-US" smtClean="0"/>
              <a:t>20</a:t>
            </a:fld>
            <a:endParaRPr lang="en-US"/>
          </a:p>
        </p:txBody>
      </p:sp>
    </p:spTree>
    <p:extLst>
      <p:ext uri="{BB962C8B-B14F-4D97-AF65-F5344CB8AC3E}">
        <p14:creationId xmlns:p14="http://schemas.microsoft.com/office/powerpoint/2010/main" val="8876553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24D6137-B66B-4B2E-8DFD-464D7E54A41D}" type="slidenum">
              <a:rPr lang="en-US" smtClean="0"/>
              <a:t>27</a:t>
            </a:fld>
            <a:endParaRPr lang="en-US"/>
          </a:p>
        </p:txBody>
      </p:sp>
    </p:spTree>
    <p:extLst>
      <p:ext uri="{BB962C8B-B14F-4D97-AF65-F5344CB8AC3E}">
        <p14:creationId xmlns:p14="http://schemas.microsoft.com/office/powerpoint/2010/main" val="32241126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24D6137-B66B-4B2E-8DFD-464D7E54A41D}" type="slidenum">
              <a:rPr lang="en-US" smtClean="0"/>
              <a:t>28</a:t>
            </a:fld>
            <a:endParaRPr lang="en-US"/>
          </a:p>
        </p:txBody>
      </p:sp>
    </p:spTree>
    <p:extLst>
      <p:ext uri="{BB962C8B-B14F-4D97-AF65-F5344CB8AC3E}">
        <p14:creationId xmlns:p14="http://schemas.microsoft.com/office/powerpoint/2010/main" val="41597224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24D6137-B66B-4B2E-8DFD-464D7E54A41D}" type="slidenum">
              <a:rPr lang="en-US" smtClean="0"/>
              <a:t>29</a:t>
            </a:fld>
            <a:endParaRPr lang="en-US"/>
          </a:p>
        </p:txBody>
      </p:sp>
    </p:spTree>
    <p:extLst>
      <p:ext uri="{BB962C8B-B14F-4D97-AF65-F5344CB8AC3E}">
        <p14:creationId xmlns:p14="http://schemas.microsoft.com/office/powerpoint/2010/main" val="6551741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24D6137-B66B-4B2E-8DFD-464D7E54A41D}" type="slidenum">
              <a:rPr lang="en-US" smtClean="0"/>
              <a:t>30</a:t>
            </a:fld>
            <a:endParaRPr lang="en-US"/>
          </a:p>
        </p:txBody>
      </p:sp>
    </p:spTree>
    <p:extLst>
      <p:ext uri="{BB962C8B-B14F-4D97-AF65-F5344CB8AC3E}">
        <p14:creationId xmlns:p14="http://schemas.microsoft.com/office/powerpoint/2010/main" val="30667539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We’re going to focus on systems advocacy today</a:t>
            </a:r>
          </a:p>
        </p:txBody>
      </p:sp>
      <p:sp>
        <p:nvSpPr>
          <p:cNvPr id="4" name="Slide Number Placeholder 3"/>
          <p:cNvSpPr>
            <a:spLocks noGrp="1"/>
          </p:cNvSpPr>
          <p:nvPr>
            <p:ph type="sldNum" sz="quarter" idx="5"/>
          </p:nvPr>
        </p:nvSpPr>
        <p:spPr/>
        <p:txBody>
          <a:bodyPr/>
          <a:lstStyle/>
          <a:p>
            <a:fld id="{C24D6137-B66B-4B2E-8DFD-464D7E54A41D}" type="slidenum">
              <a:rPr lang="en-US" smtClean="0"/>
              <a:t>2</a:t>
            </a:fld>
            <a:endParaRPr lang="en-US"/>
          </a:p>
        </p:txBody>
      </p:sp>
    </p:spTree>
    <p:extLst>
      <p:ext uri="{BB962C8B-B14F-4D97-AF65-F5344CB8AC3E}">
        <p14:creationId xmlns:p14="http://schemas.microsoft.com/office/powerpoint/2010/main" val="18679734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81306C"/>
                </a:solidFill>
                <a:effectLst/>
                <a:latin typeface="Roboto" panose="02000000000000000000" pitchFamily="2" charset="0"/>
              </a:rPr>
              <a:t>“Policy advocacy is the process of negotiating and mediating a dialogue through which influential networks, opinion leaders, and ultimately, decisionmakers take ownership of your ideas, evidence, and proposals, and subsequently act upon them.”</a:t>
            </a:r>
            <a:endParaRPr lang="en-US" b="0" i="0" dirty="0"/>
          </a:p>
        </p:txBody>
      </p:sp>
      <p:sp>
        <p:nvSpPr>
          <p:cNvPr id="4" name="Slide Number Placeholder 3"/>
          <p:cNvSpPr>
            <a:spLocks noGrp="1"/>
          </p:cNvSpPr>
          <p:nvPr>
            <p:ph type="sldNum" sz="quarter" idx="5"/>
          </p:nvPr>
        </p:nvSpPr>
        <p:spPr/>
        <p:txBody>
          <a:bodyPr/>
          <a:lstStyle/>
          <a:p>
            <a:fld id="{C24D6137-B66B-4B2E-8DFD-464D7E54A41D}" type="slidenum">
              <a:rPr lang="en-US" smtClean="0"/>
              <a:t>5</a:t>
            </a:fld>
            <a:endParaRPr lang="en-US"/>
          </a:p>
        </p:txBody>
      </p:sp>
    </p:spTree>
    <p:extLst>
      <p:ext uri="{BB962C8B-B14F-4D97-AF65-F5344CB8AC3E}">
        <p14:creationId xmlns:p14="http://schemas.microsoft.com/office/powerpoint/2010/main" val="18483224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24D6137-B66B-4B2E-8DFD-464D7E54A41D}" type="slidenum">
              <a:rPr lang="en-US" smtClean="0"/>
              <a:t>7</a:t>
            </a:fld>
            <a:endParaRPr lang="en-US"/>
          </a:p>
        </p:txBody>
      </p:sp>
    </p:spTree>
    <p:extLst>
      <p:ext uri="{BB962C8B-B14F-4D97-AF65-F5344CB8AC3E}">
        <p14:creationId xmlns:p14="http://schemas.microsoft.com/office/powerpoint/2010/main" val="15572940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“What consequences have you/the advocate experienced because of the problem?”</a:t>
            </a:r>
          </a:p>
          <a:p>
            <a:endParaRPr lang="en-US" dirty="0"/>
          </a:p>
        </p:txBody>
      </p:sp>
      <p:sp>
        <p:nvSpPr>
          <p:cNvPr id="4" name="Slide Number Placeholder 3"/>
          <p:cNvSpPr>
            <a:spLocks noGrp="1"/>
          </p:cNvSpPr>
          <p:nvPr>
            <p:ph type="sldNum" sz="quarter" idx="5"/>
          </p:nvPr>
        </p:nvSpPr>
        <p:spPr/>
        <p:txBody>
          <a:bodyPr/>
          <a:lstStyle/>
          <a:p>
            <a:fld id="{C24D6137-B66B-4B2E-8DFD-464D7E54A41D}" type="slidenum">
              <a:rPr lang="en-US" smtClean="0"/>
              <a:t>8</a:t>
            </a:fld>
            <a:endParaRPr lang="en-US"/>
          </a:p>
        </p:txBody>
      </p:sp>
    </p:spTree>
    <p:extLst>
      <p:ext uri="{BB962C8B-B14F-4D97-AF65-F5344CB8AC3E}">
        <p14:creationId xmlns:p14="http://schemas.microsoft.com/office/powerpoint/2010/main" val="11749529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202124"/>
                </a:solidFill>
                <a:effectLst/>
                <a:latin typeface="Roboto" panose="02000000000000000000" pitchFamily="2" charset="0"/>
              </a:rPr>
              <a:t>“Nonviolent direct action seeks </a:t>
            </a:r>
            <a:r>
              <a:rPr lang="en-US" b="1" i="0" dirty="0">
                <a:solidFill>
                  <a:srgbClr val="202124"/>
                </a:solidFill>
                <a:effectLst/>
                <a:latin typeface="Roboto" panose="02000000000000000000" pitchFamily="2" charset="0"/>
              </a:rPr>
              <a:t>to create such a crisis and foster such a tension that a community which has constantly refused to negotiate is forced to confront the issue”</a:t>
            </a:r>
          </a:p>
          <a:p>
            <a:endParaRPr lang="en-US" b="1" i="0" dirty="0">
              <a:solidFill>
                <a:srgbClr val="202124"/>
              </a:solidFill>
              <a:effectLst/>
              <a:latin typeface="Roboto" panose="02000000000000000000" pitchFamily="2" charset="0"/>
            </a:endParaRPr>
          </a:p>
          <a:p>
            <a:pPr algn="l"/>
            <a:r>
              <a:rPr lang="en-US" b="0" i="0" dirty="0">
                <a:solidFill>
                  <a:srgbClr val="000300"/>
                </a:solidFill>
                <a:effectLst/>
                <a:latin typeface="Source Serif Pro VF"/>
              </a:rPr>
              <a:t>Woolworth's lunch counter in Greensboro, North Carolina (pictured today).  The players were four black college students who decided to go into the store, sit at the counter and refuse to move until they were served. (Feb 1</a:t>
            </a:r>
            <a:r>
              <a:rPr lang="en-US" b="0" i="0" baseline="30000" dirty="0">
                <a:solidFill>
                  <a:srgbClr val="000300"/>
                </a:solidFill>
                <a:effectLst/>
                <a:latin typeface="Source Serif Pro VF"/>
              </a:rPr>
              <a:t>st</a:t>
            </a:r>
            <a:r>
              <a:rPr lang="en-US" b="0" i="0" dirty="0">
                <a:solidFill>
                  <a:srgbClr val="000300"/>
                </a:solidFill>
                <a:effectLst/>
                <a:latin typeface="Source Serif Pro VF"/>
              </a:rPr>
              <a:t>, 1960) This moment at Woolworth's inspired a group of high schoolers in North Carolina to hold a sit-in of their own in a drugstore just a few weeks later.</a:t>
            </a:r>
          </a:p>
          <a:p>
            <a:pPr algn="l"/>
            <a:r>
              <a:rPr lang="en-US" b="0" i="0" dirty="0">
                <a:solidFill>
                  <a:srgbClr val="000300"/>
                </a:solidFill>
                <a:effectLst/>
                <a:latin typeface="Source Serif Pro VF"/>
              </a:rPr>
              <a:t>They became known as the Chapel Hill Nine. </a:t>
            </a:r>
          </a:p>
          <a:p>
            <a:pPr algn="l"/>
            <a:r>
              <a:rPr lang="en-US" b="0" i="0" dirty="0">
                <a:solidFill>
                  <a:srgbClr val="000300"/>
                </a:solidFill>
                <a:effectLst/>
                <a:latin typeface="Source Serif Pro VF"/>
              </a:rPr>
              <a:t>Ultimately the commitment by both protests led to the desegregation of the Woolworth lunch counter on July 25, 1960. Now the site of the International Civil Rights Center and Museum. </a:t>
            </a:r>
          </a:p>
          <a:p>
            <a:pPr algn="l"/>
            <a:endParaRPr lang="en-US" b="0" i="0" dirty="0">
              <a:solidFill>
                <a:srgbClr val="000300"/>
              </a:solidFill>
              <a:effectLst/>
              <a:latin typeface="Source Serif Pro VF"/>
            </a:endParaRPr>
          </a:p>
          <a:p>
            <a:pPr algn="l"/>
            <a:r>
              <a:rPr lang="en-US" b="0" i="0" dirty="0">
                <a:solidFill>
                  <a:srgbClr val="000300"/>
                </a:solidFill>
                <a:effectLst/>
                <a:latin typeface="Source Serif Pro VF"/>
              </a:rPr>
              <a:t>Disability history—”504 Sit-In” HEW protests in April 1977. San Fran lasted 21 days. </a:t>
            </a:r>
          </a:p>
          <a:p>
            <a:pPr algn="l"/>
            <a:endParaRPr lang="en-US" b="0" i="0" dirty="0">
              <a:solidFill>
                <a:srgbClr val="000300"/>
              </a:solidFill>
              <a:effectLst/>
              <a:latin typeface="Source Serif Pro VF"/>
            </a:endParaRPr>
          </a:p>
          <a:p>
            <a:pPr algn="l"/>
            <a:r>
              <a:rPr lang="en-US" b="0" i="0" dirty="0">
                <a:solidFill>
                  <a:srgbClr val="000300"/>
                </a:solidFill>
                <a:effectLst/>
                <a:latin typeface="Source Serif Pro VF"/>
              </a:rPr>
              <a:t>Mention cross-over between mobilization techniques. </a:t>
            </a:r>
          </a:p>
          <a:p>
            <a:pPr algn="l"/>
            <a:endParaRPr lang="en-US" b="0" i="0" dirty="0">
              <a:solidFill>
                <a:srgbClr val="212124"/>
              </a:solidFill>
              <a:effectLst/>
              <a:latin typeface="Proxima Nova"/>
            </a:endParaRPr>
          </a:p>
        </p:txBody>
      </p:sp>
      <p:sp>
        <p:nvSpPr>
          <p:cNvPr id="4" name="Slide Number Placeholder 3"/>
          <p:cNvSpPr>
            <a:spLocks noGrp="1"/>
          </p:cNvSpPr>
          <p:nvPr>
            <p:ph type="sldNum" sz="quarter" idx="5"/>
          </p:nvPr>
        </p:nvSpPr>
        <p:spPr/>
        <p:txBody>
          <a:bodyPr/>
          <a:lstStyle/>
          <a:p>
            <a:fld id="{C24D6137-B66B-4B2E-8DFD-464D7E54A41D}" type="slidenum">
              <a:rPr lang="en-US" smtClean="0"/>
              <a:t>11</a:t>
            </a:fld>
            <a:endParaRPr lang="en-US"/>
          </a:p>
        </p:txBody>
      </p:sp>
    </p:spTree>
    <p:extLst>
      <p:ext uri="{BB962C8B-B14F-4D97-AF65-F5344CB8AC3E}">
        <p14:creationId xmlns:p14="http://schemas.microsoft.com/office/powerpoint/2010/main" val="36438973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Sometimes rallies are promoted as marches—can be similar to protests when in the community. </a:t>
            </a:r>
          </a:p>
          <a:p>
            <a:r>
              <a:rPr lang="en-US" dirty="0"/>
              <a:t>	-Often feature speakers vs. chanting</a:t>
            </a:r>
          </a:p>
          <a:p>
            <a:endParaRPr lang="en-US" dirty="0"/>
          </a:p>
          <a:p>
            <a:r>
              <a:rPr lang="en-US" dirty="0"/>
              <a:t>The sticky notes with the governor (Pics?)  </a:t>
            </a:r>
          </a:p>
          <a:p>
            <a:endParaRPr lang="en-US" dirty="0"/>
          </a:p>
        </p:txBody>
      </p:sp>
      <p:sp>
        <p:nvSpPr>
          <p:cNvPr id="4" name="Slide Number Placeholder 3"/>
          <p:cNvSpPr>
            <a:spLocks noGrp="1"/>
          </p:cNvSpPr>
          <p:nvPr>
            <p:ph type="sldNum" sz="quarter" idx="5"/>
          </p:nvPr>
        </p:nvSpPr>
        <p:spPr/>
        <p:txBody>
          <a:bodyPr/>
          <a:lstStyle/>
          <a:p>
            <a:fld id="{C24D6137-B66B-4B2E-8DFD-464D7E54A41D}" type="slidenum">
              <a:rPr lang="en-US" smtClean="0"/>
              <a:t>12</a:t>
            </a:fld>
            <a:endParaRPr lang="en-US"/>
          </a:p>
        </p:txBody>
      </p:sp>
    </p:spTree>
    <p:extLst>
      <p:ext uri="{BB962C8B-B14F-4D97-AF65-F5344CB8AC3E}">
        <p14:creationId xmlns:p14="http://schemas.microsoft.com/office/powerpoint/2010/main" val="23322285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1" i="0" dirty="0">
                <a:solidFill>
                  <a:srgbClr val="FFFFFF"/>
                </a:solidFill>
                <a:effectLst/>
                <a:latin typeface="Poppins" panose="020B0502040204020203" pitchFamily="2" charset="0"/>
              </a:rPr>
              <a:t>#MeToo</a:t>
            </a:r>
            <a:endParaRPr lang="en-US" b="0" i="0" dirty="0">
              <a:solidFill>
                <a:srgbClr val="FFFFFF"/>
              </a:solidFill>
              <a:effectLst/>
              <a:latin typeface="Poppins" panose="020B0502040204020203" pitchFamily="2" charset="0"/>
            </a:endParaRPr>
          </a:p>
          <a:p>
            <a:pPr algn="just"/>
            <a:r>
              <a:rPr lang="en-US" b="0" i="0" dirty="0">
                <a:solidFill>
                  <a:srgbClr val="D3D3D3"/>
                </a:solidFill>
                <a:effectLst/>
                <a:latin typeface="Poppins" panose="020B0502040204020203" pitchFamily="2" charset="0"/>
              </a:rPr>
              <a:t>It was activist </a:t>
            </a:r>
            <a:r>
              <a:rPr lang="en-US" b="0" i="0" dirty="0" err="1">
                <a:solidFill>
                  <a:srgbClr val="D3D3D3"/>
                </a:solidFill>
                <a:effectLst/>
                <a:latin typeface="Poppins" panose="020B0502040204020203" pitchFamily="2" charset="0"/>
              </a:rPr>
              <a:t>Tarana</a:t>
            </a:r>
            <a:r>
              <a:rPr lang="en-US" b="0" i="0" dirty="0">
                <a:solidFill>
                  <a:srgbClr val="D3D3D3"/>
                </a:solidFill>
                <a:effectLst/>
                <a:latin typeface="Poppins" panose="020B0502040204020203" pitchFamily="2" charset="0"/>
              </a:rPr>
              <a:t> Burke who used this hashtag for the first time in 2006 to promote ‘empowerment through empathy.’ However, #MeToo went viral in 2017 when actress Alyssa Milano took to Twitter encouraging other women to share their narrative of sexual harassment and assault. It spread like wildfire.</a:t>
            </a:r>
          </a:p>
          <a:p>
            <a:pPr algn="l"/>
            <a:r>
              <a:rPr lang="en-US" b="1" i="0" dirty="0">
                <a:solidFill>
                  <a:srgbClr val="FFFFFF"/>
                </a:solidFill>
                <a:effectLst/>
                <a:latin typeface="Poppins" panose="00000500000000000000" pitchFamily="2" charset="0"/>
              </a:rPr>
              <a:t>#BlackLivesMatter</a:t>
            </a:r>
            <a:endParaRPr lang="en-US" b="0" i="0" dirty="0">
              <a:solidFill>
                <a:srgbClr val="FFFFFF"/>
              </a:solidFill>
              <a:effectLst/>
              <a:latin typeface="Poppins" panose="00000500000000000000" pitchFamily="2" charset="0"/>
            </a:endParaRPr>
          </a:p>
          <a:p>
            <a:pPr algn="just"/>
            <a:r>
              <a:rPr lang="en-US" b="0" i="0" dirty="0">
                <a:solidFill>
                  <a:srgbClr val="D3D3D3"/>
                </a:solidFill>
                <a:effectLst/>
                <a:latin typeface="Poppins" panose="00000500000000000000" pitchFamily="2" charset="0"/>
              </a:rPr>
              <a:t>This one originated on Facebook through a heartfelt post after the shooting of 17-year-old Trayvon Martin in 2012. The hashtag led to a civil rights movement in the United States and was used 30 million times on Twitter – an average of 17,003 times per day. The movement campaigns against violence towards black people.</a:t>
            </a:r>
          </a:p>
          <a:p>
            <a:pPr algn="just"/>
            <a:endParaRPr lang="en-US" b="0" i="0" dirty="0">
              <a:solidFill>
                <a:srgbClr val="D3D3D3"/>
              </a:solidFill>
              <a:effectLst/>
              <a:latin typeface="Poppins" panose="020B0502040204020203" pitchFamily="2" charset="0"/>
            </a:endParaRPr>
          </a:p>
          <a:p>
            <a:endParaRPr lang="en-US" dirty="0"/>
          </a:p>
          <a:p>
            <a:endParaRPr lang="en-US" dirty="0"/>
          </a:p>
          <a:p>
            <a:endParaRPr lang="en-US" dirty="0"/>
          </a:p>
          <a:p>
            <a:r>
              <a:rPr lang="en-US" dirty="0"/>
              <a:t>Here we’ll talk about the virtual advocacy day in 2021.</a:t>
            </a:r>
          </a:p>
        </p:txBody>
      </p:sp>
      <p:sp>
        <p:nvSpPr>
          <p:cNvPr id="4" name="Slide Number Placeholder 3"/>
          <p:cNvSpPr>
            <a:spLocks noGrp="1"/>
          </p:cNvSpPr>
          <p:nvPr>
            <p:ph type="sldNum" sz="quarter" idx="5"/>
          </p:nvPr>
        </p:nvSpPr>
        <p:spPr/>
        <p:txBody>
          <a:bodyPr/>
          <a:lstStyle/>
          <a:p>
            <a:fld id="{C24D6137-B66B-4B2E-8DFD-464D7E54A41D}" type="slidenum">
              <a:rPr lang="en-US" smtClean="0"/>
              <a:t>13</a:t>
            </a:fld>
            <a:endParaRPr lang="en-US"/>
          </a:p>
        </p:txBody>
      </p:sp>
    </p:spTree>
    <p:extLst>
      <p:ext uri="{BB962C8B-B14F-4D97-AF65-F5344CB8AC3E}">
        <p14:creationId xmlns:p14="http://schemas.microsoft.com/office/powerpoint/2010/main" val="19952943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24D6137-B66B-4B2E-8DFD-464D7E54A41D}" type="slidenum">
              <a:rPr lang="en-US" smtClean="0"/>
              <a:t>14</a:t>
            </a:fld>
            <a:endParaRPr lang="en-US"/>
          </a:p>
        </p:txBody>
      </p:sp>
    </p:spTree>
    <p:extLst>
      <p:ext uri="{BB962C8B-B14F-4D97-AF65-F5344CB8AC3E}">
        <p14:creationId xmlns:p14="http://schemas.microsoft.com/office/powerpoint/2010/main" val="34339643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68B2783-52B8-4082-AD28-FFF54F4682D1}" type="datetimeFigureOut">
              <a:rPr lang="en-US" smtClean="0"/>
              <a:t>5/2/2022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07F801-FA97-415C-99CB-CFDA874F395C}" type="slidenum">
              <a:rPr lang="en-US" smtClean="0"/>
              <a:t>‹#›</a:t>
            </a:fld>
            <a:endParaRPr lang="en-US"/>
          </a:p>
        </p:txBody>
      </p:sp>
    </p:spTree>
    <p:extLst>
      <p:ext uri="{BB962C8B-B14F-4D97-AF65-F5344CB8AC3E}">
        <p14:creationId xmlns:p14="http://schemas.microsoft.com/office/powerpoint/2010/main" val="286790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8B2783-52B8-4082-AD28-FFF54F4682D1}" type="datetimeFigureOut">
              <a:rPr lang="en-US" smtClean="0"/>
              <a:t>5/2/2022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07F801-FA97-415C-99CB-CFDA874F395C}" type="slidenum">
              <a:rPr lang="en-US" smtClean="0"/>
              <a:t>‹#›</a:t>
            </a:fld>
            <a:endParaRPr lang="en-US"/>
          </a:p>
        </p:txBody>
      </p:sp>
    </p:spTree>
    <p:extLst>
      <p:ext uri="{BB962C8B-B14F-4D97-AF65-F5344CB8AC3E}">
        <p14:creationId xmlns:p14="http://schemas.microsoft.com/office/powerpoint/2010/main" val="1187330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8B2783-52B8-4082-AD28-FFF54F4682D1}" type="datetimeFigureOut">
              <a:rPr lang="en-US" smtClean="0"/>
              <a:t>5/2/2022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07F801-FA97-415C-99CB-CFDA874F395C}" type="slidenum">
              <a:rPr lang="en-US" smtClean="0"/>
              <a:t>‹#›</a:t>
            </a:fld>
            <a:endParaRPr lang="en-US"/>
          </a:p>
        </p:txBody>
      </p:sp>
    </p:spTree>
    <p:extLst>
      <p:ext uri="{BB962C8B-B14F-4D97-AF65-F5344CB8AC3E}">
        <p14:creationId xmlns:p14="http://schemas.microsoft.com/office/powerpoint/2010/main" val="2088558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8B2783-52B8-4082-AD28-FFF54F4682D1}" type="datetimeFigureOut">
              <a:rPr lang="en-US" smtClean="0"/>
              <a:t>5/2/2022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07F801-FA97-415C-99CB-CFDA874F395C}" type="slidenum">
              <a:rPr lang="en-US" smtClean="0"/>
              <a:t>‹#›</a:t>
            </a:fld>
            <a:endParaRPr lang="en-US"/>
          </a:p>
        </p:txBody>
      </p:sp>
    </p:spTree>
    <p:extLst>
      <p:ext uri="{BB962C8B-B14F-4D97-AF65-F5344CB8AC3E}">
        <p14:creationId xmlns:p14="http://schemas.microsoft.com/office/powerpoint/2010/main" val="300358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8B2783-52B8-4082-AD28-FFF54F4682D1}" type="datetimeFigureOut">
              <a:rPr lang="en-US" smtClean="0"/>
              <a:t>5/2/2022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07F801-FA97-415C-99CB-CFDA874F395C}" type="slidenum">
              <a:rPr lang="en-US" smtClean="0"/>
              <a:t>‹#›</a:t>
            </a:fld>
            <a:endParaRPr lang="en-US"/>
          </a:p>
        </p:txBody>
      </p:sp>
    </p:spTree>
    <p:extLst>
      <p:ext uri="{BB962C8B-B14F-4D97-AF65-F5344CB8AC3E}">
        <p14:creationId xmlns:p14="http://schemas.microsoft.com/office/powerpoint/2010/main" val="3907615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68B2783-52B8-4082-AD28-FFF54F4682D1}" type="datetimeFigureOut">
              <a:rPr lang="en-US" smtClean="0"/>
              <a:t>5/2/2022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07F801-FA97-415C-99CB-CFDA874F395C}" type="slidenum">
              <a:rPr lang="en-US" smtClean="0"/>
              <a:t>‹#›</a:t>
            </a:fld>
            <a:endParaRPr lang="en-US"/>
          </a:p>
        </p:txBody>
      </p:sp>
    </p:spTree>
    <p:extLst>
      <p:ext uri="{BB962C8B-B14F-4D97-AF65-F5344CB8AC3E}">
        <p14:creationId xmlns:p14="http://schemas.microsoft.com/office/powerpoint/2010/main" val="3410133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68B2783-52B8-4082-AD28-FFF54F4682D1}" type="datetimeFigureOut">
              <a:rPr lang="en-US" smtClean="0"/>
              <a:t>5/2/2022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07F801-FA97-415C-99CB-CFDA874F395C}" type="slidenum">
              <a:rPr lang="en-US" smtClean="0"/>
              <a:t>‹#›</a:t>
            </a:fld>
            <a:endParaRPr lang="en-US"/>
          </a:p>
        </p:txBody>
      </p:sp>
    </p:spTree>
    <p:extLst>
      <p:ext uri="{BB962C8B-B14F-4D97-AF65-F5344CB8AC3E}">
        <p14:creationId xmlns:p14="http://schemas.microsoft.com/office/powerpoint/2010/main" val="2492609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68B2783-52B8-4082-AD28-FFF54F4682D1}" type="datetimeFigureOut">
              <a:rPr lang="en-US" smtClean="0"/>
              <a:t>5/2/2022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07F801-FA97-415C-99CB-CFDA874F395C}" type="slidenum">
              <a:rPr lang="en-US" smtClean="0"/>
              <a:t>‹#›</a:t>
            </a:fld>
            <a:endParaRPr lang="en-US"/>
          </a:p>
        </p:txBody>
      </p:sp>
    </p:spTree>
    <p:extLst>
      <p:ext uri="{BB962C8B-B14F-4D97-AF65-F5344CB8AC3E}">
        <p14:creationId xmlns:p14="http://schemas.microsoft.com/office/powerpoint/2010/main" val="477135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8B2783-52B8-4082-AD28-FFF54F4682D1}" type="datetimeFigureOut">
              <a:rPr lang="en-US" smtClean="0"/>
              <a:t>5/2/2022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07F801-FA97-415C-99CB-CFDA874F395C}" type="slidenum">
              <a:rPr lang="en-US" smtClean="0"/>
              <a:t>‹#›</a:t>
            </a:fld>
            <a:endParaRPr lang="en-US"/>
          </a:p>
        </p:txBody>
      </p:sp>
    </p:spTree>
    <p:extLst>
      <p:ext uri="{BB962C8B-B14F-4D97-AF65-F5344CB8AC3E}">
        <p14:creationId xmlns:p14="http://schemas.microsoft.com/office/powerpoint/2010/main" val="1247056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68B2783-52B8-4082-AD28-FFF54F4682D1}" type="datetimeFigureOut">
              <a:rPr lang="en-US" smtClean="0"/>
              <a:t>5/2/2022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07F801-FA97-415C-99CB-CFDA874F395C}" type="slidenum">
              <a:rPr lang="en-US" smtClean="0"/>
              <a:t>‹#›</a:t>
            </a:fld>
            <a:endParaRPr lang="en-US"/>
          </a:p>
        </p:txBody>
      </p:sp>
    </p:spTree>
    <p:extLst>
      <p:ext uri="{BB962C8B-B14F-4D97-AF65-F5344CB8AC3E}">
        <p14:creationId xmlns:p14="http://schemas.microsoft.com/office/powerpoint/2010/main" val="2244288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68B2783-52B8-4082-AD28-FFF54F4682D1}" type="datetimeFigureOut">
              <a:rPr lang="en-US" smtClean="0"/>
              <a:t>5/2/2022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07F801-FA97-415C-99CB-CFDA874F395C}" type="slidenum">
              <a:rPr lang="en-US" smtClean="0"/>
              <a:t>‹#›</a:t>
            </a:fld>
            <a:endParaRPr lang="en-US"/>
          </a:p>
        </p:txBody>
      </p:sp>
    </p:spTree>
    <p:extLst>
      <p:ext uri="{BB962C8B-B14F-4D97-AF65-F5344CB8AC3E}">
        <p14:creationId xmlns:p14="http://schemas.microsoft.com/office/powerpoint/2010/main" val="2233192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8B2783-52B8-4082-AD28-FFF54F4682D1}" type="datetimeFigureOut">
              <a:rPr lang="en-US" smtClean="0"/>
              <a:t>5/2/2022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07F801-FA97-415C-99CB-CFDA874F395C}" type="slidenum">
              <a:rPr lang="en-US" smtClean="0"/>
              <a:t>‹#›</a:t>
            </a:fld>
            <a:endParaRPr lang="en-US"/>
          </a:p>
        </p:txBody>
      </p:sp>
    </p:spTree>
    <p:extLst>
      <p:ext uri="{BB962C8B-B14F-4D97-AF65-F5344CB8AC3E}">
        <p14:creationId xmlns:p14="http://schemas.microsoft.com/office/powerpoint/2010/main" val="3941696796"/>
      </p:ext>
    </p:extLst>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microsoft.com/office/2018/10/relationships/comments" Target="../comments/modernComment_112_6145A2B.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customXml" Target="../ink/ink2.xm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customXml" Target="../ink/ink3.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D6562-31EA-405F-B01D-846BE7487CD0}"/>
              </a:ext>
            </a:extLst>
          </p:cNvPr>
          <p:cNvSpPr>
            <a:spLocks noGrp="1"/>
          </p:cNvSpPr>
          <p:nvPr>
            <p:ph type="ctrTitle"/>
          </p:nvPr>
        </p:nvSpPr>
        <p:spPr>
          <a:xfrm>
            <a:off x="539414" y="493294"/>
            <a:ext cx="6310565" cy="5871411"/>
          </a:xfrm>
        </p:spPr>
        <p:txBody>
          <a:bodyPr anchor="ctr">
            <a:normAutofit/>
          </a:bodyPr>
          <a:lstStyle/>
          <a:p>
            <a:r>
              <a:rPr lang="en-US" sz="7200" dirty="0"/>
              <a:t>Advocating for Change: </a:t>
            </a:r>
            <a:br>
              <a:rPr lang="en-US" sz="7200" dirty="0"/>
            </a:br>
            <a:r>
              <a:rPr lang="en-US" sz="7200" dirty="0"/>
              <a:t>From Grassroots to </a:t>
            </a:r>
            <a:r>
              <a:rPr lang="en-US" sz="7200" dirty="0" err="1"/>
              <a:t>Grasstops</a:t>
            </a:r>
            <a:endParaRPr lang="en-US" sz="7200" dirty="0"/>
          </a:p>
        </p:txBody>
      </p:sp>
      <p:sp>
        <p:nvSpPr>
          <p:cNvPr id="3" name="Subtitle 2">
            <a:extLst>
              <a:ext uri="{FF2B5EF4-FFF2-40B4-BE49-F238E27FC236}">
                <a16:creationId xmlns:a16="http://schemas.microsoft.com/office/drawing/2014/main" id="{34243A29-43BB-4CDA-BE2B-E100B984E490}"/>
              </a:ext>
            </a:extLst>
          </p:cNvPr>
          <p:cNvSpPr>
            <a:spLocks noGrp="1"/>
          </p:cNvSpPr>
          <p:nvPr>
            <p:ph type="subTitle" idx="1"/>
          </p:nvPr>
        </p:nvSpPr>
        <p:spPr>
          <a:xfrm>
            <a:off x="6849979" y="1270006"/>
            <a:ext cx="5117432" cy="4761825"/>
          </a:xfrm>
        </p:spPr>
        <p:txBody>
          <a:bodyPr anchor="ctr">
            <a:normAutofit/>
          </a:bodyPr>
          <a:lstStyle/>
          <a:p>
            <a:pPr algn="l"/>
            <a:r>
              <a:rPr lang="en-US" sz="3600" dirty="0"/>
              <a:t>Carrie Scherr, Organizing and Advocacy Specialist</a:t>
            </a:r>
          </a:p>
          <a:p>
            <a:pPr algn="l"/>
            <a:br>
              <a:rPr lang="en-US" sz="3600" dirty="0"/>
            </a:br>
            <a:r>
              <a:rPr lang="en-US" sz="3600" dirty="0"/>
              <a:t>Briana Conley, Public Policy &amp; Youth Services Manager</a:t>
            </a:r>
          </a:p>
        </p:txBody>
      </p:sp>
    </p:spTree>
    <p:extLst>
      <p:ext uri="{BB962C8B-B14F-4D97-AF65-F5344CB8AC3E}">
        <p14:creationId xmlns:p14="http://schemas.microsoft.com/office/powerpoint/2010/main" val="41070194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27FF362-FC97-4BF5-949B-D4ADFA26E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888549">
            <a:off x="-1059473" y="-1108988"/>
            <a:ext cx="7179830" cy="5226565"/>
          </a:xfrm>
          <a:custGeom>
            <a:avLst/>
            <a:gdLst>
              <a:gd name="connsiteX0" fmla="*/ 5217841 w 7179830"/>
              <a:gd name="connsiteY0" fmla="*/ 464824 h 5226565"/>
              <a:gd name="connsiteX1" fmla="*/ 5222490 w 7179830"/>
              <a:gd name="connsiteY1" fmla="*/ 464289 h 5226565"/>
              <a:gd name="connsiteX2" fmla="*/ 5216768 w 7179830"/>
              <a:gd name="connsiteY2" fmla="*/ 463394 h 5226565"/>
              <a:gd name="connsiteX3" fmla="*/ 5217841 w 7179830"/>
              <a:gd name="connsiteY3" fmla="*/ 464824 h 5226565"/>
              <a:gd name="connsiteX4" fmla="*/ 4945201 w 7179830"/>
              <a:gd name="connsiteY4" fmla="*/ 5226565 h 5226565"/>
              <a:gd name="connsiteX5" fmla="*/ 140449 w 7179830"/>
              <a:gd name="connsiteY5" fmla="*/ 2240811 h 5226565"/>
              <a:gd name="connsiteX6" fmla="*/ 232913 w 7179830"/>
              <a:gd name="connsiteY6" fmla="*/ 2052782 h 5226565"/>
              <a:gd name="connsiteX7" fmla="*/ 375714 w 7179830"/>
              <a:gd name="connsiteY7" fmla="*/ 1803205 h 5226565"/>
              <a:gd name="connsiteX8" fmla="*/ 1512756 w 7179830"/>
              <a:gd name="connsiteY8" fmla="*/ 638448 h 5226565"/>
              <a:gd name="connsiteX9" fmla="*/ 2902095 w 7179830"/>
              <a:gd name="connsiteY9" fmla="*/ 120440 h 5226565"/>
              <a:gd name="connsiteX10" fmla="*/ 2848453 w 7179830"/>
              <a:gd name="connsiteY10" fmla="*/ 125626 h 5226565"/>
              <a:gd name="connsiteX11" fmla="*/ 1837830 w 7179830"/>
              <a:gd name="connsiteY11" fmla="*/ 426203 h 5226565"/>
              <a:gd name="connsiteX12" fmla="*/ 214608 w 7179830"/>
              <a:gd name="connsiteY12" fmla="*/ 1882239 h 5226565"/>
              <a:gd name="connsiteX13" fmla="*/ 91317 w 7179830"/>
              <a:gd name="connsiteY13" fmla="*/ 2123701 h 5226565"/>
              <a:gd name="connsiteX14" fmla="*/ 64092 w 7179830"/>
              <a:gd name="connsiteY14" fmla="*/ 2193361 h 5226565"/>
              <a:gd name="connsiteX15" fmla="*/ 0 w 7179830"/>
              <a:gd name="connsiteY15" fmla="*/ 2153533 h 5226565"/>
              <a:gd name="connsiteX16" fmla="*/ 42834 w 7179830"/>
              <a:gd name="connsiteY16" fmla="*/ 2047277 h 5226565"/>
              <a:gd name="connsiteX17" fmla="*/ 923582 w 7179830"/>
              <a:gd name="connsiteY17" fmla="*/ 915600 h 5226565"/>
              <a:gd name="connsiteX18" fmla="*/ 2686989 w 7179830"/>
              <a:gd name="connsiteY18" fmla="*/ 73950 h 5226565"/>
              <a:gd name="connsiteX19" fmla="*/ 3059983 w 7179830"/>
              <a:gd name="connsiteY19" fmla="*/ 20308 h 5226565"/>
              <a:gd name="connsiteX20" fmla="*/ 3454435 w 7179830"/>
              <a:gd name="connsiteY20" fmla="*/ 1176 h 5226565"/>
              <a:gd name="connsiteX21" fmla="*/ 3923806 w 7179830"/>
              <a:gd name="connsiteY21" fmla="*/ 49990 h 5226565"/>
              <a:gd name="connsiteX22" fmla="*/ 5350874 w 7179830"/>
              <a:gd name="connsiteY22" fmla="*/ 426917 h 5226565"/>
              <a:gd name="connsiteX23" fmla="*/ 6607360 w 7179830"/>
              <a:gd name="connsiteY23" fmla="*/ 1075097 h 5226565"/>
              <a:gd name="connsiteX24" fmla="*/ 7110534 w 7179830"/>
              <a:gd name="connsiteY24" fmla="*/ 1541421 h 5226565"/>
              <a:gd name="connsiteX25" fmla="*/ 7179830 w 7179830"/>
              <a:gd name="connsiteY25" fmla="*/ 1630542 h 5226565"/>
              <a:gd name="connsiteX26" fmla="*/ 7136295 w 7179830"/>
              <a:gd name="connsiteY26" fmla="*/ 1700600 h 5226565"/>
              <a:gd name="connsiteX27" fmla="*/ 7131140 w 7179830"/>
              <a:gd name="connsiteY27" fmla="*/ 1693045 h 5226565"/>
              <a:gd name="connsiteX28" fmla="*/ 6577499 w 7179830"/>
              <a:gd name="connsiteY28" fmla="*/ 1148230 h 5226565"/>
              <a:gd name="connsiteX29" fmla="*/ 5494816 w 7179830"/>
              <a:gd name="connsiteY29" fmla="*/ 563527 h 5226565"/>
              <a:gd name="connsiteX30" fmla="*/ 5366967 w 7179830"/>
              <a:gd name="connsiteY30" fmla="*/ 514176 h 5226565"/>
              <a:gd name="connsiteX31" fmla="*/ 5244661 w 7179830"/>
              <a:gd name="connsiteY31" fmla="*/ 470725 h 5226565"/>
              <a:gd name="connsiteX32" fmla="*/ 5904822 w 7179830"/>
              <a:gd name="connsiteY32" fmla="*/ 815468 h 5226565"/>
              <a:gd name="connsiteX33" fmla="*/ 7015222 w 7179830"/>
              <a:gd name="connsiteY33" fmla="*/ 1815185 h 5226565"/>
              <a:gd name="connsiteX34" fmla="*/ 7040454 w 7179830"/>
              <a:gd name="connsiteY34" fmla="*/ 1854830 h 522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179830" h="5226565">
                <a:moveTo>
                  <a:pt x="5217841" y="464824"/>
                </a:moveTo>
                <a:lnTo>
                  <a:pt x="5222490" y="464289"/>
                </a:lnTo>
                <a:lnTo>
                  <a:pt x="5216768" y="463394"/>
                </a:lnTo>
                <a:cubicBezTo>
                  <a:pt x="5216768" y="463394"/>
                  <a:pt x="5216768" y="464646"/>
                  <a:pt x="5217841" y="464824"/>
                </a:cubicBezTo>
                <a:close/>
                <a:moveTo>
                  <a:pt x="4945201" y="5226565"/>
                </a:moveTo>
                <a:lnTo>
                  <a:pt x="140449" y="2240811"/>
                </a:lnTo>
                <a:lnTo>
                  <a:pt x="232913" y="2052782"/>
                </a:lnTo>
                <a:cubicBezTo>
                  <a:pt x="277693" y="1968290"/>
                  <a:pt x="325201" y="1885054"/>
                  <a:pt x="375714" y="1803205"/>
                </a:cubicBezTo>
                <a:cubicBezTo>
                  <a:pt x="667528" y="1329721"/>
                  <a:pt x="1039629" y="935091"/>
                  <a:pt x="1512756" y="638448"/>
                </a:cubicBezTo>
                <a:cubicBezTo>
                  <a:pt x="1939392" y="370950"/>
                  <a:pt x="2405724" y="210560"/>
                  <a:pt x="2902095" y="120440"/>
                </a:cubicBezTo>
                <a:cubicBezTo>
                  <a:pt x="2884054" y="118134"/>
                  <a:pt x="2865727" y="119904"/>
                  <a:pt x="2848453" y="125626"/>
                </a:cubicBezTo>
                <a:cubicBezTo>
                  <a:pt x="2498704" y="175943"/>
                  <a:pt x="2158217" y="277201"/>
                  <a:pt x="1837830" y="426203"/>
                </a:cubicBezTo>
                <a:cubicBezTo>
                  <a:pt x="1147094" y="744660"/>
                  <a:pt x="593502" y="1217071"/>
                  <a:pt x="214608" y="1882239"/>
                </a:cubicBezTo>
                <a:cubicBezTo>
                  <a:pt x="169441" y="1960776"/>
                  <a:pt x="128308" y="2041369"/>
                  <a:pt x="91317" y="2123701"/>
                </a:cubicBezTo>
                <a:lnTo>
                  <a:pt x="64092" y="2193361"/>
                </a:lnTo>
                <a:lnTo>
                  <a:pt x="0" y="2153533"/>
                </a:lnTo>
                <a:lnTo>
                  <a:pt x="42834" y="2047277"/>
                </a:lnTo>
                <a:cubicBezTo>
                  <a:pt x="241792" y="1615775"/>
                  <a:pt x="541268" y="1241591"/>
                  <a:pt x="923582" y="915600"/>
                </a:cubicBezTo>
                <a:cubicBezTo>
                  <a:pt x="1435331" y="478415"/>
                  <a:pt x="2028081" y="205375"/>
                  <a:pt x="2686989" y="73950"/>
                </a:cubicBezTo>
                <a:cubicBezTo>
                  <a:pt x="2810367" y="49274"/>
                  <a:pt x="2934818" y="32466"/>
                  <a:pt x="3059983" y="20308"/>
                </a:cubicBezTo>
                <a:cubicBezTo>
                  <a:pt x="3185149" y="8148"/>
                  <a:pt x="3308706" y="2963"/>
                  <a:pt x="3454435" y="1176"/>
                </a:cubicBezTo>
                <a:cubicBezTo>
                  <a:pt x="3599805" y="-5977"/>
                  <a:pt x="3761985" y="20665"/>
                  <a:pt x="3923806" y="49990"/>
                </a:cubicBezTo>
                <a:cubicBezTo>
                  <a:pt x="4409449" y="137964"/>
                  <a:pt x="4886867" y="257228"/>
                  <a:pt x="5350874" y="426917"/>
                </a:cubicBezTo>
                <a:cubicBezTo>
                  <a:pt x="5797001" y="589991"/>
                  <a:pt x="6223101" y="792223"/>
                  <a:pt x="6607360" y="1075097"/>
                </a:cubicBezTo>
                <a:cubicBezTo>
                  <a:pt x="6794438" y="1212779"/>
                  <a:pt x="6965102" y="1365689"/>
                  <a:pt x="7110534" y="1541421"/>
                </a:cubicBezTo>
                <a:lnTo>
                  <a:pt x="7179830" y="1630542"/>
                </a:lnTo>
                <a:lnTo>
                  <a:pt x="7136295" y="1700600"/>
                </a:lnTo>
                <a:lnTo>
                  <a:pt x="7131140" y="1693045"/>
                </a:lnTo>
                <a:cubicBezTo>
                  <a:pt x="6977874" y="1483026"/>
                  <a:pt x="6788448" y="1305671"/>
                  <a:pt x="6577499" y="1148230"/>
                </a:cubicBezTo>
                <a:cubicBezTo>
                  <a:pt x="6245452" y="900401"/>
                  <a:pt x="5878538" y="716408"/>
                  <a:pt x="5494816" y="563527"/>
                </a:cubicBezTo>
                <a:cubicBezTo>
                  <a:pt x="5452491" y="546487"/>
                  <a:pt x="5409881" y="530036"/>
                  <a:pt x="5366967" y="514176"/>
                </a:cubicBezTo>
                <a:cubicBezTo>
                  <a:pt x="5326377" y="499156"/>
                  <a:pt x="5285430" y="485210"/>
                  <a:pt x="5244661" y="470725"/>
                </a:cubicBezTo>
                <a:cubicBezTo>
                  <a:pt x="5471517" y="572127"/>
                  <a:pt x="5691970" y="687263"/>
                  <a:pt x="5904822" y="815468"/>
                </a:cubicBezTo>
                <a:cubicBezTo>
                  <a:pt x="6336645" y="1080104"/>
                  <a:pt x="6718758" y="1400351"/>
                  <a:pt x="7015222" y="1815185"/>
                </a:cubicBezTo>
                <a:lnTo>
                  <a:pt x="7040454" y="1854830"/>
                </a:lnTo>
                <a:close/>
              </a:path>
            </a:pathLst>
          </a:custGeom>
          <a:solidFill>
            <a:schemeClr val="accent2"/>
          </a:solidFill>
          <a:ln w="12700"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6D3D277A-5393-49DD-8EDF-41127D312C6F}"/>
              </a:ext>
            </a:extLst>
          </p:cNvPr>
          <p:cNvSpPr>
            <a:spLocks noGrp="1"/>
          </p:cNvSpPr>
          <p:nvPr>
            <p:ph type="title"/>
          </p:nvPr>
        </p:nvSpPr>
        <p:spPr>
          <a:xfrm>
            <a:off x="841246" y="673770"/>
            <a:ext cx="3644489" cy="2414488"/>
          </a:xfrm>
        </p:spPr>
        <p:txBody>
          <a:bodyPr anchor="t">
            <a:normAutofit/>
          </a:bodyPr>
          <a:lstStyle/>
          <a:p>
            <a:r>
              <a:rPr lang="en-US" sz="5400" b="1">
                <a:solidFill>
                  <a:srgbClr val="FFFFFF"/>
                </a:solidFill>
              </a:rPr>
              <a:t>Opinion Leaders</a:t>
            </a:r>
          </a:p>
        </p:txBody>
      </p:sp>
      <p:sp>
        <p:nvSpPr>
          <p:cNvPr id="3" name="Content Placeholder 2">
            <a:extLst>
              <a:ext uri="{FF2B5EF4-FFF2-40B4-BE49-F238E27FC236}">
                <a16:creationId xmlns:a16="http://schemas.microsoft.com/office/drawing/2014/main" id="{6CAD5497-51FA-4465-BE12-F2FC3F948044}"/>
              </a:ext>
            </a:extLst>
          </p:cNvPr>
          <p:cNvSpPr>
            <a:spLocks noGrp="1"/>
          </p:cNvSpPr>
          <p:nvPr>
            <p:ph idx="1"/>
          </p:nvPr>
        </p:nvSpPr>
        <p:spPr>
          <a:xfrm>
            <a:off x="6095998" y="882315"/>
            <a:ext cx="5791201" cy="5294647"/>
          </a:xfrm>
        </p:spPr>
        <p:txBody>
          <a:bodyPr>
            <a:normAutofit fontScale="92500" lnSpcReduction="20000"/>
          </a:bodyPr>
          <a:lstStyle/>
          <a:p>
            <a:r>
              <a:rPr lang="en-US" dirty="0"/>
              <a:t>Find and develop champions for your cause through your education efforts</a:t>
            </a:r>
          </a:p>
          <a:p>
            <a:pPr lvl="1">
              <a:lnSpc>
                <a:spcPct val="110000"/>
              </a:lnSpc>
            </a:pPr>
            <a:r>
              <a:rPr lang="en-US" sz="2800" dirty="0"/>
              <a:t>Elected officials</a:t>
            </a:r>
          </a:p>
          <a:p>
            <a:pPr lvl="1">
              <a:lnSpc>
                <a:spcPct val="110000"/>
              </a:lnSpc>
            </a:pPr>
            <a:r>
              <a:rPr lang="en-US" sz="2800" dirty="0"/>
              <a:t>Nonprofit and business leaders</a:t>
            </a:r>
          </a:p>
          <a:p>
            <a:pPr lvl="1">
              <a:lnSpc>
                <a:spcPct val="110000"/>
              </a:lnSpc>
            </a:pPr>
            <a:r>
              <a:rPr lang="en-US" sz="2800" dirty="0"/>
              <a:t>School district leadership</a:t>
            </a:r>
          </a:p>
          <a:p>
            <a:pPr lvl="1">
              <a:lnSpc>
                <a:spcPct val="110000"/>
              </a:lnSpc>
            </a:pPr>
            <a:r>
              <a:rPr lang="en-US" sz="2800" dirty="0"/>
              <a:t>Union, trade association, and Chamber of Commerce leaders</a:t>
            </a:r>
          </a:p>
          <a:p>
            <a:pPr lvl="1">
              <a:lnSpc>
                <a:spcPct val="110000"/>
              </a:lnSpc>
            </a:pPr>
            <a:r>
              <a:rPr lang="en-US" sz="2800" dirty="0"/>
              <a:t>Civic and volunteer groups</a:t>
            </a:r>
          </a:p>
          <a:p>
            <a:pPr lvl="1">
              <a:lnSpc>
                <a:spcPct val="110000"/>
              </a:lnSpc>
            </a:pPr>
            <a:r>
              <a:rPr lang="en-US" sz="2800" dirty="0"/>
              <a:t>Media</a:t>
            </a:r>
          </a:p>
          <a:p>
            <a:pPr marL="457200" lvl="1" indent="0">
              <a:buNone/>
            </a:pPr>
            <a:endParaRPr lang="en-US" sz="2800" dirty="0"/>
          </a:p>
          <a:p>
            <a:pPr marL="0" indent="0" algn="ctr">
              <a:buNone/>
            </a:pPr>
            <a:r>
              <a:rPr lang="en-US" sz="3500" dirty="0"/>
              <a:t>Leaders should command respect and be able to speak about confidently about the issue</a:t>
            </a:r>
            <a:endParaRPr lang="en-US" sz="3000" dirty="0"/>
          </a:p>
          <a:p>
            <a:pPr marL="0" indent="0">
              <a:buNone/>
            </a:pPr>
            <a:endParaRPr lang="en-US" dirty="0"/>
          </a:p>
        </p:txBody>
      </p:sp>
    </p:spTree>
    <p:extLst>
      <p:ext uri="{BB962C8B-B14F-4D97-AF65-F5344CB8AC3E}">
        <p14:creationId xmlns:p14="http://schemas.microsoft.com/office/powerpoint/2010/main" val="31570433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640789D-3E6C-4EFE-919D-FA09FD18DE31}"/>
              </a:ext>
            </a:extLst>
          </p:cNvPr>
          <p:cNvSpPr>
            <a:spLocks noGrp="1"/>
          </p:cNvSpPr>
          <p:nvPr>
            <p:ph type="title"/>
          </p:nvPr>
        </p:nvSpPr>
        <p:spPr>
          <a:xfrm>
            <a:off x="640080" y="325369"/>
            <a:ext cx="4368602" cy="1956841"/>
          </a:xfrm>
        </p:spPr>
        <p:txBody>
          <a:bodyPr anchor="b">
            <a:normAutofit/>
          </a:bodyPr>
          <a:lstStyle/>
          <a:p>
            <a:r>
              <a:rPr lang="en-US" sz="3800" dirty="0"/>
              <a:t>Mobilizing: Elevating the Voices of the Community </a:t>
            </a:r>
          </a:p>
        </p:txBody>
      </p:sp>
      <p:sp>
        <p:nvSpPr>
          <p:cNvPr id="34"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74908BC-D0E7-4F00-8A88-AD9AA7EE136F}"/>
              </a:ext>
            </a:extLst>
          </p:cNvPr>
          <p:cNvSpPr>
            <a:spLocks noGrp="1"/>
          </p:cNvSpPr>
          <p:nvPr>
            <p:ph idx="1"/>
          </p:nvPr>
        </p:nvSpPr>
        <p:spPr>
          <a:xfrm>
            <a:off x="640080" y="2872899"/>
            <a:ext cx="4243589" cy="3320668"/>
          </a:xfrm>
        </p:spPr>
        <p:txBody>
          <a:bodyPr>
            <a:normAutofit/>
          </a:bodyPr>
          <a:lstStyle/>
          <a:p>
            <a:r>
              <a:rPr lang="en-US" sz="2200" dirty="0"/>
              <a:t>Nonviolent Direct Action </a:t>
            </a:r>
          </a:p>
          <a:p>
            <a:pPr lvl="1"/>
            <a:r>
              <a:rPr lang="en-US" sz="2200" dirty="0"/>
              <a:t>Sit-ins (Stand-in, lay-in)</a:t>
            </a:r>
          </a:p>
          <a:p>
            <a:pPr lvl="2"/>
            <a:r>
              <a:rPr lang="en-US" sz="2200" dirty="0"/>
              <a:t>504 Sit-In</a:t>
            </a:r>
          </a:p>
          <a:p>
            <a:pPr lvl="1"/>
            <a:r>
              <a:rPr lang="en-US" sz="2200" dirty="0"/>
              <a:t>Strikes</a:t>
            </a:r>
          </a:p>
          <a:p>
            <a:pPr lvl="1"/>
            <a:r>
              <a:rPr lang="en-US" sz="2200" dirty="0"/>
              <a:t>Boycotts</a:t>
            </a:r>
          </a:p>
          <a:p>
            <a:pPr lvl="1"/>
            <a:r>
              <a:rPr lang="en-US" sz="2200" dirty="0"/>
              <a:t>Protests</a:t>
            </a:r>
          </a:p>
          <a:p>
            <a:pPr lvl="1"/>
            <a:r>
              <a:rPr lang="en-US" sz="2200" dirty="0"/>
              <a:t>Rallies…</a:t>
            </a:r>
          </a:p>
          <a:p>
            <a:pPr marL="0" indent="0">
              <a:buNone/>
            </a:pPr>
            <a:endParaRPr lang="en-US" sz="2200" dirty="0"/>
          </a:p>
        </p:txBody>
      </p:sp>
      <p:pic>
        <p:nvPicPr>
          <p:cNvPr id="13" name="Picture 12" descr="A picture containing indoor&#10;&#10;Description automatically generated">
            <a:extLst>
              <a:ext uri="{FF2B5EF4-FFF2-40B4-BE49-F238E27FC236}">
                <a16:creationId xmlns:a16="http://schemas.microsoft.com/office/drawing/2014/main" id="{003AD7C6-D8A0-44DA-8319-D4C5F4386445}"/>
              </a:ext>
            </a:extLst>
          </p:cNvPr>
          <p:cNvPicPr>
            <a:picLocks noChangeAspect="1"/>
          </p:cNvPicPr>
          <p:nvPr/>
        </p:nvPicPr>
        <p:blipFill rotWithShape="1">
          <a:blip r:embed="rId3">
            <a:extLst>
              <a:ext uri="{28A0092B-C50C-407E-A947-70E740481C1C}">
                <a14:useLocalDpi xmlns:a14="http://schemas.microsoft.com/office/drawing/2010/main" val="0"/>
              </a:ext>
            </a:extLst>
          </a:blip>
          <a:srcRect l="26897" r="33734" b="-1"/>
          <a:stretch/>
        </p:blipFill>
        <p:spPr>
          <a:xfrm>
            <a:off x="5215449" y="-575270"/>
            <a:ext cx="6976551" cy="7451558"/>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3867089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40789D-3E6C-4EFE-919D-FA09FD18DE31}"/>
              </a:ext>
            </a:extLst>
          </p:cNvPr>
          <p:cNvSpPr>
            <a:spLocks noGrp="1"/>
          </p:cNvSpPr>
          <p:nvPr>
            <p:ph type="title"/>
          </p:nvPr>
        </p:nvSpPr>
        <p:spPr/>
        <p:txBody>
          <a:bodyPr/>
          <a:lstStyle/>
          <a:p>
            <a:r>
              <a:rPr lang="en-US" dirty="0"/>
              <a:t>Mobilizing: Elevating the Voices of the Community </a:t>
            </a:r>
          </a:p>
        </p:txBody>
      </p:sp>
      <p:sp>
        <p:nvSpPr>
          <p:cNvPr id="3" name="Content Placeholder 2">
            <a:extLst>
              <a:ext uri="{FF2B5EF4-FFF2-40B4-BE49-F238E27FC236}">
                <a16:creationId xmlns:a16="http://schemas.microsoft.com/office/drawing/2014/main" id="{A74908BC-D0E7-4F00-8A88-AD9AA7EE136F}"/>
              </a:ext>
            </a:extLst>
          </p:cNvPr>
          <p:cNvSpPr>
            <a:spLocks noGrp="1"/>
          </p:cNvSpPr>
          <p:nvPr>
            <p:ph sz="half" idx="1"/>
          </p:nvPr>
        </p:nvSpPr>
        <p:spPr/>
        <p:txBody>
          <a:bodyPr>
            <a:normAutofit lnSpcReduction="10000"/>
          </a:bodyPr>
          <a:lstStyle/>
          <a:p>
            <a:r>
              <a:rPr lang="en-US" sz="3200" dirty="0"/>
              <a:t>Rally</a:t>
            </a:r>
          </a:p>
          <a:p>
            <a:pPr lvl="1"/>
            <a:r>
              <a:rPr lang="en-US" sz="2800" dirty="0"/>
              <a:t>In the community OR where decision-makers meet</a:t>
            </a:r>
          </a:p>
          <a:p>
            <a:pPr lvl="2"/>
            <a:r>
              <a:rPr lang="en-US" sz="2400" dirty="0"/>
              <a:t>Disability Rights Legislative Day</a:t>
            </a:r>
          </a:p>
          <a:p>
            <a:pPr lvl="2"/>
            <a:r>
              <a:rPr lang="en-US" sz="2400" dirty="0"/>
              <a:t>MOCIL Advocacy Day</a:t>
            </a:r>
          </a:p>
          <a:p>
            <a:pPr lvl="2"/>
            <a:endParaRPr lang="en-US" sz="2400" dirty="0"/>
          </a:p>
          <a:p>
            <a:r>
              <a:rPr lang="en-US" sz="3200" dirty="0"/>
              <a:t>Creates a disruption: physical, visual, etc.</a:t>
            </a:r>
          </a:p>
          <a:p>
            <a:pPr lvl="2"/>
            <a:r>
              <a:rPr lang="en-US" sz="2400" dirty="0"/>
              <a:t>Refuse to be ignored</a:t>
            </a:r>
          </a:p>
          <a:p>
            <a:pPr lvl="3"/>
            <a:r>
              <a:rPr lang="en-US" sz="2000" dirty="0"/>
              <a:t>Shut down streets</a:t>
            </a:r>
          </a:p>
          <a:p>
            <a:pPr lvl="3"/>
            <a:r>
              <a:rPr lang="en-US" sz="2000" dirty="0"/>
              <a:t>Decorate a space</a:t>
            </a:r>
          </a:p>
        </p:txBody>
      </p:sp>
      <p:pic>
        <p:nvPicPr>
          <p:cNvPr id="12" name="Content Placeholder 11" descr="A picture containing person, indoor, people, standing&#10;&#10;Description automatically generated">
            <a:extLst>
              <a:ext uri="{FF2B5EF4-FFF2-40B4-BE49-F238E27FC236}">
                <a16:creationId xmlns:a16="http://schemas.microsoft.com/office/drawing/2014/main" id="{E9B6D3CB-0ECA-43E5-9B14-9946464C2142}"/>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186864" y="1070141"/>
            <a:ext cx="4663710" cy="5422734"/>
          </a:xfrm>
        </p:spPr>
      </p:pic>
      <p:cxnSp>
        <p:nvCxnSpPr>
          <p:cNvPr id="5" name="Straight Arrow Connector 4">
            <a:extLst>
              <a:ext uri="{FF2B5EF4-FFF2-40B4-BE49-F238E27FC236}">
                <a16:creationId xmlns:a16="http://schemas.microsoft.com/office/drawing/2014/main" id="{B6142726-9C10-4A50-85CB-23DA26525810}"/>
              </a:ext>
            </a:extLst>
          </p:cNvPr>
          <p:cNvCxnSpPr>
            <a:cxnSpLocks/>
          </p:cNvCxnSpPr>
          <p:nvPr/>
        </p:nvCxnSpPr>
        <p:spPr>
          <a:xfrm>
            <a:off x="4193005" y="1411705"/>
            <a:ext cx="2624890" cy="0"/>
          </a:xfrm>
          <a:prstGeom prst="straightConnector1">
            <a:avLst/>
          </a:prstGeom>
          <a:ln w="76200">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9630309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40789D-3E6C-4EFE-919D-FA09FD18DE31}"/>
              </a:ext>
            </a:extLst>
          </p:cNvPr>
          <p:cNvSpPr>
            <a:spLocks noGrp="1"/>
          </p:cNvSpPr>
          <p:nvPr>
            <p:ph type="title"/>
          </p:nvPr>
        </p:nvSpPr>
        <p:spPr/>
        <p:txBody>
          <a:bodyPr/>
          <a:lstStyle/>
          <a:p>
            <a:r>
              <a:rPr lang="en-US" dirty="0"/>
              <a:t>Mobilizing: Elevating the Voices of the Community</a:t>
            </a:r>
          </a:p>
        </p:txBody>
      </p:sp>
      <p:sp>
        <p:nvSpPr>
          <p:cNvPr id="3" name="Content Placeholder 2">
            <a:extLst>
              <a:ext uri="{FF2B5EF4-FFF2-40B4-BE49-F238E27FC236}">
                <a16:creationId xmlns:a16="http://schemas.microsoft.com/office/drawing/2014/main" id="{A74908BC-D0E7-4F00-8A88-AD9AA7EE136F}"/>
              </a:ext>
            </a:extLst>
          </p:cNvPr>
          <p:cNvSpPr>
            <a:spLocks noGrp="1"/>
          </p:cNvSpPr>
          <p:nvPr>
            <p:ph idx="1"/>
          </p:nvPr>
        </p:nvSpPr>
        <p:spPr>
          <a:xfrm>
            <a:off x="838200" y="1935348"/>
            <a:ext cx="10515600" cy="4351338"/>
          </a:xfrm>
        </p:spPr>
        <p:txBody>
          <a:bodyPr/>
          <a:lstStyle/>
          <a:p>
            <a:r>
              <a:rPr lang="en-US" dirty="0"/>
              <a:t>Coordinated social media and letter-writing campaigns (don’t forget a hashtag!)</a:t>
            </a:r>
          </a:p>
          <a:p>
            <a:pPr lvl="1"/>
            <a:r>
              <a:rPr lang="en-US" dirty="0"/>
              <a:t>#metoo</a:t>
            </a:r>
          </a:p>
          <a:p>
            <a:pPr lvl="1"/>
            <a:r>
              <a:rPr lang="en-US" dirty="0"/>
              <a:t>#BlackLivesMatter</a:t>
            </a:r>
          </a:p>
          <a:p>
            <a:pPr lvl="1"/>
            <a:r>
              <a:rPr lang="en-US" dirty="0"/>
              <a:t>#standwithUkraine </a:t>
            </a:r>
          </a:p>
          <a:p>
            <a:pPr lvl="1"/>
            <a:r>
              <a:rPr lang="en-US" dirty="0"/>
              <a:t>#stay@homewithCDS, #saveCDS</a:t>
            </a:r>
          </a:p>
          <a:p>
            <a:r>
              <a:rPr lang="en-US" dirty="0"/>
              <a:t>Facebook, Instagram, and </a:t>
            </a:r>
            <a:r>
              <a:rPr lang="en-US" dirty="0" err="1"/>
              <a:t>Tiktok</a:t>
            </a:r>
            <a:endParaRPr lang="en-US" dirty="0"/>
          </a:p>
          <a:p>
            <a:pPr lvl="1"/>
            <a:r>
              <a:rPr lang="en-US" dirty="0"/>
              <a:t>Twitter is especially powerful target lawmakers (@GovParsonMO)</a:t>
            </a:r>
          </a:p>
          <a:p>
            <a:pPr lvl="2"/>
            <a:r>
              <a:rPr lang="en-US" dirty="0"/>
              <a:t>Tracking movements – Arab Spring</a:t>
            </a:r>
          </a:p>
          <a:p>
            <a:r>
              <a:rPr lang="en-US" dirty="0"/>
              <a:t>Often work along side direct action </a:t>
            </a:r>
          </a:p>
        </p:txBody>
      </p:sp>
    </p:spTree>
    <p:extLst>
      <p:ext uri="{BB962C8B-B14F-4D97-AF65-F5344CB8AC3E}">
        <p14:creationId xmlns:p14="http://schemas.microsoft.com/office/powerpoint/2010/main" val="12425491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40789D-3E6C-4EFE-919D-FA09FD18DE31}"/>
              </a:ext>
            </a:extLst>
          </p:cNvPr>
          <p:cNvSpPr>
            <a:spLocks noGrp="1"/>
          </p:cNvSpPr>
          <p:nvPr>
            <p:ph type="title"/>
          </p:nvPr>
        </p:nvSpPr>
        <p:spPr/>
        <p:txBody>
          <a:bodyPr>
            <a:normAutofit/>
          </a:bodyPr>
          <a:lstStyle/>
          <a:p>
            <a:r>
              <a:rPr lang="en-US" sz="7200" b="1" dirty="0">
                <a:solidFill>
                  <a:schemeClr val="accent2"/>
                </a:solidFill>
              </a:rPr>
              <a:t>Get Out the Vote</a:t>
            </a:r>
          </a:p>
        </p:txBody>
      </p:sp>
      <p:sp>
        <p:nvSpPr>
          <p:cNvPr id="3" name="Content Placeholder 2">
            <a:extLst>
              <a:ext uri="{FF2B5EF4-FFF2-40B4-BE49-F238E27FC236}">
                <a16:creationId xmlns:a16="http://schemas.microsoft.com/office/drawing/2014/main" id="{A74908BC-D0E7-4F00-8A88-AD9AA7EE136F}"/>
              </a:ext>
            </a:extLst>
          </p:cNvPr>
          <p:cNvSpPr>
            <a:spLocks noGrp="1"/>
          </p:cNvSpPr>
          <p:nvPr>
            <p:ph sz="half" idx="1"/>
          </p:nvPr>
        </p:nvSpPr>
        <p:spPr/>
        <p:txBody>
          <a:bodyPr>
            <a:normAutofit fontScale="92500" lnSpcReduction="10000"/>
          </a:bodyPr>
          <a:lstStyle/>
          <a:p>
            <a:r>
              <a:rPr lang="en-US" sz="3500" dirty="0"/>
              <a:t>Barriers faced by PWD and consequences</a:t>
            </a:r>
          </a:p>
          <a:p>
            <a:pPr lvl="1" fontAlgn="base"/>
            <a:r>
              <a:rPr lang="en-US" sz="3000" dirty="0">
                <a:latin typeface="inherit"/>
              </a:rPr>
              <a:t>Lack of curbside voting at polling sites</a:t>
            </a:r>
          </a:p>
          <a:p>
            <a:pPr lvl="1" fontAlgn="base"/>
            <a:r>
              <a:rPr lang="en-US" sz="3000" dirty="0">
                <a:latin typeface="inherit"/>
              </a:rPr>
              <a:t>Inaccessible voting machines</a:t>
            </a:r>
          </a:p>
          <a:p>
            <a:pPr lvl="1" fontAlgn="base"/>
            <a:r>
              <a:rPr lang="en-US" sz="3000" dirty="0">
                <a:latin typeface="inherit"/>
              </a:rPr>
              <a:t>Inaccessible polling places</a:t>
            </a:r>
          </a:p>
          <a:p>
            <a:pPr lvl="1" fontAlgn="base"/>
            <a:r>
              <a:rPr lang="en-US" sz="3000" dirty="0">
                <a:latin typeface="inherit"/>
              </a:rPr>
              <a:t>Laws that restrict early and absentee voting</a:t>
            </a:r>
          </a:p>
          <a:p>
            <a:pPr lvl="1" fontAlgn="base"/>
            <a:r>
              <a:rPr lang="en-US" sz="3000" dirty="0">
                <a:latin typeface="inherit"/>
              </a:rPr>
              <a:t>Laws that restrict voting assistance </a:t>
            </a:r>
            <a:endParaRPr lang="en-US" sz="3000" dirty="0"/>
          </a:p>
          <a:p>
            <a:endParaRPr lang="en-US" dirty="0"/>
          </a:p>
        </p:txBody>
      </p:sp>
      <p:sp>
        <p:nvSpPr>
          <p:cNvPr id="4" name="Content Placeholder 3">
            <a:extLst>
              <a:ext uri="{FF2B5EF4-FFF2-40B4-BE49-F238E27FC236}">
                <a16:creationId xmlns:a16="http://schemas.microsoft.com/office/drawing/2014/main" id="{C19707B4-741F-41C5-A299-C727A75CB414}"/>
              </a:ext>
            </a:extLst>
          </p:cNvPr>
          <p:cNvSpPr>
            <a:spLocks noGrp="1"/>
          </p:cNvSpPr>
          <p:nvPr>
            <p:ph sz="half" idx="2"/>
          </p:nvPr>
        </p:nvSpPr>
        <p:spPr/>
        <p:txBody>
          <a:bodyPr>
            <a:normAutofit fontScale="92500" lnSpcReduction="10000"/>
          </a:bodyPr>
          <a:lstStyle/>
          <a:p>
            <a:r>
              <a:rPr lang="en-US" dirty="0"/>
              <a:t>Voting is the most basic, fundamental way to pursue change</a:t>
            </a:r>
          </a:p>
          <a:p>
            <a:pPr lvl="1"/>
            <a:r>
              <a:rPr lang="en-US" dirty="0"/>
              <a:t>Votes are the leverage communities have over their elected officials—How to ensure they work for you. </a:t>
            </a:r>
          </a:p>
          <a:p>
            <a:pPr marL="457200" lvl="1" indent="0">
              <a:buNone/>
            </a:pPr>
            <a:endParaRPr lang="en-US" dirty="0"/>
          </a:p>
          <a:p>
            <a:r>
              <a:rPr lang="en-US" dirty="0"/>
              <a:t>How to overcome barriers:</a:t>
            </a:r>
          </a:p>
          <a:p>
            <a:pPr lvl="1"/>
            <a:r>
              <a:rPr lang="en-US" dirty="0"/>
              <a:t>Missouri Protection and Advocacy—connect with local representative </a:t>
            </a:r>
          </a:p>
          <a:p>
            <a:pPr marL="457200" lvl="1" indent="0">
              <a:buNone/>
            </a:pPr>
            <a:endParaRPr lang="en-US" dirty="0"/>
          </a:p>
          <a:p>
            <a:r>
              <a:rPr lang="en-US" dirty="0"/>
              <a:t>Cannot tell people HOW to vote, except ballot initiatives </a:t>
            </a:r>
          </a:p>
          <a:p>
            <a:endParaRPr lang="en-US" dirty="0"/>
          </a:p>
        </p:txBody>
      </p:sp>
    </p:spTree>
    <p:extLst>
      <p:ext uri="{BB962C8B-B14F-4D97-AF65-F5344CB8AC3E}">
        <p14:creationId xmlns:p14="http://schemas.microsoft.com/office/powerpoint/2010/main" val="6138070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D278ADA9-6383-4BDD-80D2-8899A40268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484B7147-B0F6-40ED-B5A2-FF72BC8198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Rectangle 10">
            <a:extLst>
              <a:ext uri="{FF2B5EF4-FFF2-40B4-BE49-F238E27FC236}">
                <a16:creationId xmlns:a16="http://schemas.microsoft.com/office/drawing/2014/main" id="{B36D2DE0-0628-4A9A-A59D-7BA8B5EB3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48E405C9-94BE-41DA-928C-DEC9A8550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5929" y="148929"/>
            <a:ext cx="6560142" cy="6560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6020F847-9348-44C4-9FDF-0682EE8A35BC}"/>
              </a:ext>
            </a:extLst>
          </p:cNvPr>
          <p:cNvSpPr>
            <a:spLocks noGrp="1"/>
          </p:cNvSpPr>
          <p:nvPr>
            <p:ph type="ctrTitle"/>
          </p:nvPr>
        </p:nvSpPr>
        <p:spPr>
          <a:xfrm>
            <a:off x="3345005" y="2157543"/>
            <a:ext cx="5561938" cy="2513516"/>
          </a:xfrm>
        </p:spPr>
        <p:txBody>
          <a:bodyPr>
            <a:normAutofit/>
          </a:bodyPr>
          <a:lstStyle/>
          <a:p>
            <a:r>
              <a:rPr lang="en-US" sz="8800" b="1" dirty="0" err="1"/>
              <a:t>Grasstops</a:t>
            </a:r>
            <a:r>
              <a:rPr lang="en-US" sz="8800" b="1" dirty="0"/>
              <a:t> Advocacy</a:t>
            </a:r>
          </a:p>
        </p:txBody>
      </p:sp>
      <p:sp>
        <p:nvSpPr>
          <p:cNvPr id="15" name="Arc 14">
            <a:extLst>
              <a:ext uri="{FF2B5EF4-FFF2-40B4-BE49-F238E27FC236}">
                <a16:creationId xmlns:a16="http://schemas.microsoft.com/office/drawing/2014/main" id="{D2091A72-D5BB-42AC-8FD3-F7747D9086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222429" flipV="1">
            <a:off x="2494119" y="6170"/>
            <a:ext cx="6816262"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7" name="Oval 16">
            <a:extLst>
              <a:ext uri="{FF2B5EF4-FFF2-40B4-BE49-F238E27FC236}">
                <a16:creationId xmlns:a16="http://schemas.microsoft.com/office/drawing/2014/main" id="{6ED12BFC-A737-46AF-8411-481112D54B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00995" y="5310973"/>
            <a:ext cx="705948" cy="6867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82323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424A9-4D48-4F54-8D9E-2F667B5F7578}"/>
              </a:ext>
            </a:extLst>
          </p:cNvPr>
          <p:cNvSpPr>
            <a:spLocks noGrp="1"/>
          </p:cNvSpPr>
          <p:nvPr>
            <p:ph type="title"/>
          </p:nvPr>
        </p:nvSpPr>
        <p:spPr/>
        <p:txBody>
          <a:bodyPr>
            <a:normAutofit/>
          </a:bodyPr>
          <a:lstStyle/>
          <a:p>
            <a:r>
              <a:rPr lang="en-US" sz="5400" b="1" dirty="0"/>
              <a:t>But What About Lobbying?</a:t>
            </a:r>
          </a:p>
        </p:txBody>
      </p:sp>
      <p:sp>
        <p:nvSpPr>
          <p:cNvPr id="3" name="Content Placeholder 2">
            <a:extLst>
              <a:ext uri="{FF2B5EF4-FFF2-40B4-BE49-F238E27FC236}">
                <a16:creationId xmlns:a16="http://schemas.microsoft.com/office/drawing/2014/main" id="{06C71289-8FC7-473C-8A77-E7DDD6FE969D}"/>
              </a:ext>
            </a:extLst>
          </p:cNvPr>
          <p:cNvSpPr>
            <a:spLocks noGrp="1"/>
          </p:cNvSpPr>
          <p:nvPr>
            <p:ph idx="1"/>
          </p:nvPr>
        </p:nvSpPr>
        <p:spPr>
          <a:xfrm>
            <a:off x="838199" y="1828799"/>
            <a:ext cx="10920663" cy="4664075"/>
          </a:xfrm>
        </p:spPr>
        <p:txBody>
          <a:bodyPr>
            <a:normAutofit fontScale="92500" lnSpcReduction="20000"/>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marL="0" indent="0">
              <a:buNone/>
            </a:pPr>
            <a:br>
              <a:rPr lang="en-US" dirty="0"/>
            </a:br>
            <a:r>
              <a:rPr lang="en-US" dirty="0"/>
              <a:t>501(c)3s may lobby freely within </a:t>
            </a:r>
            <a:r>
              <a:rPr lang="en-US" i="1" dirty="0"/>
              <a:t>generous </a:t>
            </a:r>
            <a:r>
              <a:rPr lang="en-US" dirty="0"/>
              <a:t>federal limits; consult provided resources for specific guidelines</a:t>
            </a:r>
          </a:p>
          <a:p>
            <a:pPr marL="0" indent="0">
              <a:buNone/>
            </a:pPr>
            <a:r>
              <a:rPr lang="en-US" b="1" i="1" dirty="0"/>
              <a:t>May not support or oppose any candidate for public office</a:t>
            </a:r>
          </a:p>
        </p:txBody>
      </p:sp>
      <p:pic>
        <p:nvPicPr>
          <p:cNvPr id="5" name="Picture 4">
            <a:extLst>
              <a:ext uri="{FF2B5EF4-FFF2-40B4-BE49-F238E27FC236}">
                <a16:creationId xmlns:a16="http://schemas.microsoft.com/office/drawing/2014/main" id="{84A5DD09-C117-4FF5-A79E-7DE6CB5CCCF0}"/>
              </a:ext>
            </a:extLst>
          </p:cNvPr>
          <p:cNvPicPr>
            <a:picLocks noChangeAspect="1"/>
          </p:cNvPicPr>
          <p:nvPr/>
        </p:nvPicPr>
        <p:blipFill>
          <a:blip r:embed="rId3"/>
          <a:stretch>
            <a:fillRect/>
          </a:stretch>
        </p:blipFill>
        <p:spPr>
          <a:xfrm>
            <a:off x="1785937" y="1527211"/>
            <a:ext cx="8620125" cy="3590925"/>
          </a:xfrm>
          <a:prstGeom prst="rect">
            <a:avLst/>
          </a:prstGeom>
        </p:spPr>
      </p:pic>
    </p:spTree>
    <p:extLst>
      <p:ext uri="{BB962C8B-B14F-4D97-AF65-F5344CB8AC3E}">
        <p14:creationId xmlns:p14="http://schemas.microsoft.com/office/powerpoint/2010/main" val="513782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F2A7A-DCBF-473B-B61F-EC2819120A7B}"/>
              </a:ext>
            </a:extLst>
          </p:cNvPr>
          <p:cNvSpPr>
            <a:spLocks noGrp="1"/>
          </p:cNvSpPr>
          <p:nvPr>
            <p:ph type="title"/>
          </p:nvPr>
        </p:nvSpPr>
        <p:spPr/>
        <p:txBody>
          <a:bodyPr>
            <a:normAutofit/>
          </a:bodyPr>
          <a:lstStyle/>
          <a:p>
            <a:r>
              <a:rPr lang="en-US" sz="6600" b="1" dirty="0"/>
              <a:t>Who is a Legislator?  </a:t>
            </a:r>
          </a:p>
        </p:txBody>
      </p:sp>
      <p:sp>
        <p:nvSpPr>
          <p:cNvPr id="3" name="Text Placeholder 2">
            <a:extLst>
              <a:ext uri="{FF2B5EF4-FFF2-40B4-BE49-F238E27FC236}">
                <a16:creationId xmlns:a16="http://schemas.microsoft.com/office/drawing/2014/main" id="{1D1463AA-DBDA-4B7F-B7DC-B39607F7C9BD}"/>
              </a:ext>
            </a:extLst>
          </p:cNvPr>
          <p:cNvSpPr>
            <a:spLocks noGrp="1"/>
          </p:cNvSpPr>
          <p:nvPr>
            <p:ph type="body" idx="1"/>
          </p:nvPr>
        </p:nvSpPr>
        <p:spPr>
          <a:xfrm>
            <a:off x="1095270" y="1690688"/>
            <a:ext cx="5076930" cy="485244"/>
          </a:xfrm>
        </p:spPr>
        <p:txBody>
          <a:bodyPr>
            <a:normAutofit fontScale="92500" lnSpcReduction="10000"/>
          </a:bodyPr>
          <a:lstStyle/>
          <a:p>
            <a:r>
              <a:rPr lang="en-US" sz="3200" dirty="0">
                <a:solidFill>
                  <a:schemeClr val="accent2"/>
                </a:solidFill>
              </a:rPr>
              <a:t>Legislators include…</a:t>
            </a:r>
          </a:p>
        </p:txBody>
      </p:sp>
      <p:sp>
        <p:nvSpPr>
          <p:cNvPr id="4" name="Content Placeholder 3">
            <a:extLst>
              <a:ext uri="{FF2B5EF4-FFF2-40B4-BE49-F238E27FC236}">
                <a16:creationId xmlns:a16="http://schemas.microsoft.com/office/drawing/2014/main" id="{8DFCAED3-7126-4EA3-88C5-B040E5436409}"/>
              </a:ext>
            </a:extLst>
          </p:cNvPr>
          <p:cNvSpPr>
            <a:spLocks noGrp="1"/>
          </p:cNvSpPr>
          <p:nvPr>
            <p:ph sz="half" idx="2"/>
          </p:nvPr>
        </p:nvSpPr>
        <p:spPr/>
        <p:txBody>
          <a:bodyPr>
            <a:normAutofit/>
          </a:bodyPr>
          <a:lstStyle/>
          <a:p>
            <a:r>
              <a:rPr lang="en-US" dirty="0"/>
              <a:t>Members of local, state, federal and international legislative bodies (e.g. City Council members, County Commissioners, State and Federal Senators and Representatives)</a:t>
            </a:r>
          </a:p>
          <a:p>
            <a:r>
              <a:rPr lang="en-US" dirty="0"/>
              <a:t>Legislative staffers </a:t>
            </a:r>
          </a:p>
        </p:txBody>
      </p:sp>
      <p:sp>
        <p:nvSpPr>
          <p:cNvPr id="5" name="Text Placeholder 4">
            <a:extLst>
              <a:ext uri="{FF2B5EF4-FFF2-40B4-BE49-F238E27FC236}">
                <a16:creationId xmlns:a16="http://schemas.microsoft.com/office/drawing/2014/main" id="{D73CEFA4-C3DA-48BE-8071-0C605C8BD15B}"/>
              </a:ext>
            </a:extLst>
          </p:cNvPr>
          <p:cNvSpPr>
            <a:spLocks noGrp="1"/>
          </p:cNvSpPr>
          <p:nvPr>
            <p:ph type="body" sz="quarter" idx="3"/>
          </p:nvPr>
        </p:nvSpPr>
        <p:spPr>
          <a:xfrm>
            <a:off x="6172200" y="1352020"/>
            <a:ext cx="5183188" cy="823912"/>
          </a:xfrm>
        </p:spPr>
        <p:txBody>
          <a:bodyPr>
            <a:normAutofit fontScale="92500" lnSpcReduction="10000"/>
          </a:bodyPr>
          <a:lstStyle/>
          <a:p>
            <a:r>
              <a:rPr lang="en-US" sz="3200" dirty="0">
                <a:solidFill>
                  <a:schemeClr val="accent2"/>
                </a:solidFill>
              </a:rPr>
              <a:t>Legislators are not…</a:t>
            </a:r>
          </a:p>
        </p:txBody>
      </p:sp>
      <p:sp>
        <p:nvSpPr>
          <p:cNvPr id="6" name="Content Placeholder 5">
            <a:extLst>
              <a:ext uri="{FF2B5EF4-FFF2-40B4-BE49-F238E27FC236}">
                <a16:creationId xmlns:a16="http://schemas.microsoft.com/office/drawing/2014/main" id="{10CA0904-1ECD-40C2-84AB-E44AB7EE97FB}"/>
              </a:ext>
            </a:extLst>
          </p:cNvPr>
          <p:cNvSpPr>
            <a:spLocks noGrp="1"/>
          </p:cNvSpPr>
          <p:nvPr>
            <p:ph sz="quarter" idx="4"/>
          </p:nvPr>
        </p:nvSpPr>
        <p:spPr>
          <a:xfrm>
            <a:off x="6172200" y="2505074"/>
            <a:ext cx="5183188" cy="3778767"/>
          </a:xfrm>
        </p:spPr>
        <p:txBody>
          <a:bodyPr>
            <a:normAutofit/>
          </a:bodyPr>
          <a:lstStyle/>
          <a:p>
            <a:r>
              <a:rPr lang="en-US" dirty="0"/>
              <a:t>Judges </a:t>
            </a:r>
          </a:p>
          <a:p>
            <a:r>
              <a:rPr lang="en-US" dirty="0"/>
              <a:t>Executive branch officials (including agency and department officials) unless they participate in the formulation of legislation and your principal purpose in communicating with them is to influence legislation </a:t>
            </a:r>
          </a:p>
        </p:txBody>
      </p:sp>
    </p:spTree>
    <p:extLst>
      <p:ext uri="{BB962C8B-B14F-4D97-AF65-F5344CB8AC3E}">
        <p14:creationId xmlns:p14="http://schemas.microsoft.com/office/powerpoint/2010/main" val="17363082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F2A7A-DCBF-473B-B61F-EC2819120A7B}"/>
              </a:ext>
            </a:extLst>
          </p:cNvPr>
          <p:cNvSpPr>
            <a:spLocks noGrp="1"/>
          </p:cNvSpPr>
          <p:nvPr>
            <p:ph type="title"/>
          </p:nvPr>
        </p:nvSpPr>
        <p:spPr/>
        <p:txBody>
          <a:bodyPr>
            <a:normAutofit/>
          </a:bodyPr>
          <a:lstStyle/>
          <a:p>
            <a:r>
              <a:rPr lang="en-US" sz="6600" b="1" dirty="0"/>
              <a:t>Who is a Legislator?  (cont.)</a:t>
            </a:r>
          </a:p>
        </p:txBody>
      </p:sp>
      <p:sp>
        <p:nvSpPr>
          <p:cNvPr id="3" name="Text Placeholder 2">
            <a:extLst>
              <a:ext uri="{FF2B5EF4-FFF2-40B4-BE49-F238E27FC236}">
                <a16:creationId xmlns:a16="http://schemas.microsoft.com/office/drawing/2014/main" id="{1D1463AA-DBDA-4B7F-B7DC-B39607F7C9BD}"/>
              </a:ext>
            </a:extLst>
          </p:cNvPr>
          <p:cNvSpPr>
            <a:spLocks noGrp="1"/>
          </p:cNvSpPr>
          <p:nvPr>
            <p:ph type="body" idx="1"/>
          </p:nvPr>
        </p:nvSpPr>
        <p:spPr>
          <a:xfrm>
            <a:off x="1095270" y="1690688"/>
            <a:ext cx="4924531" cy="485244"/>
          </a:xfrm>
        </p:spPr>
        <p:txBody>
          <a:bodyPr>
            <a:normAutofit fontScale="92500" lnSpcReduction="10000"/>
          </a:bodyPr>
          <a:lstStyle/>
          <a:p>
            <a:r>
              <a:rPr lang="en-US" sz="3200" dirty="0">
                <a:solidFill>
                  <a:schemeClr val="accent2"/>
                </a:solidFill>
              </a:rPr>
              <a:t>Legislators include…</a:t>
            </a:r>
          </a:p>
        </p:txBody>
      </p:sp>
      <p:sp>
        <p:nvSpPr>
          <p:cNvPr id="4" name="Content Placeholder 3">
            <a:extLst>
              <a:ext uri="{FF2B5EF4-FFF2-40B4-BE49-F238E27FC236}">
                <a16:creationId xmlns:a16="http://schemas.microsoft.com/office/drawing/2014/main" id="{8DFCAED3-7126-4EA3-88C5-B040E5436409}"/>
              </a:ext>
            </a:extLst>
          </p:cNvPr>
          <p:cNvSpPr>
            <a:spLocks noGrp="1"/>
          </p:cNvSpPr>
          <p:nvPr>
            <p:ph sz="half" idx="2"/>
          </p:nvPr>
        </p:nvSpPr>
        <p:spPr/>
        <p:txBody>
          <a:bodyPr>
            <a:normAutofit lnSpcReduction="10000"/>
          </a:bodyPr>
          <a:lstStyle/>
          <a:p>
            <a:r>
              <a:rPr lang="en-US" dirty="0"/>
              <a:t>Other government employees (e.g. executive branch or administrative officials or staff) who participate in the formulation of legislation, but only when the principal purpose of your communication with them is to influence legislation </a:t>
            </a:r>
          </a:p>
          <a:p>
            <a:r>
              <a:rPr lang="en-US" dirty="0"/>
              <a:t>Members of the general public when voting on a ballot measure</a:t>
            </a:r>
          </a:p>
        </p:txBody>
      </p:sp>
      <p:sp>
        <p:nvSpPr>
          <p:cNvPr id="5" name="Text Placeholder 4">
            <a:extLst>
              <a:ext uri="{FF2B5EF4-FFF2-40B4-BE49-F238E27FC236}">
                <a16:creationId xmlns:a16="http://schemas.microsoft.com/office/drawing/2014/main" id="{D73CEFA4-C3DA-48BE-8071-0C605C8BD15B}"/>
              </a:ext>
            </a:extLst>
          </p:cNvPr>
          <p:cNvSpPr>
            <a:spLocks noGrp="1"/>
          </p:cNvSpPr>
          <p:nvPr>
            <p:ph type="body" sz="quarter" idx="3"/>
          </p:nvPr>
        </p:nvSpPr>
        <p:spPr>
          <a:xfrm>
            <a:off x="6172200" y="1352020"/>
            <a:ext cx="5183188" cy="823912"/>
          </a:xfrm>
        </p:spPr>
        <p:txBody>
          <a:bodyPr>
            <a:normAutofit fontScale="92500" lnSpcReduction="10000"/>
          </a:bodyPr>
          <a:lstStyle/>
          <a:p>
            <a:r>
              <a:rPr lang="en-US" sz="3200" dirty="0">
                <a:solidFill>
                  <a:schemeClr val="accent2"/>
                </a:solidFill>
              </a:rPr>
              <a:t>Legislators are not…</a:t>
            </a:r>
          </a:p>
        </p:txBody>
      </p:sp>
      <p:sp>
        <p:nvSpPr>
          <p:cNvPr id="6" name="Content Placeholder 5">
            <a:extLst>
              <a:ext uri="{FF2B5EF4-FFF2-40B4-BE49-F238E27FC236}">
                <a16:creationId xmlns:a16="http://schemas.microsoft.com/office/drawing/2014/main" id="{10CA0904-1ECD-40C2-84AB-E44AB7EE97FB}"/>
              </a:ext>
            </a:extLst>
          </p:cNvPr>
          <p:cNvSpPr>
            <a:spLocks noGrp="1"/>
          </p:cNvSpPr>
          <p:nvPr>
            <p:ph sz="quarter" idx="4"/>
          </p:nvPr>
        </p:nvSpPr>
        <p:spPr>
          <a:xfrm>
            <a:off x="6172200" y="2505074"/>
            <a:ext cx="5183188" cy="3778767"/>
          </a:xfrm>
        </p:spPr>
        <p:txBody>
          <a:bodyPr>
            <a:normAutofit lnSpcReduction="10000"/>
          </a:bodyPr>
          <a:lstStyle/>
          <a:p>
            <a:r>
              <a:rPr lang="en-US" dirty="0"/>
              <a:t>School Board Members </a:t>
            </a:r>
          </a:p>
          <a:p>
            <a:r>
              <a:rPr lang="en-US" dirty="0"/>
              <a:t>Housing Authority Commissioners </a:t>
            </a:r>
          </a:p>
          <a:p>
            <a:r>
              <a:rPr lang="en-US" dirty="0"/>
              <a:t>Zoning Board Members </a:t>
            </a:r>
          </a:p>
          <a:p>
            <a:r>
              <a:rPr lang="en-US" dirty="0"/>
              <a:t>Members of other similar local special purpose bodies </a:t>
            </a:r>
          </a:p>
          <a:p>
            <a:r>
              <a:rPr lang="en-US" dirty="0"/>
              <a:t>Members of the public, other than when they vote on ballot measures</a:t>
            </a:r>
          </a:p>
        </p:txBody>
      </p:sp>
    </p:spTree>
    <p:extLst>
      <p:ext uri="{BB962C8B-B14F-4D97-AF65-F5344CB8AC3E}">
        <p14:creationId xmlns:p14="http://schemas.microsoft.com/office/powerpoint/2010/main" val="37005309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33CD251C-A887-4D2F-925B-FC09719853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3B2069EE-A08E-44F0-B3F9-3CF8CC2DCA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126740" cy="6857542"/>
          </a:xfrm>
          <a:custGeom>
            <a:avLst/>
            <a:gdLst>
              <a:gd name="connsiteX0" fmla="*/ 0 w 6126740"/>
              <a:gd name="connsiteY0" fmla="*/ 0 h 6857542"/>
              <a:gd name="connsiteX1" fmla="*/ 4980067 w 6126740"/>
              <a:gd name="connsiteY1" fmla="*/ 0 h 6857542"/>
              <a:gd name="connsiteX2" fmla="*/ 4992714 w 6126740"/>
              <a:gd name="connsiteY2" fmla="*/ 31774 h 6857542"/>
              <a:gd name="connsiteX3" fmla="*/ 6047722 w 6126740"/>
              <a:gd name="connsiteY3" fmla="*/ 2682457 h 6857542"/>
              <a:gd name="connsiteX4" fmla="*/ 6047722 w 6126740"/>
              <a:gd name="connsiteY4" fmla="*/ 3752208 h 6857542"/>
              <a:gd name="connsiteX5" fmla="*/ 4890218 w 6126740"/>
              <a:gd name="connsiteY5" fmla="*/ 6660411 h 6857542"/>
              <a:gd name="connsiteX6" fmla="*/ 4811756 w 6126740"/>
              <a:gd name="connsiteY6" fmla="*/ 6857542 h 6857542"/>
              <a:gd name="connsiteX7" fmla="*/ 0 w 6126740"/>
              <a:gd name="connsiteY7" fmla="*/ 6857542 h 6857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126740" h="6857542">
                <a:moveTo>
                  <a:pt x="0" y="0"/>
                </a:moveTo>
                <a:lnTo>
                  <a:pt x="4980067" y="0"/>
                </a:lnTo>
                <a:lnTo>
                  <a:pt x="4992714" y="31774"/>
                </a:lnTo>
                <a:cubicBezTo>
                  <a:pt x="6047722" y="2682457"/>
                  <a:pt x="6047722" y="2682457"/>
                  <a:pt x="6047722" y="2682457"/>
                </a:cubicBezTo>
                <a:cubicBezTo>
                  <a:pt x="6153080" y="2988100"/>
                  <a:pt x="6153080" y="3446565"/>
                  <a:pt x="6047722" y="3752208"/>
                </a:cubicBezTo>
                <a:cubicBezTo>
                  <a:pt x="5563735" y="4968215"/>
                  <a:pt x="5185620" y="5918220"/>
                  <a:pt x="4890218" y="6660411"/>
                </a:cubicBezTo>
                <a:lnTo>
                  <a:pt x="4811756" y="6857542"/>
                </a:lnTo>
                <a:lnTo>
                  <a:pt x="0" y="6857542"/>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5673777C-A5B5-4B0F-8517-6AFCE44E664A}"/>
              </a:ext>
            </a:extLst>
          </p:cNvPr>
          <p:cNvSpPr>
            <a:spLocks noGrp="1"/>
          </p:cNvSpPr>
          <p:nvPr>
            <p:ph type="title"/>
          </p:nvPr>
        </p:nvSpPr>
        <p:spPr>
          <a:xfrm>
            <a:off x="447415" y="281549"/>
            <a:ext cx="4153626" cy="4279709"/>
          </a:xfrm>
        </p:spPr>
        <p:txBody>
          <a:bodyPr anchor="ctr">
            <a:normAutofit/>
          </a:bodyPr>
          <a:lstStyle/>
          <a:p>
            <a:pPr algn="r"/>
            <a:r>
              <a:rPr lang="en-US" sz="5400" b="1" dirty="0">
                <a:solidFill>
                  <a:schemeClr val="bg1"/>
                </a:solidFill>
              </a:rPr>
              <a:t>What is a Call to Action?</a:t>
            </a:r>
          </a:p>
        </p:txBody>
      </p:sp>
      <p:grpSp>
        <p:nvGrpSpPr>
          <p:cNvPr id="15" name="Group 14">
            <a:extLst>
              <a:ext uri="{FF2B5EF4-FFF2-40B4-BE49-F238E27FC236}">
                <a16:creationId xmlns:a16="http://schemas.microsoft.com/office/drawing/2014/main" id="{E12BF2FB-8A96-4B53-86A0-04755C545E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03027" y="681628"/>
            <a:ext cx="1562267" cy="1172973"/>
            <a:chOff x="7493121" y="1000124"/>
            <a:chExt cx="1562267" cy="1172973"/>
          </a:xfrm>
        </p:grpSpPr>
        <p:sp>
          <p:nvSpPr>
            <p:cNvPr id="16" name="Freeform 5">
              <a:extLst>
                <a:ext uri="{FF2B5EF4-FFF2-40B4-BE49-F238E27FC236}">
                  <a16:creationId xmlns:a16="http://schemas.microsoft.com/office/drawing/2014/main" id="{893D4739-55F8-4E73-8F98-AF42D54BD4A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7493121" y="1348782"/>
              <a:ext cx="935037" cy="8243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sp>
          <p:nvSpPr>
            <p:cNvPr id="17" name="Freeform 5">
              <a:extLst>
                <a:ext uri="{FF2B5EF4-FFF2-40B4-BE49-F238E27FC236}">
                  <a16:creationId xmlns:a16="http://schemas.microsoft.com/office/drawing/2014/main" id="{A1AA190F-FB42-4BED-8AA1-A5A01B43C91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293221" y="1000124"/>
              <a:ext cx="762167" cy="6719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grpSp>
      <p:sp>
        <p:nvSpPr>
          <p:cNvPr id="6" name="Content Placeholder 5">
            <a:extLst>
              <a:ext uri="{FF2B5EF4-FFF2-40B4-BE49-F238E27FC236}">
                <a16:creationId xmlns:a16="http://schemas.microsoft.com/office/drawing/2014/main" id="{4F9B284F-F112-45D3-B1A5-23187F057C3B}"/>
              </a:ext>
            </a:extLst>
          </p:cNvPr>
          <p:cNvSpPr>
            <a:spLocks noGrp="1"/>
          </p:cNvSpPr>
          <p:nvPr>
            <p:ph idx="1"/>
          </p:nvPr>
        </p:nvSpPr>
        <p:spPr>
          <a:xfrm>
            <a:off x="6570545" y="2421404"/>
            <a:ext cx="4854165" cy="3624455"/>
          </a:xfrm>
        </p:spPr>
        <p:txBody>
          <a:bodyPr anchor="ctr">
            <a:normAutofit fontScale="92500" lnSpcReduction="10000"/>
          </a:bodyPr>
          <a:lstStyle/>
          <a:p>
            <a:r>
              <a:rPr lang="en-US" sz="3200" dirty="0"/>
              <a:t>Urging the public to contact a legislator</a:t>
            </a:r>
          </a:p>
          <a:p>
            <a:endParaRPr lang="en-US" sz="3200" dirty="0"/>
          </a:p>
          <a:p>
            <a:r>
              <a:rPr lang="en-US" sz="3200" dirty="0"/>
              <a:t>Providing an address or means to contact a legislator</a:t>
            </a:r>
          </a:p>
          <a:p>
            <a:endParaRPr lang="en-US" sz="3200" dirty="0"/>
          </a:p>
          <a:p>
            <a:r>
              <a:rPr lang="en-US" sz="3200" dirty="0"/>
              <a:t>Identifying key legislators on a particular issue</a:t>
            </a:r>
          </a:p>
          <a:p>
            <a:endParaRPr lang="en-US" sz="2400" dirty="0"/>
          </a:p>
        </p:txBody>
      </p:sp>
      <p:sp>
        <p:nvSpPr>
          <p:cNvPr id="3" name="Thought Bubble: Cloud 2">
            <a:extLst>
              <a:ext uri="{FF2B5EF4-FFF2-40B4-BE49-F238E27FC236}">
                <a16:creationId xmlns:a16="http://schemas.microsoft.com/office/drawing/2014/main" id="{413818EA-8613-4EB0-817E-239E6DE20FFD}"/>
              </a:ext>
            </a:extLst>
          </p:cNvPr>
          <p:cNvSpPr/>
          <p:nvPr/>
        </p:nvSpPr>
        <p:spPr>
          <a:xfrm>
            <a:off x="-2899" y="1017585"/>
            <a:ext cx="5806154" cy="2832520"/>
          </a:xfrm>
          <a:prstGeom prst="cloudCallout">
            <a:avLst>
              <a:gd name="adj1" fmla="val 42915"/>
              <a:gd name="adj2" fmla="val 71512"/>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80188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789F7-3885-4C59-B6B2-809C09D77568}"/>
              </a:ext>
            </a:extLst>
          </p:cNvPr>
          <p:cNvSpPr>
            <a:spLocks noGrp="1"/>
          </p:cNvSpPr>
          <p:nvPr>
            <p:ph type="title"/>
          </p:nvPr>
        </p:nvSpPr>
        <p:spPr/>
        <p:txBody>
          <a:bodyPr>
            <a:normAutofit/>
          </a:bodyPr>
          <a:lstStyle/>
          <a:p>
            <a:r>
              <a:rPr lang="en-US" dirty="0">
                <a:solidFill>
                  <a:schemeClr val="bg1"/>
                </a:solidFill>
              </a:rPr>
              <a:t>cy</a:t>
            </a:r>
          </a:p>
        </p:txBody>
      </p:sp>
      <p:graphicFrame>
        <p:nvGraphicFramePr>
          <p:cNvPr id="63" name="Content Placeholder 5">
            <a:extLst>
              <a:ext uri="{FF2B5EF4-FFF2-40B4-BE49-F238E27FC236}">
                <a16:creationId xmlns:a16="http://schemas.microsoft.com/office/drawing/2014/main" id="{C392CAF5-DA0F-9D8C-7823-CC32E2624B23}"/>
              </a:ext>
            </a:extLst>
          </p:cNvPr>
          <p:cNvGraphicFramePr>
            <a:graphicFrameLocks noGrp="1"/>
          </p:cNvGraphicFramePr>
          <p:nvPr>
            <p:ph idx="1"/>
            <p:extLst>
              <p:ext uri="{D42A27DB-BD31-4B8C-83A1-F6EECF244321}">
                <p14:modId xmlns:p14="http://schemas.microsoft.com/office/powerpoint/2010/main" val="3021429805"/>
              </p:ext>
            </p:extLst>
          </p:nvPr>
        </p:nvGraphicFramePr>
        <p:xfrm>
          <a:off x="5616324" y="457200"/>
          <a:ext cx="6270876" cy="59115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 Placeholder 2">
            <a:extLst>
              <a:ext uri="{FF2B5EF4-FFF2-40B4-BE49-F238E27FC236}">
                <a16:creationId xmlns:a16="http://schemas.microsoft.com/office/drawing/2014/main" id="{9F6BA426-8756-454B-88B0-F0F8A4C6350E}"/>
              </a:ext>
            </a:extLst>
          </p:cNvPr>
          <p:cNvSpPr>
            <a:spLocks noGrp="1"/>
          </p:cNvSpPr>
          <p:nvPr>
            <p:ph type="body" sz="half" idx="2"/>
          </p:nvPr>
        </p:nvSpPr>
        <p:spPr>
          <a:xfrm>
            <a:off x="839788" y="2057399"/>
            <a:ext cx="4776536" cy="3878179"/>
          </a:xfrm>
        </p:spPr>
        <p:txBody>
          <a:bodyPr>
            <a:normAutofit/>
          </a:bodyPr>
          <a:lstStyle/>
          <a:p>
            <a:r>
              <a:rPr lang="en-US" sz="9200" dirty="0"/>
              <a:t>Advocacy</a:t>
            </a:r>
          </a:p>
        </p:txBody>
      </p:sp>
    </p:spTree>
    <p:extLst>
      <p:ext uri="{BB962C8B-B14F-4D97-AF65-F5344CB8AC3E}">
        <p14:creationId xmlns:p14="http://schemas.microsoft.com/office/powerpoint/2010/main" val="12118512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65DBBEF-238B-476B-96AB-8AAC3224EC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3F2B3D20-C476-4971-A811-BDDEE5F52394}"/>
              </a:ext>
            </a:extLst>
          </p:cNvPr>
          <p:cNvSpPr>
            <a:spLocks noGrp="1"/>
          </p:cNvSpPr>
          <p:nvPr>
            <p:ph type="title"/>
          </p:nvPr>
        </p:nvSpPr>
        <p:spPr>
          <a:xfrm>
            <a:off x="638882" y="639193"/>
            <a:ext cx="3571810" cy="3573516"/>
          </a:xfrm>
        </p:spPr>
        <p:txBody>
          <a:bodyPr vert="horz" lIns="91440" tIns="45720" rIns="91440" bIns="45720" rtlCol="0" anchor="b">
            <a:normAutofit/>
          </a:bodyPr>
          <a:lstStyle/>
          <a:p>
            <a:r>
              <a:rPr lang="en-US" sz="6100" kern="1200">
                <a:solidFill>
                  <a:schemeClr val="tx1"/>
                </a:solidFill>
                <a:latin typeface="+mj-lt"/>
                <a:ea typeface="+mj-ea"/>
                <a:cs typeface="+mj-cs"/>
              </a:rPr>
              <a:t>How Does a Bill Become a Law? </a:t>
            </a:r>
          </a:p>
        </p:txBody>
      </p:sp>
      <p:sp>
        <p:nvSpPr>
          <p:cNvPr id="12"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4409267"/>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83F4A490-726A-47AC-816E-8ED16001F9C4}"/>
              </a:ext>
            </a:extLst>
          </p:cNvPr>
          <p:cNvPicPr>
            <a:picLocks noChangeAspect="1"/>
          </p:cNvPicPr>
          <p:nvPr/>
        </p:nvPicPr>
        <p:blipFill>
          <a:blip r:embed="rId3"/>
          <a:stretch>
            <a:fillRect/>
          </a:stretch>
        </p:blipFill>
        <p:spPr>
          <a:xfrm>
            <a:off x="4654296" y="642166"/>
            <a:ext cx="7214616" cy="5546236"/>
          </a:xfrm>
          <a:prstGeom prst="rect">
            <a:avLst/>
          </a:prstGeom>
        </p:spPr>
      </p:pic>
    </p:spTree>
    <p:extLst>
      <p:ext uri="{BB962C8B-B14F-4D97-AF65-F5344CB8AC3E}">
        <p14:creationId xmlns:p14="http://schemas.microsoft.com/office/powerpoint/2010/main" val="1442713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526FC5A-84ED-4182-8C37-728DC182FDC8}"/>
              </a:ext>
            </a:extLst>
          </p:cNvPr>
          <p:cNvSpPr>
            <a:spLocks noGrp="1"/>
          </p:cNvSpPr>
          <p:nvPr>
            <p:ph type="title"/>
          </p:nvPr>
        </p:nvSpPr>
        <p:spPr>
          <a:xfrm>
            <a:off x="408707" y="1153571"/>
            <a:ext cx="3200400" cy="4461163"/>
          </a:xfrm>
        </p:spPr>
        <p:txBody>
          <a:bodyPr>
            <a:normAutofit/>
          </a:bodyPr>
          <a:lstStyle/>
          <a:p>
            <a:pPr algn="ctr"/>
            <a:r>
              <a:rPr lang="en-US" b="1" dirty="0">
                <a:solidFill>
                  <a:schemeClr val="bg1"/>
                </a:solidFill>
              </a:rPr>
              <a:t>Legislative Process – Introducing a Bill</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909FCFC1-6527-4149-8FB3-4BB5D1272986}"/>
              </a:ext>
            </a:extLst>
          </p:cNvPr>
          <p:cNvSpPr>
            <a:spLocks noGrp="1"/>
          </p:cNvSpPr>
          <p:nvPr>
            <p:ph idx="1"/>
          </p:nvPr>
        </p:nvSpPr>
        <p:spPr>
          <a:xfrm>
            <a:off x="4447308" y="452064"/>
            <a:ext cx="6906491" cy="5724900"/>
          </a:xfrm>
        </p:spPr>
        <p:txBody>
          <a:bodyPr anchor="ctr">
            <a:normAutofit lnSpcReduction="10000"/>
          </a:bodyPr>
          <a:lstStyle/>
          <a:p>
            <a:r>
              <a:rPr lang="en-US" dirty="0"/>
              <a:t>Find a Sponsor</a:t>
            </a:r>
          </a:p>
          <a:p>
            <a:pPr lvl="1"/>
            <a:r>
              <a:rPr lang="en-US" dirty="0"/>
              <a:t>Politics: party, seniority, district represented, appointments</a:t>
            </a:r>
          </a:p>
          <a:p>
            <a:pPr lvl="1"/>
            <a:r>
              <a:rPr lang="en-US" dirty="0"/>
              <a:t>Who is well-versed in the subject?  </a:t>
            </a:r>
          </a:p>
          <a:p>
            <a:pPr lvl="1"/>
            <a:r>
              <a:rPr lang="en-US" dirty="0"/>
              <a:t>Voting record?</a:t>
            </a:r>
          </a:p>
          <a:p>
            <a:r>
              <a:rPr lang="en-US" dirty="0"/>
              <a:t>Introducing the Bill</a:t>
            </a:r>
          </a:p>
          <a:p>
            <a:pPr lvl="1"/>
            <a:r>
              <a:rPr lang="en-US" dirty="0"/>
              <a:t>Written by legislator, a member of the Committee on Legislative Research at a lawmaker’s request, or YOU</a:t>
            </a:r>
          </a:p>
          <a:p>
            <a:pPr lvl="1"/>
            <a:r>
              <a:rPr lang="en-US" dirty="0"/>
              <a:t>Prefiling begins December 1</a:t>
            </a:r>
            <a:r>
              <a:rPr lang="en-US" baseline="30000" dirty="0"/>
              <a:t>st</a:t>
            </a:r>
            <a:r>
              <a:rPr lang="en-US" dirty="0"/>
              <a:t>; filing deadline is the 60</a:t>
            </a:r>
            <a:r>
              <a:rPr lang="en-US" baseline="30000" dirty="0"/>
              <a:t>th</a:t>
            </a:r>
            <a:r>
              <a:rPr lang="en-US" dirty="0"/>
              <a:t> legislative day of session</a:t>
            </a:r>
          </a:p>
          <a:p>
            <a:pPr lvl="1"/>
            <a:r>
              <a:rPr lang="en-US" dirty="0"/>
              <a:t>After a bill is introduced, it’s assigned a number (SB or HB) and read by title by the S or H reading clerk (1</a:t>
            </a:r>
            <a:r>
              <a:rPr lang="en-US" baseline="30000" dirty="0"/>
              <a:t>st</a:t>
            </a:r>
            <a:r>
              <a:rPr lang="en-US" dirty="0"/>
              <a:t> Reading)</a:t>
            </a:r>
          </a:p>
          <a:p>
            <a:pPr lvl="1"/>
            <a:r>
              <a:rPr lang="en-US" dirty="0"/>
              <a:t>It is placed on the calendar for 2</a:t>
            </a:r>
            <a:r>
              <a:rPr lang="en-US" baseline="30000" dirty="0"/>
              <a:t>nd</a:t>
            </a:r>
            <a:r>
              <a:rPr lang="en-US" dirty="0"/>
              <a:t> Reading and committee assignment</a:t>
            </a:r>
          </a:p>
          <a:p>
            <a:pPr lvl="1"/>
            <a:endParaRPr lang="en-US" dirty="0"/>
          </a:p>
        </p:txBody>
      </p:sp>
    </p:spTree>
    <p:extLst>
      <p:ext uri="{BB962C8B-B14F-4D97-AF65-F5344CB8AC3E}">
        <p14:creationId xmlns:p14="http://schemas.microsoft.com/office/powerpoint/2010/main" val="16786249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526FC5A-84ED-4182-8C37-728DC182FDC8}"/>
              </a:ext>
            </a:extLst>
          </p:cNvPr>
          <p:cNvSpPr>
            <a:spLocks noGrp="1"/>
          </p:cNvSpPr>
          <p:nvPr>
            <p:ph type="title"/>
          </p:nvPr>
        </p:nvSpPr>
        <p:spPr>
          <a:xfrm>
            <a:off x="408707" y="1153571"/>
            <a:ext cx="3200400" cy="4461163"/>
          </a:xfrm>
        </p:spPr>
        <p:txBody>
          <a:bodyPr>
            <a:normAutofit/>
          </a:bodyPr>
          <a:lstStyle/>
          <a:p>
            <a:pPr algn="ctr"/>
            <a:r>
              <a:rPr lang="en-US" b="1" dirty="0">
                <a:solidFill>
                  <a:schemeClr val="bg1"/>
                </a:solidFill>
              </a:rPr>
              <a:t>Legislative Process – </a:t>
            </a:r>
            <a:br>
              <a:rPr lang="en-US" b="1" dirty="0">
                <a:solidFill>
                  <a:schemeClr val="bg1"/>
                </a:solidFill>
              </a:rPr>
            </a:br>
            <a:r>
              <a:rPr lang="en-US" b="1" dirty="0">
                <a:solidFill>
                  <a:schemeClr val="bg1"/>
                </a:solidFill>
              </a:rPr>
              <a:t>Off to Committee</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909FCFC1-6527-4149-8FB3-4BB5D1272986}"/>
              </a:ext>
            </a:extLst>
          </p:cNvPr>
          <p:cNvSpPr>
            <a:spLocks noGrp="1"/>
          </p:cNvSpPr>
          <p:nvPr>
            <p:ph idx="1"/>
          </p:nvPr>
        </p:nvSpPr>
        <p:spPr>
          <a:xfrm>
            <a:off x="4447308" y="591344"/>
            <a:ext cx="6906491" cy="5585619"/>
          </a:xfrm>
        </p:spPr>
        <p:txBody>
          <a:bodyPr anchor="ctr">
            <a:normAutofit/>
          </a:bodyPr>
          <a:lstStyle/>
          <a:p>
            <a:r>
              <a:rPr lang="en-US" dirty="0"/>
              <a:t>Public Hearing</a:t>
            </a:r>
          </a:p>
          <a:p>
            <a:pPr lvl="1"/>
            <a:r>
              <a:rPr lang="en-US" dirty="0"/>
              <a:t>Bill is presented to the assigned committee by the sponsor</a:t>
            </a:r>
          </a:p>
          <a:p>
            <a:pPr lvl="1"/>
            <a:r>
              <a:rPr lang="en-US" dirty="0"/>
              <a:t>Proponents and opponents are heard in the same hearing – may testify for informational purposes</a:t>
            </a:r>
          </a:p>
          <a:p>
            <a:pPr lvl="1"/>
            <a:r>
              <a:rPr lang="en-US" dirty="0"/>
              <a:t>After the hearing, a bill may be voted on in ‘executive session’</a:t>
            </a:r>
          </a:p>
          <a:p>
            <a:pPr lvl="2"/>
            <a:r>
              <a:rPr lang="en-US" dirty="0"/>
              <a:t>Do pass/Do not pass</a:t>
            </a:r>
          </a:p>
          <a:p>
            <a:pPr lvl="2"/>
            <a:r>
              <a:rPr lang="en-US" dirty="0"/>
              <a:t>Pass with amendments attached to the bill</a:t>
            </a:r>
          </a:p>
          <a:p>
            <a:pPr lvl="2"/>
            <a:r>
              <a:rPr lang="en-US" dirty="0"/>
              <a:t>Return the bill without recommendation</a:t>
            </a:r>
          </a:p>
          <a:p>
            <a:pPr lvl="2"/>
            <a:r>
              <a:rPr lang="en-US" dirty="0"/>
              <a:t>Substitute bill language</a:t>
            </a:r>
          </a:p>
          <a:p>
            <a:pPr lvl="2"/>
            <a:r>
              <a:rPr lang="en-US" dirty="0"/>
              <a:t>No report</a:t>
            </a:r>
          </a:p>
        </p:txBody>
      </p:sp>
    </p:spTree>
    <p:extLst>
      <p:ext uri="{BB962C8B-B14F-4D97-AF65-F5344CB8AC3E}">
        <p14:creationId xmlns:p14="http://schemas.microsoft.com/office/powerpoint/2010/main" val="12774363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1206EB2-A0D7-4072-AC29-5E6974E115BF}"/>
              </a:ext>
            </a:extLst>
          </p:cNvPr>
          <p:cNvSpPr>
            <a:spLocks noGrp="1"/>
          </p:cNvSpPr>
          <p:nvPr>
            <p:ph type="title"/>
          </p:nvPr>
        </p:nvSpPr>
        <p:spPr>
          <a:xfrm>
            <a:off x="686834" y="1153572"/>
            <a:ext cx="3200400" cy="4461163"/>
          </a:xfrm>
        </p:spPr>
        <p:txBody>
          <a:bodyPr>
            <a:normAutofit/>
          </a:bodyPr>
          <a:lstStyle/>
          <a:p>
            <a:r>
              <a:rPr lang="en-US" sz="5400" b="1" dirty="0">
                <a:solidFill>
                  <a:schemeClr val="bg1"/>
                </a:solidFill>
              </a:rPr>
              <a:t>Perfection</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52743685-4B89-4681-B3F0-4F704E9D1238}"/>
              </a:ext>
            </a:extLst>
          </p:cNvPr>
          <p:cNvSpPr>
            <a:spLocks noGrp="1"/>
          </p:cNvSpPr>
          <p:nvPr>
            <p:ph idx="1"/>
          </p:nvPr>
        </p:nvSpPr>
        <p:spPr>
          <a:xfrm>
            <a:off x="4447308" y="591344"/>
            <a:ext cx="6906491" cy="5585619"/>
          </a:xfrm>
        </p:spPr>
        <p:txBody>
          <a:bodyPr anchor="ctr">
            <a:normAutofit/>
          </a:bodyPr>
          <a:lstStyle/>
          <a:p>
            <a:r>
              <a:rPr lang="en-US" sz="3200" dirty="0"/>
              <a:t>After a bill is passed out of committee with or without amendments or subs, it’s placed on the perfection calendar</a:t>
            </a:r>
          </a:p>
          <a:p>
            <a:endParaRPr lang="en-US" sz="3200" dirty="0"/>
          </a:p>
          <a:p>
            <a:r>
              <a:rPr lang="en-US" sz="3200" dirty="0"/>
              <a:t>Committee amendments and substitutes are debated and voted on first, then the general assembly can propose changes</a:t>
            </a:r>
          </a:p>
          <a:p>
            <a:endParaRPr lang="en-US" sz="3200" dirty="0"/>
          </a:p>
          <a:p>
            <a:r>
              <a:rPr lang="en-US" sz="3200" dirty="0"/>
              <a:t>Once all amendments are considered, it is declared perfected and reprinted</a:t>
            </a:r>
          </a:p>
        </p:txBody>
      </p:sp>
    </p:spTree>
    <p:extLst>
      <p:ext uri="{BB962C8B-B14F-4D97-AF65-F5344CB8AC3E}">
        <p14:creationId xmlns:p14="http://schemas.microsoft.com/office/powerpoint/2010/main" val="19634874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1206EB2-A0D7-4072-AC29-5E6974E115BF}"/>
              </a:ext>
            </a:extLst>
          </p:cNvPr>
          <p:cNvSpPr>
            <a:spLocks noGrp="1"/>
          </p:cNvSpPr>
          <p:nvPr>
            <p:ph type="title"/>
          </p:nvPr>
        </p:nvSpPr>
        <p:spPr>
          <a:xfrm>
            <a:off x="176463" y="1153572"/>
            <a:ext cx="3710771" cy="4461163"/>
          </a:xfrm>
        </p:spPr>
        <p:txBody>
          <a:bodyPr>
            <a:normAutofit/>
          </a:bodyPr>
          <a:lstStyle/>
          <a:p>
            <a:r>
              <a:rPr lang="en-US" sz="5400" b="1" dirty="0">
                <a:solidFill>
                  <a:schemeClr val="bg1"/>
                </a:solidFill>
              </a:rPr>
              <a:t>Passing a Bill</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52743685-4B89-4681-B3F0-4F704E9D1238}"/>
              </a:ext>
            </a:extLst>
          </p:cNvPr>
          <p:cNvSpPr>
            <a:spLocks noGrp="1"/>
          </p:cNvSpPr>
          <p:nvPr>
            <p:ph idx="1"/>
          </p:nvPr>
        </p:nvSpPr>
        <p:spPr>
          <a:xfrm>
            <a:off x="4447308" y="527176"/>
            <a:ext cx="6906491" cy="5585619"/>
          </a:xfrm>
        </p:spPr>
        <p:txBody>
          <a:bodyPr anchor="ctr">
            <a:normAutofit/>
          </a:bodyPr>
          <a:lstStyle/>
          <a:p>
            <a:r>
              <a:rPr lang="en-US" sz="3200" dirty="0"/>
              <a:t>After perfection, it’s placed on the calendar for third reading and final passage</a:t>
            </a:r>
          </a:p>
          <a:p>
            <a:endParaRPr lang="en-US" sz="3200" dirty="0"/>
          </a:p>
          <a:p>
            <a:r>
              <a:rPr lang="en-US" sz="3200" dirty="0"/>
              <a:t>Any member may make a case for or against the bill, but no amendments can be offered</a:t>
            </a:r>
          </a:p>
          <a:p>
            <a:endParaRPr lang="en-US" sz="3200" dirty="0"/>
          </a:p>
          <a:p>
            <a:r>
              <a:rPr lang="en-US" sz="3200" dirty="0"/>
              <a:t>At the end of the debate, a recorded vote is taken.  To pass, 18 votes in the Senate or 82 in the House</a:t>
            </a:r>
          </a:p>
        </p:txBody>
      </p:sp>
    </p:spTree>
    <p:extLst>
      <p:ext uri="{BB962C8B-B14F-4D97-AF65-F5344CB8AC3E}">
        <p14:creationId xmlns:p14="http://schemas.microsoft.com/office/powerpoint/2010/main" val="39343377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1206EB2-A0D7-4072-AC29-5E6974E115BF}"/>
              </a:ext>
            </a:extLst>
          </p:cNvPr>
          <p:cNvSpPr>
            <a:spLocks noGrp="1"/>
          </p:cNvSpPr>
          <p:nvPr>
            <p:ph type="title"/>
          </p:nvPr>
        </p:nvSpPr>
        <p:spPr>
          <a:xfrm>
            <a:off x="128337" y="1153572"/>
            <a:ext cx="3758897" cy="4461163"/>
          </a:xfrm>
        </p:spPr>
        <p:txBody>
          <a:bodyPr>
            <a:normAutofit/>
          </a:bodyPr>
          <a:lstStyle/>
          <a:p>
            <a:pPr algn="ctr"/>
            <a:r>
              <a:rPr lang="en-US" sz="5400" b="1" dirty="0">
                <a:solidFill>
                  <a:schemeClr val="bg1"/>
                </a:solidFill>
              </a:rPr>
              <a:t>Passing a Bill</a:t>
            </a:r>
            <a:br>
              <a:rPr lang="en-US" sz="5400" b="1" dirty="0">
                <a:solidFill>
                  <a:schemeClr val="bg1"/>
                </a:solidFill>
              </a:rPr>
            </a:br>
            <a:r>
              <a:rPr lang="en-US" sz="5400" b="1" dirty="0">
                <a:solidFill>
                  <a:schemeClr val="bg1"/>
                </a:solidFill>
              </a:rPr>
              <a:t>(cont.)</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52743685-4B89-4681-B3F0-4F704E9D1238}"/>
              </a:ext>
            </a:extLst>
          </p:cNvPr>
          <p:cNvSpPr>
            <a:spLocks noGrp="1"/>
          </p:cNvSpPr>
          <p:nvPr>
            <p:ph idx="1"/>
          </p:nvPr>
        </p:nvSpPr>
        <p:spPr>
          <a:xfrm>
            <a:off x="4447308" y="591344"/>
            <a:ext cx="6906491" cy="5585619"/>
          </a:xfrm>
        </p:spPr>
        <p:txBody>
          <a:bodyPr anchor="ctr">
            <a:normAutofit lnSpcReduction="10000"/>
          </a:bodyPr>
          <a:lstStyle/>
          <a:p>
            <a:r>
              <a:rPr lang="en-US" sz="3600" dirty="0"/>
              <a:t>Reading, committee assignment, hearing, reported, 3</a:t>
            </a:r>
            <a:r>
              <a:rPr lang="en-US" sz="3600" baseline="30000" dirty="0"/>
              <a:t>rd</a:t>
            </a:r>
            <a:r>
              <a:rPr lang="en-US" sz="3600" dirty="0"/>
              <a:t> Read and approved.</a:t>
            </a:r>
          </a:p>
          <a:p>
            <a:r>
              <a:rPr lang="en-US" sz="3600" dirty="0"/>
              <a:t>Conference Committee: comprised of House and Senate members charged with drafting a compromise for approval by both chambers</a:t>
            </a:r>
          </a:p>
          <a:p>
            <a:r>
              <a:rPr lang="en-US" sz="3600" dirty="0"/>
              <a:t>Truly agreed to and finally passed – the bill is on its way to the governor’s desk</a:t>
            </a:r>
          </a:p>
        </p:txBody>
      </p:sp>
    </p:spTree>
    <p:extLst>
      <p:ext uri="{BB962C8B-B14F-4D97-AF65-F5344CB8AC3E}">
        <p14:creationId xmlns:p14="http://schemas.microsoft.com/office/powerpoint/2010/main" val="35598368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4E64C4D7-859A-446A-890D-E5DAE2A814A9}"/>
              </a:ext>
            </a:extLst>
          </p:cNvPr>
          <p:cNvSpPr>
            <a:spLocks noGrp="1"/>
          </p:cNvSpPr>
          <p:nvPr>
            <p:ph type="title"/>
          </p:nvPr>
        </p:nvSpPr>
        <p:spPr>
          <a:xfrm>
            <a:off x="838200" y="365125"/>
            <a:ext cx="10515600" cy="1325563"/>
          </a:xfrm>
        </p:spPr>
        <p:txBody>
          <a:bodyPr>
            <a:normAutofit/>
          </a:bodyPr>
          <a:lstStyle/>
          <a:p>
            <a:r>
              <a:rPr lang="en-US" sz="4800" b="1" dirty="0"/>
              <a:t>Governor’s Signature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4ECDC48F-5E36-4459-8142-A1ACAEEE24A6}"/>
              </a:ext>
            </a:extLst>
          </p:cNvPr>
          <p:cNvSpPr>
            <a:spLocks noGrp="1"/>
          </p:cNvSpPr>
          <p:nvPr>
            <p:ph idx="1"/>
          </p:nvPr>
        </p:nvSpPr>
        <p:spPr>
          <a:xfrm>
            <a:off x="838200" y="1591878"/>
            <a:ext cx="10515600" cy="4351338"/>
          </a:xfrm>
        </p:spPr>
        <p:txBody>
          <a:bodyPr>
            <a:normAutofit/>
          </a:bodyPr>
          <a:lstStyle/>
          <a:p>
            <a:r>
              <a:rPr lang="en-US" dirty="0"/>
              <a:t>Governor has 15 days to act during session, 45 days if the legislature is adjourned for 30 or more days</a:t>
            </a:r>
          </a:p>
          <a:p>
            <a:r>
              <a:rPr lang="en-US" dirty="0"/>
              <a:t>If he signs it, it’s sent to the Office of the Secretary of State</a:t>
            </a:r>
          </a:p>
          <a:p>
            <a:r>
              <a:rPr lang="en-US" dirty="0"/>
              <a:t>If he vetoes, it’s returned to the house of origin; 2/3 vote of both chambers required to override a veto</a:t>
            </a:r>
          </a:p>
          <a:p>
            <a:r>
              <a:rPr lang="en-US" dirty="0"/>
              <a:t>If the governor does not act on a bill within the time limits, it will become law as though he signed it</a:t>
            </a:r>
          </a:p>
          <a:p>
            <a:r>
              <a:rPr lang="en-US" dirty="0"/>
              <a:t>Law goes into effect 90 days after signing, the date the bill specifies, or in the case of an emergency clause, immediately</a:t>
            </a:r>
          </a:p>
        </p:txBody>
      </p:sp>
    </p:spTree>
    <p:extLst>
      <p:ext uri="{BB962C8B-B14F-4D97-AF65-F5344CB8AC3E}">
        <p14:creationId xmlns:p14="http://schemas.microsoft.com/office/powerpoint/2010/main" val="42597393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B79CA-6A61-4C7E-8361-79285AABA360}"/>
              </a:ext>
            </a:extLst>
          </p:cNvPr>
          <p:cNvSpPr>
            <a:spLocks noGrp="1"/>
          </p:cNvSpPr>
          <p:nvPr>
            <p:ph type="title"/>
          </p:nvPr>
        </p:nvSpPr>
        <p:spPr/>
        <p:txBody>
          <a:bodyPr anchor="t">
            <a:normAutofit/>
          </a:bodyPr>
          <a:lstStyle/>
          <a:p>
            <a:r>
              <a:rPr lang="en-US" sz="6600" b="1" dirty="0">
                <a:solidFill>
                  <a:srgbClr val="FC5D04"/>
                </a:solidFill>
              </a:rPr>
              <a:t>Budget Process	</a:t>
            </a:r>
          </a:p>
        </p:txBody>
      </p:sp>
      <p:sp>
        <p:nvSpPr>
          <p:cNvPr id="3" name="Content Placeholder 2">
            <a:extLst>
              <a:ext uri="{FF2B5EF4-FFF2-40B4-BE49-F238E27FC236}">
                <a16:creationId xmlns:a16="http://schemas.microsoft.com/office/drawing/2014/main" id="{18CD0EF3-378C-486A-BC97-4C587A257626}"/>
              </a:ext>
            </a:extLst>
          </p:cNvPr>
          <p:cNvSpPr>
            <a:spLocks noGrp="1"/>
          </p:cNvSpPr>
          <p:nvPr>
            <p:ph idx="1"/>
          </p:nvPr>
        </p:nvSpPr>
        <p:spPr/>
        <p:txBody>
          <a:bodyPr>
            <a:noAutofit/>
          </a:bodyPr>
          <a:lstStyle/>
          <a:p>
            <a:r>
              <a:rPr lang="en-US" dirty="0"/>
              <a:t>Governor releases his recommended budget within 30 days of the start of legislative session</a:t>
            </a:r>
          </a:p>
          <a:p>
            <a:endParaRPr lang="en-US" dirty="0"/>
          </a:p>
          <a:p>
            <a:r>
              <a:rPr lang="en-US" dirty="0"/>
              <a:t>Budget bills are referred to the House Budget Committee; subcommittees work on specific department budgets and present them to the full committee</a:t>
            </a:r>
          </a:p>
          <a:p>
            <a:pPr marL="0" indent="0">
              <a:buNone/>
            </a:pPr>
            <a:endParaRPr lang="en-US" dirty="0"/>
          </a:p>
          <a:p>
            <a:r>
              <a:rPr lang="en-US" dirty="0"/>
              <a:t>Once the full committee approves, the budget is presented to the entire House for passag</a:t>
            </a:r>
            <a:r>
              <a:rPr lang="en-US" i="1" dirty="0"/>
              <a:t>e</a:t>
            </a:r>
          </a:p>
        </p:txBody>
      </p:sp>
    </p:spTree>
    <p:extLst>
      <p:ext uri="{BB962C8B-B14F-4D97-AF65-F5344CB8AC3E}">
        <p14:creationId xmlns:p14="http://schemas.microsoft.com/office/powerpoint/2010/main" val="12867359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B79CA-6A61-4C7E-8361-79285AABA360}"/>
              </a:ext>
            </a:extLst>
          </p:cNvPr>
          <p:cNvSpPr>
            <a:spLocks noGrp="1"/>
          </p:cNvSpPr>
          <p:nvPr>
            <p:ph type="title"/>
          </p:nvPr>
        </p:nvSpPr>
        <p:spPr/>
        <p:txBody>
          <a:bodyPr anchor="t">
            <a:normAutofit/>
          </a:bodyPr>
          <a:lstStyle/>
          <a:p>
            <a:r>
              <a:rPr lang="en-US" sz="6600" b="1" dirty="0">
                <a:solidFill>
                  <a:srgbClr val="FC5D04"/>
                </a:solidFill>
              </a:rPr>
              <a:t>Budget Process	</a:t>
            </a:r>
          </a:p>
        </p:txBody>
      </p:sp>
      <p:sp>
        <p:nvSpPr>
          <p:cNvPr id="4" name="Content Placeholder 3">
            <a:extLst>
              <a:ext uri="{FF2B5EF4-FFF2-40B4-BE49-F238E27FC236}">
                <a16:creationId xmlns:a16="http://schemas.microsoft.com/office/drawing/2014/main" id="{A7E66653-2568-4DC2-87AA-430D1F0D743B}"/>
              </a:ext>
            </a:extLst>
          </p:cNvPr>
          <p:cNvSpPr>
            <a:spLocks noGrp="1"/>
          </p:cNvSpPr>
          <p:nvPr>
            <p:ph idx="1"/>
          </p:nvPr>
        </p:nvSpPr>
        <p:spPr>
          <a:xfrm>
            <a:off x="641684" y="1690688"/>
            <a:ext cx="10712116" cy="4781300"/>
          </a:xfrm>
        </p:spPr>
        <p:txBody>
          <a:bodyPr>
            <a:normAutofit fontScale="85000" lnSpcReduction="20000"/>
          </a:bodyPr>
          <a:lstStyle/>
          <a:p>
            <a:r>
              <a:rPr lang="en-US" sz="3500" dirty="0"/>
              <a:t>Bills move to Senate Appropriations Committee for amendments; after Committee passage, the bills are presented to entire Senate</a:t>
            </a:r>
          </a:p>
          <a:p>
            <a:endParaRPr lang="en-US" sz="3500" dirty="0"/>
          </a:p>
          <a:p>
            <a:r>
              <a:rPr lang="en-US" sz="3500" dirty="0"/>
              <a:t>Conference committees are formed to address differences between H and S budget and present the reconciliation for approval by the general assembly </a:t>
            </a:r>
          </a:p>
          <a:p>
            <a:endParaRPr lang="en-US" sz="3500" dirty="0"/>
          </a:p>
          <a:p>
            <a:r>
              <a:rPr lang="en-US" sz="3500" dirty="0"/>
              <a:t>Governor has until July 1</a:t>
            </a:r>
            <a:r>
              <a:rPr lang="en-US" sz="3500" baseline="30000" dirty="0"/>
              <a:t>st</a:t>
            </a:r>
            <a:r>
              <a:rPr lang="en-US" sz="3500" dirty="0"/>
              <a:t> to veto, sign, line-item veto, or allow them to become law</a:t>
            </a:r>
          </a:p>
          <a:p>
            <a:pPr marL="0" indent="0">
              <a:buNone/>
            </a:pPr>
            <a:endParaRPr lang="en-US" sz="3500" dirty="0"/>
          </a:p>
          <a:p>
            <a:r>
              <a:rPr lang="en-US" sz="3500" dirty="0"/>
              <a:t>Veto session in September to consider overrides</a:t>
            </a:r>
          </a:p>
          <a:p>
            <a:endParaRPr lang="en-US" dirty="0"/>
          </a:p>
        </p:txBody>
      </p:sp>
    </p:spTree>
    <p:extLst>
      <p:ext uri="{BB962C8B-B14F-4D97-AF65-F5344CB8AC3E}">
        <p14:creationId xmlns:p14="http://schemas.microsoft.com/office/powerpoint/2010/main" val="4394758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5DA4EF8-74BF-46E1-93F0-99163CC6F3B0}"/>
              </a:ext>
            </a:extLst>
          </p:cNvPr>
          <p:cNvSpPr>
            <a:spLocks noGrp="1"/>
          </p:cNvSpPr>
          <p:nvPr>
            <p:ph type="title"/>
          </p:nvPr>
        </p:nvSpPr>
        <p:spPr>
          <a:xfrm>
            <a:off x="1171074" y="1396686"/>
            <a:ext cx="3240506" cy="4064628"/>
          </a:xfrm>
        </p:spPr>
        <p:txBody>
          <a:bodyPr>
            <a:normAutofit/>
          </a:bodyPr>
          <a:lstStyle/>
          <a:p>
            <a:pPr algn="ctr"/>
            <a:r>
              <a:rPr lang="en-US" sz="5400" b="1" dirty="0">
                <a:solidFill>
                  <a:schemeClr val="bg1"/>
                </a:solidFill>
              </a:rPr>
              <a:t>What Can I Do?</a:t>
            </a: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9F7E43CC-CA83-466D-B567-E0989CA3AC87}"/>
              </a:ext>
            </a:extLst>
          </p:cNvPr>
          <p:cNvSpPr>
            <a:spLocks noGrp="1"/>
          </p:cNvSpPr>
          <p:nvPr>
            <p:ph idx="1"/>
          </p:nvPr>
        </p:nvSpPr>
        <p:spPr>
          <a:xfrm>
            <a:off x="5370153" y="1396686"/>
            <a:ext cx="5650773" cy="4749285"/>
          </a:xfrm>
        </p:spPr>
        <p:txBody>
          <a:bodyPr>
            <a:normAutofit lnSpcReduction="10000"/>
          </a:bodyPr>
          <a:lstStyle/>
          <a:p>
            <a:r>
              <a:rPr lang="en-US" dirty="0"/>
              <a:t>Seek out bill sponsorship</a:t>
            </a:r>
          </a:p>
          <a:p>
            <a:r>
              <a:rPr lang="en-US" dirty="0"/>
              <a:t>Ask the H Speaker or S </a:t>
            </a:r>
            <a:r>
              <a:rPr lang="en-US" i="1" dirty="0"/>
              <a:t>pro </a:t>
            </a:r>
            <a:r>
              <a:rPr lang="en-US" i="1" dirty="0" err="1"/>
              <a:t>tem</a:t>
            </a:r>
            <a:r>
              <a:rPr lang="en-US" i="1" dirty="0"/>
              <a:t> </a:t>
            </a:r>
            <a:r>
              <a:rPr lang="en-US" dirty="0"/>
              <a:t>for a committee assignment (and if you have a preference, which committee!)</a:t>
            </a:r>
          </a:p>
          <a:p>
            <a:r>
              <a:rPr lang="en-US" dirty="0"/>
              <a:t>Ask the committee chair for a hearing</a:t>
            </a:r>
          </a:p>
          <a:p>
            <a:r>
              <a:rPr lang="en-US" dirty="0"/>
              <a:t>Testify in the hearing</a:t>
            </a:r>
          </a:p>
          <a:p>
            <a:r>
              <a:rPr lang="en-US" dirty="0"/>
              <a:t>Contact committee members individually to educate them on the measure</a:t>
            </a:r>
          </a:p>
        </p:txBody>
      </p:sp>
    </p:spTree>
    <p:extLst>
      <p:ext uri="{BB962C8B-B14F-4D97-AF65-F5344CB8AC3E}">
        <p14:creationId xmlns:p14="http://schemas.microsoft.com/office/powerpoint/2010/main" val="3230159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9">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6" name="Arc 15">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24789F7-3885-4C59-B6B2-809C09D77568}"/>
              </a:ext>
            </a:extLst>
          </p:cNvPr>
          <p:cNvSpPr>
            <a:spLocks noGrp="1"/>
          </p:cNvSpPr>
          <p:nvPr>
            <p:ph type="title"/>
          </p:nvPr>
        </p:nvSpPr>
        <p:spPr>
          <a:xfrm>
            <a:off x="4038600" y="3121947"/>
            <a:ext cx="7644627" cy="933285"/>
          </a:xfrm>
        </p:spPr>
        <p:txBody>
          <a:bodyPr vert="horz" lIns="91440" tIns="45720" rIns="91440" bIns="45720" rtlCol="0" anchor="b">
            <a:normAutofit fontScale="90000"/>
          </a:bodyPr>
          <a:lstStyle/>
          <a:p>
            <a:pPr algn="r"/>
            <a:r>
              <a:rPr lang="en-US" sz="7200" b="1" kern="1200" dirty="0">
                <a:solidFill>
                  <a:schemeClr val="tx1"/>
                </a:solidFill>
                <a:latin typeface="+mj-lt"/>
                <a:ea typeface="+mj-ea"/>
                <a:cs typeface="+mj-cs"/>
              </a:rPr>
              <a:t>Grassroots Advocacy</a:t>
            </a:r>
          </a:p>
        </p:txBody>
      </p:sp>
      <p:sp>
        <p:nvSpPr>
          <p:cNvPr id="3" name="Text Placeholder 2">
            <a:extLst>
              <a:ext uri="{FF2B5EF4-FFF2-40B4-BE49-F238E27FC236}">
                <a16:creationId xmlns:a16="http://schemas.microsoft.com/office/drawing/2014/main" id="{4F17F04E-9163-4907-9EFA-1E33A1849CDD}"/>
              </a:ext>
            </a:extLst>
          </p:cNvPr>
          <p:cNvSpPr>
            <a:spLocks noGrp="1"/>
          </p:cNvSpPr>
          <p:nvPr>
            <p:ph type="body" idx="1"/>
          </p:nvPr>
        </p:nvSpPr>
        <p:spPr>
          <a:xfrm>
            <a:off x="4038600" y="4782320"/>
            <a:ext cx="7644627" cy="1329443"/>
          </a:xfrm>
        </p:spPr>
        <p:txBody>
          <a:bodyPr vert="horz" lIns="91440" tIns="45720" rIns="91440" bIns="45720" rtlCol="0">
            <a:normAutofit fontScale="92500" lnSpcReduction="10000"/>
          </a:bodyPr>
          <a:lstStyle/>
          <a:p>
            <a:pPr algn="r"/>
            <a:r>
              <a:rPr lang="en-US" sz="2800" kern="1200" dirty="0">
                <a:solidFill>
                  <a:schemeClr val="tx1"/>
                </a:solidFill>
                <a:latin typeface="+mn-lt"/>
                <a:ea typeface="+mn-ea"/>
                <a:cs typeface="+mn-cs"/>
              </a:rPr>
              <a:t>You don’t win just by being right.</a:t>
            </a:r>
          </a:p>
          <a:p>
            <a:pPr algn="r"/>
            <a:r>
              <a:rPr lang="en-US" sz="2800" kern="1200" dirty="0">
                <a:solidFill>
                  <a:schemeClr val="tx1"/>
                </a:solidFill>
                <a:latin typeface="+mn-lt"/>
                <a:ea typeface="+mn-ea"/>
                <a:cs typeface="+mn-cs"/>
              </a:rPr>
              <a:t>It takes power to make change. </a:t>
            </a:r>
          </a:p>
          <a:p>
            <a:pPr algn="r"/>
            <a:r>
              <a:rPr lang="en-US" sz="2800" kern="1200" dirty="0">
                <a:solidFill>
                  <a:schemeClr val="tx1"/>
                </a:solidFill>
                <a:latin typeface="+mn-lt"/>
                <a:ea typeface="+mn-ea"/>
                <a:cs typeface="+mn-cs"/>
              </a:rPr>
              <a:t>Organizing is about GETTING power. </a:t>
            </a:r>
          </a:p>
        </p:txBody>
      </p:sp>
    </p:spTree>
    <p:extLst>
      <p:ext uri="{BB962C8B-B14F-4D97-AF65-F5344CB8AC3E}">
        <p14:creationId xmlns:p14="http://schemas.microsoft.com/office/powerpoint/2010/main" val="41668856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5DA4EF8-74BF-46E1-93F0-99163CC6F3B0}"/>
              </a:ext>
            </a:extLst>
          </p:cNvPr>
          <p:cNvSpPr>
            <a:spLocks noGrp="1"/>
          </p:cNvSpPr>
          <p:nvPr>
            <p:ph type="title"/>
          </p:nvPr>
        </p:nvSpPr>
        <p:spPr>
          <a:xfrm>
            <a:off x="1171074" y="1396686"/>
            <a:ext cx="3240506" cy="4064628"/>
          </a:xfrm>
        </p:spPr>
        <p:txBody>
          <a:bodyPr>
            <a:normAutofit/>
          </a:bodyPr>
          <a:lstStyle/>
          <a:p>
            <a:pPr algn="ctr"/>
            <a:r>
              <a:rPr lang="en-US" sz="5400" b="1" dirty="0">
                <a:solidFill>
                  <a:schemeClr val="bg1"/>
                </a:solidFill>
              </a:rPr>
              <a:t>What Can I Do? (Cont.)</a:t>
            </a: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9F7E43CC-CA83-466D-B567-E0989CA3AC87}"/>
              </a:ext>
            </a:extLst>
          </p:cNvPr>
          <p:cNvSpPr>
            <a:spLocks noGrp="1"/>
          </p:cNvSpPr>
          <p:nvPr>
            <p:ph idx="1"/>
          </p:nvPr>
        </p:nvSpPr>
        <p:spPr>
          <a:xfrm>
            <a:off x="5370153" y="1526033"/>
            <a:ext cx="5911799" cy="4489756"/>
          </a:xfrm>
        </p:spPr>
        <p:txBody>
          <a:bodyPr>
            <a:normAutofit fontScale="85000" lnSpcReduction="10000"/>
          </a:bodyPr>
          <a:lstStyle/>
          <a:p>
            <a:r>
              <a:rPr lang="en-US" sz="3200" dirty="0"/>
              <a:t>Ask the committee chair to ‘exec’ or vote on a bill</a:t>
            </a:r>
          </a:p>
          <a:p>
            <a:r>
              <a:rPr lang="en-US" sz="3200" dirty="0"/>
              <a:t>Ask the H Speaker or S </a:t>
            </a:r>
            <a:r>
              <a:rPr lang="en-US" sz="3200" i="1" dirty="0"/>
              <a:t>pro </a:t>
            </a:r>
            <a:r>
              <a:rPr lang="en-US" sz="3200" i="1" dirty="0" err="1"/>
              <a:t>tem</a:t>
            </a:r>
            <a:r>
              <a:rPr lang="en-US" sz="3200" i="1" dirty="0"/>
              <a:t> </a:t>
            </a:r>
            <a:r>
              <a:rPr lang="en-US" sz="3200" dirty="0"/>
              <a:t>to place a bill on the perfection calendar</a:t>
            </a:r>
          </a:p>
          <a:p>
            <a:r>
              <a:rPr lang="en-US" sz="3200" dirty="0"/>
              <a:t>Contact members of the general assembly for support/opposition</a:t>
            </a:r>
          </a:p>
          <a:p>
            <a:r>
              <a:rPr lang="en-US" sz="3200" dirty="0"/>
              <a:t>Contact the governor for signature or veto</a:t>
            </a:r>
          </a:p>
          <a:p>
            <a:r>
              <a:rPr lang="en-US" sz="3200" dirty="0"/>
              <a:t>Repeat in the other house</a:t>
            </a:r>
          </a:p>
          <a:p>
            <a:r>
              <a:rPr lang="en-US" sz="3200" dirty="0"/>
              <a:t>Invite and engage fellow advocates at every step!</a:t>
            </a:r>
          </a:p>
        </p:txBody>
      </p:sp>
    </p:spTree>
    <p:extLst>
      <p:ext uri="{BB962C8B-B14F-4D97-AF65-F5344CB8AC3E}">
        <p14:creationId xmlns:p14="http://schemas.microsoft.com/office/powerpoint/2010/main" val="30216846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FC975-4951-4812-86D1-26D3FC08A7FE}"/>
              </a:ext>
            </a:extLst>
          </p:cNvPr>
          <p:cNvSpPr>
            <a:spLocks noGrp="1"/>
          </p:cNvSpPr>
          <p:nvPr>
            <p:ph type="title"/>
          </p:nvPr>
        </p:nvSpPr>
        <p:spPr/>
        <p:txBody>
          <a:bodyPr>
            <a:normAutofit/>
          </a:bodyPr>
          <a:lstStyle/>
          <a:p>
            <a:r>
              <a:rPr lang="en-US" sz="5400" b="1" dirty="0"/>
              <a:t>Communicating With Lawmakers	</a:t>
            </a:r>
          </a:p>
        </p:txBody>
      </p:sp>
      <p:sp>
        <p:nvSpPr>
          <p:cNvPr id="3" name="Content Placeholder 2">
            <a:extLst>
              <a:ext uri="{FF2B5EF4-FFF2-40B4-BE49-F238E27FC236}">
                <a16:creationId xmlns:a16="http://schemas.microsoft.com/office/drawing/2014/main" id="{BDBD91FE-55D1-473C-97DD-379C4459C573}"/>
              </a:ext>
            </a:extLst>
          </p:cNvPr>
          <p:cNvSpPr>
            <a:spLocks noGrp="1"/>
          </p:cNvSpPr>
          <p:nvPr>
            <p:ph sz="half" idx="1"/>
          </p:nvPr>
        </p:nvSpPr>
        <p:spPr/>
        <p:txBody>
          <a:bodyPr>
            <a:normAutofit/>
          </a:bodyPr>
          <a:lstStyle/>
          <a:p>
            <a:r>
              <a:rPr lang="en-US" b="1" dirty="0"/>
              <a:t>They work for you</a:t>
            </a:r>
          </a:p>
          <a:p>
            <a:endParaRPr lang="en-US" b="1" dirty="0"/>
          </a:p>
          <a:p>
            <a:r>
              <a:rPr lang="en-US" dirty="0"/>
              <a:t>Phone calls, usually speak with staff</a:t>
            </a:r>
          </a:p>
          <a:p>
            <a:endParaRPr lang="en-US" dirty="0"/>
          </a:p>
          <a:p>
            <a:r>
              <a:rPr lang="en-US" dirty="0"/>
              <a:t>Emails, works best from a group of people</a:t>
            </a:r>
          </a:p>
        </p:txBody>
      </p:sp>
      <p:sp>
        <p:nvSpPr>
          <p:cNvPr id="4" name="Content Placeholder 3">
            <a:extLst>
              <a:ext uri="{FF2B5EF4-FFF2-40B4-BE49-F238E27FC236}">
                <a16:creationId xmlns:a16="http://schemas.microsoft.com/office/drawing/2014/main" id="{BFC31B26-B5F5-4EEC-9925-A28B9B45965D}"/>
              </a:ext>
            </a:extLst>
          </p:cNvPr>
          <p:cNvSpPr>
            <a:spLocks noGrp="1"/>
          </p:cNvSpPr>
          <p:nvPr>
            <p:ph sz="half" idx="2"/>
          </p:nvPr>
        </p:nvSpPr>
        <p:spPr/>
        <p:txBody>
          <a:bodyPr>
            <a:normAutofit/>
          </a:bodyPr>
          <a:lstStyle/>
          <a:p>
            <a:r>
              <a:rPr lang="en-US" dirty="0"/>
              <a:t>Legislative meetings – In-person meetings are the most impactful</a:t>
            </a:r>
          </a:p>
          <a:p>
            <a:pPr lvl="1"/>
            <a:r>
              <a:rPr lang="en-US" dirty="0"/>
              <a:t>Make an appointment, be on time, and be prepared</a:t>
            </a:r>
          </a:p>
          <a:p>
            <a:pPr lvl="1"/>
            <a:r>
              <a:rPr lang="en-US" dirty="0"/>
              <a:t>Explain the issue and how it impacts you</a:t>
            </a:r>
          </a:p>
          <a:p>
            <a:pPr lvl="1"/>
            <a:r>
              <a:rPr lang="en-US" dirty="0"/>
              <a:t>Ask for lawmaker’s perspective</a:t>
            </a:r>
          </a:p>
          <a:p>
            <a:pPr lvl="1"/>
            <a:r>
              <a:rPr lang="en-US" dirty="0"/>
              <a:t>Offer to be a resource</a:t>
            </a:r>
          </a:p>
          <a:p>
            <a:pPr lvl="1"/>
            <a:r>
              <a:rPr lang="en-US" dirty="0"/>
              <a:t>Have professional, concise leave-behinds</a:t>
            </a:r>
          </a:p>
          <a:p>
            <a:pPr lvl="1"/>
            <a:r>
              <a:rPr lang="en-US" dirty="0"/>
              <a:t>Say thank you and </a:t>
            </a:r>
            <a:r>
              <a:rPr lang="en-US" i="1" dirty="0"/>
              <a:t>follow up</a:t>
            </a:r>
          </a:p>
          <a:p>
            <a:endParaRPr lang="en-US" dirty="0"/>
          </a:p>
        </p:txBody>
      </p:sp>
      <p:sp>
        <p:nvSpPr>
          <p:cNvPr id="5" name="Arrow: Left 4">
            <a:extLst>
              <a:ext uri="{FF2B5EF4-FFF2-40B4-BE49-F238E27FC236}">
                <a16:creationId xmlns:a16="http://schemas.microsoft.com/office/drawing/2014/main" id="{FC19110C-B6C1-4A84-8719-5518ACCC7DD0}"/>
              </a:ext>
            </a:extLst>
          </p:cNvPr>
          <p:cNvSpPr/>
          <p:nvPr/>
        </p:nvSpPr>
        <p:spPr>
          <a:xfrm>
            <a:off x="4090737" y="1825625"/>
            <a:ext cx="1235241" cy="516522"/>
          </a:xfrm>
          <a:prstGeom prst="leftArrow">
            <a:avLst/>
          </a:prstGeom>
          <a:solidFill>
            <a:schemeClr val="accent2"/>
          </a:solidFill>
          <a:ln>
            <a:solidFill>
              <a:srgbClr val="FC5D0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514026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1206EB2-A0D7-4072-AC29-5E6974E115BF}"/>
              </a:ext>
            </a:extLst>
          </p:cNvPr>
          <p:cNvSpPr>
            <a:spLocks noGrp="1"/>
          </p:cNvSpPr>
          <p:nvPr>
            <p:ph type="title"/>
          </p:nvPr>
        </p:nvSpPr>
        <p:spPr>
          <a:xfrm>
            <a:off x="176463" y="1153572"/>
            <a:ext cx="3710771" cy="4461163"/>
          </a:xfrm>
        </p:spPr>
        <p:txBody>
          <a:bodyPr>
            <a:normAutofit/>
          </a:bodyPr>
          <a:lstStyle/>
          <a:p>
            <a:r>
              <a:rPr lang="en-US" sz="5400" b="1" dirty="0">
                <a:solidFill>
                  <a:schemeClr val="bg1"/>
                </a:solidFill>
              </a:rPr>
              <a:t>Messaging</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52743685-4B89-4681-B3F0-4F704E9D1238}"/>
              </a:ext>
            </a:extLst>
          </p:cNvPr>
          <p:cNvSpPr>
            <a:spLocks noGrp="1"/>
          </p:cNvSpPr>
          <p:nvPr>
            <p:ph idx="1"/>
          </p:nvPr>
        </p:nvSpPr>
        <p:spPr>
          <a:xfrm>
            <a:off x="4447308" y="527176"/>
            <a:ext cx="6906491" cy="5791431"/>
          </a:xfrm>
        </p:spPr>
        <p:txBody>
          <a:bodyPr anchor="ctr">
            <a:normAutofit/>
          </a:bodyPr>
          <a:lstStyle/>
          <a:p>
            <a:r>
              <a:rPr lang="en-US" sz="3200" dirty="0"/>
              <a:t>Representation</a:t>
            </a:r>
          </a:p>
          <a:p>
            <a:pPr lvl="1"/>
            <a:r>
              <a:rPr lang="en-US" dirty="0"/>
              <a:t>Are you a constituent or do you have a significant business interest in the district?</a:t>
            </a:r>
          </a:p>
          <a:p>
            <a:pPr lvl="1"/>
            <a:r>
              <a:rPr lang="en-US" dirty="0"/>
              <a:t>If not, can you demonstrate your issue significantly impacts people in that district?</a:t>
            </a:r>
            <a:endParaRPr lang="en-US" sz="3200" dirty="0"/>
          </a:p>
          <a:p>
            <a:r>
              <a:rPr lang="en-US" sz="3200" dirty="0"/>
              <a:t>Legislative record</a:t>
            </a:r>
          </a:p>
          <a:p>
            <a:pPr lvl="1"/>
            <a:r>
              <a:rPr lang="en-US" sz="2800" dirty="0"/>
              <a:t>Bill sponsorship</a:t>
            </a:r>
          </a:p>
          <a:p>
            <a:pPr lvl="1"/>
            <a:r>
              <a:rPr lang="en-US" sz="2800" dirty="0"/>
              <a:t>Voting</a:t>
            </a:r>
          </a:p>
          <a:p>
            <a:r>
              <a:rPr lang="en-US" sz="3200" dirty="0"/>
              <a:t>Personal connection to the issue</a:t>
            </a:r>
          </a:p>
          <a:p>
            <a:r>
              <a:rPr lang="en-US" sz="3200" dirty="0"/>
              <a:t>Committee assignment</a:t>
            </a:r>
          </a:p>
          <a:p>
            <a:r>
              <a:rPr lang="en-US" sz="3200" dirty="0"/>
              <a:t>Party politics</a:t>
            </a:r>
          </a:p>
        </p:txBody>
      </p:sp>
    </p:spTree>
    <p:extLst>
      <p:ext uri="{BB962C8B-B14F-4D97-AF65-F5344CB8AC3E}">
        <p14:creationId xmlns:p14="http://schemas.microsoft.com/office/powerpoint/2010/main" val="29955508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B577FF9-3543-4875-815D-3D87BD8A20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1F7A3421-A017-442A-96FD-C0590F5D22FC}"/>
              </a:ext>
            </a:extLst>
          </p:cNvPr>
          <p:cNvSpPr>
            <a:spLocks noGrp="1"/>
          </p:cNvSpPr>
          <p:nvPr>
            <p:ph type="ctrTitle"/>
          </p:nvPr>
        </p:nvSpPr>
        <p:spPr>
          <a:xfrm>
            <a:off x="2167249" y="902404"/>
            <a:ext cx="5221185" cy="3072015"/>
          </a:xfrm>
        </p:spPr>
        <p:txBody>
          <a:bodyPr anchor="b">
            <a:normAutofit/>
          </a:bodyPr>
          <a:lstStyle/>
          <a:p>
            <a:r>
              <a:rPr lang="en-US" sz="8800" b="1" dirty="0"/>
              <a:t>Thank You!</a:t>
            </a:r>
          </a:p>
        </p:txBody>
      </p:sp>
      <p:sp>
        <p:nvSpPr>
          <p:cNvPr id="12" name="Freeform: Shape 11">
            <a:extLst>
              <a:ext uri="{FF2B5EF4-FFF2-40B4-BE49-F238E27FC236}">
                <a16:creationId xmlns:a16="http://schemas.microsoft.com/office/drawing/2014/main" id="{F5569EEC-E12F-4856-B407-02B2813A4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04059" y="0"/>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4" name="Freeform: Shape 13">
            <a:extLst>
              <a:ext uri="{FF2B5EF4-FFF2-40B4-BE49-F238E27FC236}">
                <a16:creationId xmlns:a16="http://schemas.microsoft.com/office/drawing/2014/main" id="{CF860788-3A6A-45A3-B3F1-06F1596656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67336" y="1"/>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Shape 15">
            <a:extLst>
              <a:ext uri="{FF2B5EF4-FFF2-40B4-BE49-F238E27FC236}">
                <a16:creationId xmlns:a16="http://schemas.microsoft.com/office/drawing/2014/main" id="{DF1E3393-B852-4883-B778-ED35251129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32259" y="2916245"/>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2"/>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Shape 17">
            <a:extLst>
              <a:ext uri="{FF2B5EF4-FFF2-40B4-BE49-F238E27FC236}">
                <a16:creationId xmlns:a16="http://schemas.microsoft.com/office/drawing/2014/main" id="{39853D09-4205-4CC7-83EB-288E886AC9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48440" y="5717906"/>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0D040B79-3E73-4A31-840D-D6B9C9FDFC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47511" y="6258756"/>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Freeform: Shape 21">
            <a:extLst>
              <a:ext uri="{FF2B5EF4-FFF2-40B4-BE49-F238E27FC236}">
                <a16:creationId xmlns:a16="http://schemas.microsoft.com/office/drawing/2014/main" id="{156C6AE5-3F8B-42AC-9EA4-1B686A11E9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43820" y="5835650"/>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Tree>
    <p:extLst>
      <p:ext uri="{BB962C8B-B14F-4D97-AF65-F5344CB8AC3E}">
        <p14:creationId xmlns:p14="http://schemas.microsoft.com/office/powerpoint/2010/main" val="711885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922B989-88F2-42E8-BD35-DB5B55CB07ED}"/>
              </a:ext>
            </a:extLst>
          </p:cNvPr>
          <p:cNvSpPr>
            <a:spLocks noGrp="1"/>
          </p:cNvSpPr>
          <p:nvPr>
            <p:ph type="title"/>
          </p:nvPr>
        </p:nvSpPr>
        <p:spPr>
          <a:xfrm>
            <a:off x="686834" y="1153572"/>
            <a:ext cx="3200400" cy="4461163"/>
          </a:xfrm>
        </p:spPr>
        <p:txBody>
          <a:bodyPr>
            <a:normAutofit/>
          </a:bodyPr>
          <a:lstStyle/>
          <a:p>
            <a:r>
              <a:rPr lang="en-US" sz="5400" b="1" dirty="0">
                <a:solidFill>
                  <a:schemeClr val="bg1"/>
                </a:solidFill>
              </a:rPr>
              <a:t>What is Grassroots Advocacy?</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02C75C60-F945-4F24-BCC3-770486C42DBD}"/>
              </a:ext>
            </a:extLst>
          </p:cNvPr>
          <p:cNvSpPr>
            <a:spLocks noGrp="1"/>
          </p:cNvSpPr>
          <p:nvPr>
            <p:ph idx="1"/>
          </p:nvPr>
        </p:nvSpPr>
        <p:spPr>
          <a:xfrm>
            <a:off x="4447308" y="591344"/>
            <a:ext cx="6906491" cy="5585619"/>
          </a:xfrm>
        </p:spPr>
        <p:txBody>
          <a:bodyPr anchor="ctr">
            <a:normAutofit/>
          </a:bodyPr>
          <a:lstStyle/>
          <a:p>
            <a:r>
              <a:rPr lang="en-US" dirty="0"/>
              <a:t>“Basic source of support from the ground up”</a:t>
            </a:r>
          </a:p>
          <a:p>
            <a:r>
              <a:rPr lang="en-US" dirty="0"/>
              <a:t>Includes organizing, mobilizing, and engaging the public to advocate for themselves</a:t>
            </a:r>
          </a:p>
          <a:p>
            <a:r>
              <a:rPr lang="en-US" dirty="0"/>
              <a:t>It is driven by the people – Centers for Independent Living are natural forces for grassroots advocacy work</a:t>
            </a:r>
          </a:p>
          <a:p>
            <a:r>
              <a:rPr lang="en-US" dirty="0"/>
              <a:t>Community Organizing is about winning collective power. </a:t>
            </a:r>
          </a:p>
        </p:txBody>
      </p:sp>
    </p:spTree>
    <p:extLst>
      <p:ext uri="{BB962C8B-B14F-4D97-AF65-F5344CB8AC3E}">
        <p14:creationId xmlns:p14="http://schemas.microsoft.com/office/powerpoint/2010/main" val="101997099"/>
      </p:ext>
    </p:extLst>
  </p:cSld>
  <p:clrMapOvr>
    <a:masterClrMapping/>
  </p:clrMapOvr>
  <p:extLst>
    <p:ext uri="{6950BFC3-D8DA-4A85-94F7-54DA5524770B}">
      <p188:commentRel xmlns:p188="http://schemas.microsoft.com/office/powerpoint/2018/8/main" r:id="rId2"/>
    </p:ext>
  </p:extLs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424A9-4D48-4F54-8D9E-2F667B5F7578}"/>
              </a:ext>
            </a:extLst>
          </p:cNvPr>
          <p:cNvSpPr>
            <a:spLocks noGrp="1"/>
          </p:cNvSpPr>
          <p:nvPr>
            <p:ph type="title"/>
          </p:nvPr>
        </p:nvSpPr>
        <p:spPr/>
        <p:txBody>
          <a:bodyPr>
            <a:normAutofit/>
          </a:bodyPr>
          <a:lstStyle/>
          <a:p>
            <a:r>
              <a:rPr lang="en-US" sz="6000" b="1" dirty="0">
                <a:solidFill>
                  <a:schemeClr val="accent2"/>
                </a:solidFill>
              </a:rPr>
              <a:t>Educate Before You Legislate</a:t>
            </a:r>
          </a:p>
        </p:txBody>
      </p:sp>
      <p:sp>
        <p:nvSpPr>
          <p:cNvPr id="7" name="Content Placeholder 6">
            <a:extLst>
              <a:ext uri="{FF2B5EF4-FFF2-40B4-BE49-F238E27FC236}">
                <a16:creationId xmlns:a16="http://schemas.microsoft.com/office/drawing/2014/main" id="{99D311BB-6309-4400-A772-A7EE06C534A4}"/>
              </a:ext>
            </a:extLst>
          </p:cNvPr>
          <p:cNvSpPr>
            <a:spLocks noGrp="1"/>
          </p:cNvSpPr>
          <p:nvPr>
            <p:ph sz="half" idx="1"/>
          </p:nvPr>
        </p:nvSpPr>
        <p:spPr/>
        <p:txBody>
          <a:bodyPr>
            <a:normAutofit fontScale="92500" lnSpcReduction="10000"/>
          </a:bodyPr>
          <a:lstStyle/>
          <a:p>
            <a:r>
              <a:rPr lang="en-US" sz="3000" dirty="0"/>
              <a:t>You know everything about disability; does your neighbor?</a:t>
            </a:r>
          </a:p>
          <a:p>
            <a:r>
              <a:rPr lang="en-US" sz="3000" dirty="0"/>
              <a:t>Why is change needed?  </a:t>
            </a:r>
          </a:p>
          <a:p>
            <a:r>
              <a:rPr lang="en-US" sz="3000" dirty="0"/>
              <a:t>The public won’t value something it does not know about </a:t>
            </a:r>
          </a:p>
          <a:p>
            <a:pPr lvl="1"/>
            <a:r>
              <a:rPr lang="en-US" sz="3000" dirty="0"/>
              <a:t>If it’s not valued, it’s not protected (Medicaid)</a:t>
            </a:r>
          </a:p>
          <a:p>
            <a:r>
              <a:rPr lang="en-US" sz="3000" dirty="0"/>
              <a:t>Collect, analyze, and share data</a:t>
            </a:r>
          </a:p>
          <a:p>
            <a:pPr marL="0" indent="0">
              <a:buNone/>
            </a:pPr>
            <a:endParaRPr lang="en-US" sz="2200" dirty="0"/>
          </a:p>
        </p:txBody>
      </p:sp>
      <p:sp>
        <p:nvSpPr>
          <p:cNvPr id="3" name="Content Placeholder 2">
            <a:extLst>
              <a:ext uri="{FF2B5EF4-FFF2-40B4-BE49-F238E27FC236}">
                <a16:creationId xmlns:a16="http://schemas.microsoft.com/office/drawing/2014/main" id="{FFBC9AAD-FDCD-462A-AC97-4DA4FE329FC0}"/>
              </a:ext>
            </a:extLst>
          </p:cNvPr>
          <p:cNvSpPr>
            <a:spLocks noGrp="1"/>
          </p:cNvSpPr>
          <p:nvPr>
            <p:ph sz="half" idx="2"/>
          </p:nvPr>
        </p:nvSpPr>
        <p:spPr/>
        <p:txBody>
          <a:bodyPr>
            <a:normAutofit fontScale="92500" lnSpcReduction="10000"/>
          </a:bodyPr>
          <a:lstStyle/>
          <a:p>
            <a:r>
              <a:rPr lang="en-US" sz="3200" dirty="0"/>
              <a:t>Provide leadership and training resources to community members</a:t>
            </a:r>
          </a:p>
          <a:p>
            <a:r>
              <a:rPr lang="en-US" sz="3200" dirty="0"/>
              <a:t>Keep lawmakers and community leaders informed of policy and/or coalition advancements</a:t>
            </a:r>
          </a:p>
          <a:p>
            <a:pPr marL="457200" lvl="1" indent="0">
              <a:buNone/>
            </a:pPr>
            <a:endParaRPr lang="en-US" sz="3000" dirty="0"/>
          </a:p>
          <a:p>
            <a:pPr marL="0" indent="0" algn="ctr">
              <a:buNone/>
            </a:pPr>
            <a:r>
              <a:rPr lang="en-US" sz="3000" dirty="0"/>
              <a:t>Be mindful of education vs advocacy vs lobbying (more on this later)</a:t>
            </a:r>
          </a:p>
          <a:p>
            <a:endParaRPr lang="en-US" dirty="0"/>
          </a:p>
        </p:txBody>
      </p:sp>
      <mc:AlternateContent xmlns:mc="http://schemas.openxmlformats.org/markup-compatibility/2006" xmlns:p14="http://schemas.microsoft.com/office/powerpoint/2010/main">
        <mc:Choice Requires="p14">
          <p:contentPart p14:bwMode="auto" r:id="rId3">
            <p14:nvContentPartPr>
              <p14:cNvPr id="4" name="Ink 3">
                <a:extLst>
                  <a:ext uri="{FF2B5EF4-FFF2-40B4-BE49-F238E27FC236}">
                    <a16:creationId xmlns:a16="http://schemas.microsoft.com/office/drawing/2014/main" id="{10E2C137-0351-458B-ADD9-6014860AEA92}"/>
                  </a:ext>
                </a:extLst>
              </p14:cNvPr>
              <p14:cNvContentPartPr/>
              <p14:nvPr/>
            </p14:nvContentPartPr>
            <p14:xfrm>
              <a:off x="833880" y="1490697"/>
              <a:ext cx="2519280" cy="18360"/>
            </p14:xfrm>
          </p:contentPart>
        </mc:Choice>
        <mc:Fallback xmlns="">
          <p:pic>
            <p:nvPicPr>
              <p:cNvPr id="4" name="Ink 3">
                <a:extLst>
                  <a:ext uri="{FF2B5EF4-FFF2-40B4-BE49-F238E27FC236}">
                    <a16:creationId xmlns:a16="http://schemas.microsoft.com/office/drawing/2014/main" id="{10E2C137-0351-458B-ADD9-6014860AEA92}"/>
                  </a:ext>
                </a:extLst>
              </p:cNvPr>
              <p:cNvPicPr/>
              <p:nvPr/>
            </p:nvPicPr>
            <p:blipFill>
              <a:blip r:embed="rId4"/>
              <a:stretch>
                <a:fillRect/>
              </a:stretch>
            </p:blipFill>
            <p:spPr>
              <a:xfrm>
                <a:off x="780240" y="1383057"/>
                <a:ext cx="2626920" cy="234000"/>
              </a:xfrm>
              <a:prstGeom prst="rect">
                <a:avLst/>
              </a:prstGeom>
            </p:spPr>
          </p:pic>
        </mc:Fallback>
      </mc:AlternateContent>
    </p:spTree>
    <p:extLst>
      <p:ext uri="{BB962C8B-B14F-4D97-AF65-F5344CB8AC3E}">
        <p14:creationId xmlns:p14="http://schemas.microsoft.com/office/powerpoint/2010/main" val="3542193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A15BB-134E-4BB0-91C2-0B59DD74E9E0}"/>
              </a:ext>
            </a:extLst>
          </p:cNvPr>
          <p:cNvSpPr>
            <a:spLocks noGrp="1"/>
          </p:cNvSpPr>
          <p:nvPr>
            <p:ph type="title"/>
          </p:nvPr>
        </p:nvSpPr>
        <p:spPr/>
        <p:txBody>
          <a:bodyPr>
            <a:normAutofit/>
          </a:bodyPr>
          <a:lstStyle/>
          <a:p>
            <a:r>
              <a:rPr lang="en-US" sz="6600" b="1" dirty="0"/>
              <a:t>Organizing a Base</a:t>
            </a:r>
          </a:p>
        </p:txBody>
      </p:sp>
      <p:sp>
        <p:nvSpPr>
          <p:cNvPr id="3" name="Content Placeholder 2">
            <a:extLst>
              <a:ext uri="{FF2B5EF4-FFF2-40B4-BE49-F238E27FC236}">
                <a16:creationId xmlns:a16="http://schemas.microsoft.com/office/drawing/2014/main" id="{9C76B2E2-0983-455E-BE18-7CC658F92BCC}"/>
              </a:ext>
            </a:extLst>
          </p:cNvPr>
          <p:cNvSpPr>
            <a:spLocks noGrp="1"/>
          </p:cNvSpPr>
          <p:nvPr>
            <p:ph sz="half" idx="1"/>
          </p:nvPr>
        </p:nvSpPr>
        <p:spPr/>
        <p:txBody>
          <a:bodyPr>
            <a:normAutofit fontScale="92500"/>
          </a:bodyPr>
          <a:lstStyle/>
          <a:p>
            <a:r>
              <a:rPr lang="en-US" sz="3600" dirty="0"/>
              <a:t>Look for coalition partners</a:t>
            </a:r>
          </a:p>
          <a:p>
            <a:r>
              <a:rPr lang="en-US" sz="3600" dirty="0"/>
              <a:t>Identify and engage people impacted by the issue</a:t>
            </a:r>
          </a:p>
          <a:p>
            <a:r>
              <a:rPr lang="en-US" sz="3600" dirty="0"/>
              <a:t>Show up at local events and meet community leaders</a:t>
            </a:r>
          </a:p>
          <a:p>
            <a:pPr lvl="1"/>
            <a:r>
              <a:rPr lang="en-US" sz="3200" dirty="0"/>
              <a:t>Church events</a:t>
            </a:r>
          </a:p>
          <a:p>
            <a:pPr lvl="1"/>
            <a:r>
              <a:rPr lang="en-US" sz="3200" dirty="0"/>
              <a:t>Farmer’s markets</a:t>
            </a:r>
          </a:p>
          <a:p>
            <a:pPr lvl="1"/>
            <a:r>
              <a:rPr lang="en-US" sz="3200" dirty="0"/>
              <a:t>Townhalls</a:t>
            </a:r>
          </a:p>
          <a:p>
            <a:endParaRPr lang="en-US" dirty="0"/>
          </a:p>
        </p:txBody>
      </p:sp>
      <p:sp>
        <p:nvSpPr>
          <p:cNvPr id="4" name="Content Placeholder 3">
            <a:extLst>
              <a:ext uri="{FF2B5EF4-FFF2-40B4-BE49-F238E27FC236}">
                <a16:creationId xmlns:a16="http://schemas.microsoft.com/office/drawing/2014/main" id="{7049CFE5-1BA0-47CE-ADD5-62D26ECDED9B}"/>
              </a:ext>
            </a:extLst>
          </p:cNvPr>
          <p:cNvSpPr>
            <a:spLocks noGrp="1"/>
          </p:cNvSpPr>
          <p:nvPr>
            <p:ph sz="half" idx="2"/>
          </p:nvPr>
        </p:nvSpPr>
        <p:spPr/>
        <p:txBody>
          <a:bodyPr>
            <a:normAutofit fontScale="92500"/>
          </a:bodyPr>
          <a:lstStyle/>
          <a:p>
            <a:r>
              <a:rPr lang="en-US" sz="3500" dirty="0"/>
              <a:t>Develop leaders: train and support advocates</a:t>
            </a:r>
          </a:p>
          <a:p>
            <a:r>
              <a:rPr lang="en-US" sz="3500" dirty="0"/>
              <a:t>Get the word out</a:t>
            </a:r>
          </a:p>
          <a:p>
            <a:pPr lvl="1"/>
            <a:r>
              <a:rPr lang="en-US" sz="3000" dirty="0"/>
              <a:t>Social media </a:t>
            </a:r>
          </a:p>
          <a:p>
            <a:pPr lvl="1"/>
            <a:r>
              <a:rPr lang="en-US" sz="3000" dirty="0"/>
              <a:t>Posters &amp; community bulletins </a:t>
            </a:r>
          </a:p>
          <a:p>
            <a:pPr lvl="1"/>
            <a:r>
              <a:rPr lang="en-US" sz="3000" dirty="0"/>
              <a:t>Tabling at events</a:t>
            </a:r>
          </a:p>
          <a:p>
            <a:pPr lvl="1"/>
            <a:r>
              <a:rPr lang="en-US" sz="3000" dirty="0"/>
              <a:t>Guest Columns, Letters to the Editor, and Op-Eds</a:t>
            </a:r>
          </a:p>
          <a:p>
            <a:endParaRPr lang="en-US" dirty="0"/>
          </a:p>
        </p:txBody>
      </p:sp>
      <p:cxnSp>
        <p:nvCxnSpPr>
          <p:cNvPr id="6" name="Straight Arrow Connector 5">
            <a:extLst>
              <a:ext uri="{FF2B5EF4-FFF2-40B4-BE49-F238E27FC236}">
                <a16:creationId xmlns:a16="http://schemas.microsoft.com/office/drawing/2014/main" id="{A08291D8-55E4-4DA2-9F8F-440D0C396AB6}"/>
              </a:ext>
            </a:extLst>
          </p:cNvPr>
          <p:cNvCxnSpPr/>
          <p:nvPr/>
        </p:nvCxnSpPr>
        <p:spPr>
          <a:xfrm>
            <a:off x="657726" y="1546309"/>
            <a:ext cx="10282990" cy="0"/>
          </a:xfrm>
          <a:prstGeom prst="straightConnector1">
            <a:avLst/>
          </a:prstGeom>
          <a:ln w="76200">
            <a:headEnd type="triangle"/>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7552604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7A3999F0-2B2C-488C-BB70-9FB4F6712430}"/>
              </a:ext>
            </a:extLst>
          </p:cNvPr>
          <p:cNvSpPr>
            <a:spLocks noGrp="1"/>
          </p:cNvSpPr>
          <p:nvPr>
            <p:ph type="title"/>
          </p:nvPr>
        </p:nvSpPr>
        <p:spPr>
          <a:xfrm>
            <a:off x="838200" y="365125"/>
            <a:ext cx="10515600" cy="1325563"/>
          </a:xfrm>
        </p:spPr>
        <p:txBody>
          <a:bodyPr>
            <a:normAutofit/>
          </a:bodyPr>
          <a:lstStyle/>
          <a:p>
            <a:r>
              <a:rPr lang="en-US" sz="6000" b="1" dirty="0"/>
              <a:t>Community Events</a:t>
            </a:r>
          </a:p>
        </p:txBody>
      </p:sp>
      <p:sp>
        <p:nvSpPr>
          <p:cNvPr id="30" name="Arc 29">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32FFBEB4-B841-4036-9B2E-C8DE97AB2E6B}"/>
              </a:ext>
            </a:extLst>
          </p:cNvPr>
          <p:cNvSpPr>
            <a:spLocks noGrp="1"/>
          </p:cNvSpPr>
          <p:nvPr>
            <p:ph idx="1"/>
          </p:nvPr>
        </p:nvSpPr>
        <p:spPr>
          <a:xfrm>
            <a:off x="838200" y="1825625"/>
            <a:ext cx="10515600" cy="4351338"/>
          </a:xfrm>
        </p:spPr>
        <p:txBody>
          <a:bodyPr>
            <a:normAutofit/>
          </a:bodyPr>
          <a:lstStyle/>
          <a:p>
            <a:r>
              <a:rPr lang="en-US" dirty="0"/>
              <a:t>City Council meetings, townhalls, citizen forums, etc. all provide an opportunity to connect community members with local decision-makers</a:t>
            </a:r>
          </a:p>
          <a:p>
            <a:pPr lvl="1"/>
            <a:r>
              <a:rPr lang="en-US" dirty="0"/>
              <a:t>Helps build and maintain a sense of unity and solidarity </a:t>
            </a:r>
          </a:p>
          <a:p>
            <a:pPr lvl="2"/>
            <a:r>
              <a:rPr lang="en-US" dirty="0"/>
              <a:t>People with disabilities often feel so isolated</a:t>
            </a:r>
          </a:p>
          <a:p>
            <a:pPr marL="914400" lvl="2" indent="0">
              <a:buNone/>
            </a:pPr>
            <a:endParaRPr lang="en-US" dirty="0"/>
          </a:p>
          <a:p>
            <a:r>
              <a:rPr lang="en-US" dirty="0"/>
              <a:t>Attending meetings and events, especially in a group, raises awareness with both decision-makers and other community members</a:t>
            </a:r>
          </a:p>
        </p:txBody>
      </p:sp>
      <mc:AlternateContent xmlns:mc="http://schemas.openxmlformats.org/markup-compatibility/2006" xmlns:p14="http://schemas.microsoft.com/office/powerpoint/2010/main">
        <mc:Choice Requires="p14">
          <p:contentPart p14:bwMode="auto" r:id="rId3">
            <p14:nvContentPartPr>
              <p14:cNvPr id="21" name="Ink 20">
                <a:extLst>
                  <a:ext uri="{FF2B5EF4-FFF2-40B4-BE49-F238E27FC236}">
                    <a16:creationId xmlns:a16="http://schemas.microsoft.com/office/drawing/2014/main" id="{A4E9911A-0FB4-4C4C-A7B0-91CEB5B68686}"/>
                  </a:ext>
                </a:extLst>
              </p14:cNvPr>
              <p14:cNvContentPartPr/>
              <p14:nvPr/>
            </p14:nvContentPartPr>
            <p14:xfrm>
              <a:off x="5052739" y="3512817"/>
              <a:ext cx="360" cy="360"/>
            </p14:xfrm>
          </p:contentPart>
        </mc:Choice>
        <mc:Fallback xmlns="">
          <p:pic>
            <p:nvPicPr>
              <p:cNvPr id="21" name="Ink 20">
                <a:extLst>
                  <a:ext uri="{FF2B5EF4-FFF2-40B4-BE49-F238E27FC236}">
                    <a16:creationId xmlns:a16="http://schemas.microsoft.com/office/drawing/2014/main" id="{A4E9911A-0FB4-4C4C-A7B0-91CEB5B68686}"/>
                  </a:ext>
                </a:extLst>
              </p:cNvPr>
              <p:cNvPicPr/>
              <p:nvPr/>
            </p:nvPicPr>
            <p:blipFill>
              <a:blip r:embed="rId4"/>
              <a:stretch>
                <a:fillRect/>
              </a:stretch>
            </p:blipFill>
            <p:spPr>
              <a:xfrm>
                <a:off x="4998739" y="3404817"/>
                <a:ext cx="108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22" name="Ink 21">
                <a:extLst>
                  <a:ext uri="{FF2B5EF4-FFF2-40B4-BE49-F238E27FC236}">
                    <a16:creationId xmlns:a16="http://schemas.microsoft.com/office/drawing/2014/main" id="{E999A5E6-1D3D-4AF1-8917-7856C60897F2}"/>
                  </a:ext>
                </a:extLst>
              </p14:cNvPr>
              <p14:cNvContentPartPr/>
              <p14:nvPr/>
            </p14:nvContentPartPr>
            <p14:xfrm>
              <a:off x="3368299" y="1026297"/>
              <a:ext cx="360" cy="360"/>
            </p14:xfrm>
          </p:contentPart>
        </mc:Choice>
        <mc:Fallback xmlns="">
          <p:pic>
            <p:nvPicPr>
              <p:cNvPr id="22" name="Ink 21">
                <a:extLst>
                  <a:ext uri="{FF2B5EF4-FFF2-40B4-BE49-F238E27FC236}">
                    <a16:creationId xmlns:a16="http://schemas.microsoft.com/office/drawing/2014/main" id="{E999A5E6-1D3D-4AF1-8917-7856C60897F2}"/>
                  </a:ext>
                </a:extLst>
              </p:cNvPr>
              <p:cNvPicPr/>
              <p:nvPr/>
            </p:nvPicPr>
            <p:blipFill>
              <a:blip r:embed="rId4"/>
              <a:stretch>
                <a:fillRect/>
              </a:stretch>
            </p:blipFill>
            <p:spPr>
              <a:xfrm>
                <a:off x="3314659" y="918657"/>
                <a:ext cx="108000" cy="216000"/>
              </a:xfrm>
              <a:prstGeom prst="rect">
                <a:avLst/>
              </a:prstGeom>
            </p:spPr>
          </p:pic>
        </mc:Fallback>
      </mc:AlternateContent>
    </p:spTree>
    <p:extLst>
      <p:ext uri="{BB962C8B-B14F-4D97-AF65-F5344CB8AC3E}">
        <p14:creationId xmlns:p14="http://schemas.microsoft.com/office/powerpoint/2010/main" val="3983018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40789D-3E6C-4EFE-919D-FA09FD18DE31}"/>
              </a:ext>
            </a:extLst>
          </p:cNvPr>
          <p:cNvSpPr>
            <a:spLocks noGrp="1"/>
          </p:cNvSpPr>
          <p:nvPr>
            <p:ph type="title"/>
          </p:nvPr>
        </p:nvSpPr>
        <p:spPr/>
        <p:txBody>
          <a:bodyPr>
            <a:normAutofit/>
          </a:bodyPr>
          <a:lstStyle/>
          <a:p>
            <a:r>
              <a:rPr lang="en-US" sz="6000" b="1" dirty="0"/>
              <a:t>Personal Stories</a:t>
            </a:r>
          </a:p>
        </p:txBody>
      </p:sp>
      <p:sp>
        <p:nvSpPr>
          <p:cNvPr id="3" name="Content Placeholder 2">
            <a:extLst>
              <a:ext uri="{FF2B5EF4-FFF2-40B4-BE49-F238E27FC236}">
                <a16:creationId xmlns:a16="http://schemas.microsoft.com/office/drawing/2014/main" id="{A74908BC-D0E7-4F00-8A88-AD9AA7EE136F}"/>
              </a:ext>
            </a:extLst>
          </p:cNvPr>
          <p:cNvSpPr>
            <a:spLocks noGrp="1"/>
          </p:cNvSpPr>
          <p:nvPr>
            <p:ph sz="half" idx="1"/>
          </p:nvPr>
        </p:nvSpPr>
        <p:spPr/>
        <p:txBody>
          <a:bodyPr>
            <a:normAutofit fontScale="92500" lnSpcReduction="10000"/>
          </a:bodyPr>
          <a:lstStyle/>
          <a:p>
            <a:r>
              <a:rPr lang="en-US" dirty="0"/>
              <a:t>Most lawmakers do not understand disability on a personal level</a:t>
            </a:r>
          </a:p>
          <a:p>
            <a:pPr marL="0" indent="0">
              <a:buNone/>
            </a:pPr>
            <a:endParaRPr lang="en-US" dirty="0"/>
          </a:p>
          <a:p>
            <a:r>
              <a:rPr lang="en-US" dirty="0"/>
              <a:t>Stories put faces to the issues; they make them “real”</a:t>
            </a:r>
          </a:p>
          <a:p>
            <a:pPr marL="0" indent="0">
              <a:buNone/>
            </a:pPr>
            <a:endParaRPr lang="en-US" dirty="0"/>
          </a:p>
          <a:p>
            <a:r>
              <a:rPr lang="en-US" dirty="0"/>
              <a:t>Gathering a story</a:t>
            </a:r>
          </a:p>
          <a:p>
            <a:pPr lvl="1"/>
            <a:r>
              <a:rPr lang="en-US" dirty="0"/>
              <a:t>Conversation with a purpose</a:t>
            </a:r>
          </a:p>
          <a:p>
            <a:pPr lvl="1"/>
            <a:r>
              <a:rPr lang="en-US" dirty="0"/>
              <a:t>NOT: an interview, therapy or casual conversation</a:t>
            </a:r>
          </a:p>
        </p:txBody>
      </p:sp>
      <p:sp>
        <p:nvSpPr>
          <p:cNvPr id="4" name="Content Placeholder 3">
            <a:extLst>
              <a:ext uri="{FF2B5EF4-FFF2-40B4-BE49-F238E27FC236}">
                <a16:creationId xmlns:a16="http://schemas.microsoft.com/office/drawing/2014/main" id="{E18D4E1B-E523-458A-88D2-B79301ACADC4}"/>
              </a:ext>
            </a:extLst>
          </p:cNvPr>
          <p:cNvSpPr>
            <a:spLocks noGrp="1"/>
          </p:cNvSpPr>
          <p:nvPr>
            <p:ph sz="half" idx="2"/>
          </p:nvPr>
        </p:nvSpPr>
        <p:spPr/>
        <p:txBody>
          <a:bodyPr>
            <a:normAutofit fontScale="92500" lnSpcReduction="10000"/>
          </a:bodyPr>
          <a:lstStyle/>
          <a:p>
            <a:r>
              <a:rPr lang="en-US" dirty="0"/>
              <a:t>Crafting a story</a:t>
            </a:r>
          </a:p>
          <a:p>
            <a:pPr lvl="1"/>
            <a:r>
              <a:rPr lang="en-US" dirty="0"/>
              <a:t>State the issue</a:t>
            </a:r>
          </a:p>
          <a:p>
            <a:pPr lvl="1"/>
            <a:r>
              <a:rPr lang="en-US" dirty="0"/>
              <a:t>How does the issue impact you/the advocate?</a:t>
            </a:r>
          </a:p>
          <a:p>
            <a:pPr lvl="1"/>
            <a:r>
              <a:rPr lang="en-US" dirty="0"/>
              <a:t>What are the consequences?</a:t>
            </a:r>
          </a:p>
          <a:p>
            <a:pPr lvl="1"/>
            <a:r>
              <a:rPr lang="en-US" dirty="0"/>
              <a:t>How would the proposed change improve or harm your/the advocates life?</a:t>
            </a:r>
          </a:p>
          <a:p>
            <a:r>
              <a:rPr lang="en-US" dirty="0"/>
              <a:t>Stories can be easily spread via letter and email, but large numbers are best</a:t>
            </a:r>
          </a:p>
          <a:p>
            <a:pPr lvl="1"/>
            <a:r>
              <a:rPr lang="en-US" dirty="0"/>
              <a:t>Sharing in-person can be scary, ask how you can support self-advocates</a:t>
            </a:r>
          </a:p>
          <a:p>
            <a:endParaRPr lang="en-US" dirty="0"/>
          </a:p>
        </p:txBody>
      </p:sp>
      <p:sp>
        <p:nvSpPr>
          <p:cNvPr id="6" name="TextBox 5">
            <a:extLst>
              <a:ext uri="{FF2B5EF4-FFF2-40B4-BE49-F238E27FC236}">
                <a16:creationId xmlns:a16="http://schemas.microsoft.com/office/drawing/2014/main" id="{6CE586B8-292B-4728-9718-181F603A2F7B}"/>
              </a:ext>
            </a:extLst>
          </p:cNvPr>
          <p:cNvSpPr txBox="1"/>
          <p:nvPr/>
        </p:nvSpPr>
        <p:spPr>
          <a:xfrm>
            <a:off x="320842" y="286836"/>
            <a:ext cx="11566358" cy="6284328"/>
          </a:xfrm>
          <a:prstGeom prst="rect">
            <a:avLst/>
          </a:prstGeom>
          <a:noFill/>
          <a:ln w="57150">
            <a:solidFill>
              <a:schemeClr val="accent2"/>
            </a:solidFill>
          </a:ln>
        </p:spPr>
        <p:txBody>
          <a:bodyPr wrap="square" rtlCol="0">
            <a:spAutoFit/>
          </a:bodyPr>
          <a:lstStyle/>
          <a:p>
            <a:endParaRPr lang="en-US" dirty="0"/>
          </a:p>
        </p:txBody>
      </p:sp>
    </p:spTree>
    <p:extLst>
      <p:ext uri="{BB962C8B-B14F-4D97-AF65-F5344CB8AC3E}">
        <p14:creationId xmlns:p14="http://schemas.microsoft.com/office/powerpoint/2010/main" val="40646986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7D4B46-6B7A-456C-99E6-B0148ABB0214}"/>
              </a:ext>
            </a:extLst>
          </p:cNvPr>
          <p:cNvSpPr>
            <a:spLocks noGrp="1"/>
          </p:cNvSpPr>
          <p:nvPr>
            <p:ph type="title"/>
          </p:nvPr>
        </p:nvSpPr>
        <p:spPr>
          <a:xfrm>
            <a:off x="838200" y="365125"/>
            <a:ext cx="10515600" cy="1325563"/>
          </a:xfrm>
        </p:spPr>
        <p:txBody>
          <a:bodyPr>
            <a:normAutofit/>
          </a:bodyPr>
          <a:lstStyle/>
          <a:p>
            <a:r>
              <a:rPr lang="en-US" sz="6600" b="1" dirty="0"/>
              <a:t>Supporting Advocates</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C5EA1FC-8371-4767-82B8-9C61CAB174C2}"/>
              </a:ext>
            </a:extLst>
          </p:cNvPr>
          <p:cNvSpPr>
            <a:spLocks noGrp="1"/>
          </p:cNvSpPr>
          <p:nvPr>
            <p:ph idx="1"/>
          </p:nvPr>
        </p:nvSpPr>
        <p:spPr>
          <a:xfrm>
            <a:off x="838200" y="1929384"/>
            <a:ext cx="10684764" cy="4508626"/>
          </a:xfrm>
        </p:spPr>
        <p:txBody>
          <a:bodyPr>
            <a:normAutofit/>
          </a:bodyPr>
          <a:lstStyle/>
          <a:p>
            <a:r>
              <a:rPr lang="en-US" sz="3200" dirty="0"/>
              <a:t>Uplift the voices of those most marginalized and impacted </a:t>
            </a:r>
          </a:p>
          <a:p>
            <a:pPr lvl="2">
              <a:lnSpc>
                <a:spcPct val="100000"/>
              </a:lnSpc>
              <a:spcBef>
                <a:spcPts val="600"/>
              </a:spcBef>
            </a:pPr>
            <a:r>
              <a:rPr lang="en-US" sz="2800" dirty="0"/>
              <a:t>Offer meeting space and basic supplies</a:t>
            </a:r>
          </a:p>
          <a:p>
            <a:pPr lvl="2">
              <a:lnSpc>
                <a:spcPct val="100000"/>
              </a:lnSpc>
              <a:spcBef>
                <a:spcPts val="600"/>
              </a:spcBef>
            </a:pPr>
            <a:r>
              <a:rPr lang="en-US" sz="2800" dirty="0"/>
              <a:t>Help advocates craft stories, publish letters, and recruit others</a:t>
            </a:r>
          </a:p>
          <a:p>
            <a:pPr lvl="2">
              <a:lnSpc>
                <a:spcPct val="100000"/>
              </a:lnSpc>
              <a:spcBef>
                <a:spcPts val="600"/>
              </a:spcBef>
            </a:pPr>
            <a:r>
              <a:rPr lang="en-US" sz="2800" dirty="0"/>
              <a:t>Attend meetings and events to ensure your cause has a voice</a:t>
            </a:r>
          </a:p>
          <a:p>
            <a:pPr lvl="2">
              <a:lnSpc>
                <a:spcPct val="100000"/>
              </a:lnSpc>
              <a:spcBef>
                <a:spcPts val="600"/>
              </a:spcBef>
            </a:pPr>
            <a:r>
              <a:rPr lang="en-US" sz="2800" dirty="0"/>
              <a:t>Seek out transportation, personal care attendants, and other supports advocates need for participation</a:t>
            </a:r>
          </a:p>
          <a:p>
            <a:pPr lvl="2">
              <a:lnSpc>
                <a:spcPct val="100000"/>
              </a:lnSpc>
              <a:spcBef>
                <a:spcPts val="600"/>
              </a:spcBef>
            </a:pPr>
            <a:r>
              <a:rPr lang="en-US" sz="2800" dirty="0"/>
              <a:t>Connect advocates with other coalitions and people advancing their causes</a:t>
            </a:r>
          </a:p>
        </p:txBody>
      </p:sp>
    </p:spTree>
    <p:extLst>
      <p:ext uri="{BB962C8B-B14F-4D97-AF65-F5344CB8AC3E}">
        <p14:creationId xmlns:p14="http://schemas.microsoft.com/office/powerpoint/2010/main" val="301750415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3158</TotalTime>
  <Words>2447</Words>
  <Application>Microsoft Office PowerPoint</Application>
  <PresentationFormat>Widescreen</PresentationFormat>
  <Paragraphs>301</Paragraphs>
  <Slides>33</Slides>
  <Notes>17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33</vt:i4>
      </vt:variant>
    </vt:vector>
  </HeadingPairs>
  <TitlesOfParts>
    <vt:vector size="42" baseType="lpstr">
      <vt:lpstr>Arial</vt:lpstr>
      <vt:lpstr>Calibri</vt:lpstr>
      <vt:lpstr>Calibri Light</vt:lpstr>
      <vt:lpstr>inherit</vt:lpstr>
      <vt:lpstr>Poppins</vt:lpstr>
      <vt:lpstr>Proxima Nova</vt:lpstr>
      <vt:lpstr>Roboto</vt:lpstr>
      <vt:lpstr>Source Serif Pro VF</vt:lpstr>
      <vt:lpstr>Office Theme</vt:lpstr>
      <vt:lpstr>Advocating for Change:  From Grassroots to Grasstops</vt:lpstr>
      <vt:lpstr>cy</vt:lpstr>
      <vt:lpstr>Grassroots Advocacy</vt:lpstr>
      <vt:lpstr>What is Grassroots Advocacy?</vt:lpstr>
      <vt:lpstr>Educate Before You Legislate</vt:lpstr>
      <vt:lpstr>Organizing a Base</vt:lpstr>
      <vt:lpstr>Community Events</vt:lpstr>
      <vt:lpstr>Personal Stories</vt:lpstr>
      <vt:lpstr>Supporting Advocates</vt:lpstr>
      <vt:lpstr>Opinion Leaders</vt:lpstr>
      <vt:lpstr>Mobilizing: Elevating the Voices of the Community </vt:lpstr>
      <vt:lpstr>Mobilizing: Elevating the Voices of the Community </vt:lpstr>
      <vt:lpstr>Mobilizing: Elevating the Voices of the Community</vt:lpstr>
      <vt:lpstr>Get Out the Vote</vt:lpstr>
      <vt:lpstr>Grasstops Advocacy</vt:lpstr>
      <vt:lpstr>But What About Lobbying?</vt:lpstr>
      <vt:lpstr>Who is a Legislator?  </vt:lpstr>
      <vt:lpstr>Who is a Legislator?  (cont.)</vt:lpstr>
      <vt:lpstr>What is a Call to Action?</vt:lpstr>
      <vt:lpstr>How Does a Bill Become a Law? </vt:lpstr>
      <vt:lpstr>Legislative Process – Introducing a Bill</vt:lpstr>
      <vt:lpstr>Legislative Process –  Off to Committee</vt:lpstr>
      <vt:lpstr>Perfection</vt:lpstr>
      <vt:lpstr>Passing a Bill</vt:lpstr>
      <vt:lpstr>Passing a Bill (cont.)</vt:lpstr>
      <vt:lpstr>Governor’s Signature </vt:lpstr>
      <vt:lpstr>Budget Process </vt:lpstr>
      <vt:lpstr>Budget Process </vt:lpstr>
      <vt:lpstr>What Can I Do?</vt:lpstr>
      <vt:lpstr>What Can I Do? (Cont.)</vt:lpstr>
      <vt:lpstr>Communicating With Lawmakers </vt:lpstr>
      <vt:lpstr>Messaging</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Advocating for Change: From Grasstops to Grassroots</dc:title>
  <dc:creator>Briana Conley</dc:creator>
  <cp:lastModifiedBy>Briana Conley</cp:lastModifiedBy>
  <cp:revision>22</cp:revision>
  <dcterms:created xsi:type="dcterms:W3CDTF">2022-04-26T17:00:19Z</dcterms:created>
  <dcterms:modified xsi:type="dcterms:W3CDTF">2022-05-02T22:26:05Z</dcterms:modified>
</cp:coreProperties>
</file>