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30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9" r:id="rId26"/>
    <p:sldId id="300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1" r:id="rId46"/>
    <p:sldId id="302" r:id="rId47"/>
    <p:sldId id="303" r:id="rId48"/>
    <p:sldId id="306" r:id="rId49"/>
    <p:sldId id="30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CARF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 CARF Benefit Your CIL?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Aspire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Risk </a:t>
            </a:r>
            <a:r>
              <a:rPr lang="en-US" b="1" dirty="0" smtClean="0">
                <a:latin typeface="Arial Black" panose="020B0A04020102020204" pitchFamily="34" charset="0"/>
              </a:rPr>
              <a:t>Management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smtClean="0"/>
              <a:t>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Risk management plan implementation and periodic review</a:t>
            </a:r>
            <a:br>
              <a:rPr lang="en-US" dirty="0"/>
            </a:br>
            <a:r>
              <a:rPr lang="en-US" dirty="0"/>
              <a:t>■ Adequate insurance coverage</a:t>
            </a:r>
            <a:br>
              <a:rPr lang="en-US" dirty="0"/>
            </a:br>
            <a:r>
              <a:rPr lang="en-US" dirty="0"/>
              <a:t>■ Media relations and social media procedures</a:t>
            </a:r>
            <a:br>
              <a:rPr lang="en-US" dirty="0"/>
            </a:br>
            <a:r>
              <a:rPr lang="en-US" dirty="0"/>
              <a:t>■ Reviews of contract services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Aspire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Health and </a:t>
            </a:r>
            <a:r>
              <a:rPr lang="en-US" b="1" dirty="0" smtClean="0">
                <a:latin typeface="Arial Black" panose="020B0A04020102020204" pitchFamily="34" charset="0"/>
              </a:rPr>
              <a:t>Safety</a:t>
            </a:r>
          </a:p>
          <a:p>
            <a:pPr marL="0" indent="0">
              <a:buNone/>
            </a:pPr>
            <a:r>
              <a:rPr lang="en-US" b="1" dirty="0" smtClean="0"/>
              <a:t>		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Competency-based training on safety procedures and practices</a:t>
            </a:r>
            <a:br>
              <a:rPr lang="en-US" dirty="0"/>
            </a:br>
            <a:r>
              <a:rPr lang="en-US" dirty="0"/>
              <a:t>■ Emergency procedures</a:t>
            </a:r>
            <a:br>
              <a:rPr lang="en-US" dirty="0"/>
            </a:br>
            <a:r>
              <a:rPr lang="en-US" dirty="0"/>
              <a:t>■ Access to first aid and emergency information</a:t>
            </a:r>
            <a:br>
              <a:rPr lang="en-US" dirty="0"/>
            </a:br>
            <a:r>
              <a:rPr lang="en-US" dirty="0"/>
              <a:t>■ Critical incidents</a:t>
            </a:r>
            <a:br>
              <a:rPr lang="en-US" dirty="0"/>
            </a:br>
            <a:r>
              <a:rPr lang="en-US" dirty="0"/>
              <a:t>■ Infection control</a:t>
            </a:r>
            <a:br>
              <a:rPr lang="en-US" dirty="0"/>
            </a:br>
            <a:r>
              <a:rPr lang="en-US" dirty="0"/>
              <a:t>■ Health and safety inspections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Aspire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en-US" b="1" dirty="0">
                <a:latin typeface="Arial Black" panose="020B0A04020102020204" pitchFamily="34" charset="0"/>
              </a:rPr>
              <a:t>Workforce Development and </a:t>
            </a:r>
            <a:r>
              <a:rPr lang="en-US" b="1" dirty="0" smtClean="0">
                <a:latin typeface="Arial Black" panose="020B0A04020102020204" pitchFamily="34" charset="0"/>
              </a:rPr>
              <a:t>Management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smtClean="0"/>
              <a:t>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Composition of workforce</a:t>
            </a:r>
            <a:br>
              <a:rPr lang="en-US" dirty="0"/>
            </a:br>
            <a:r>
              <a:rPr lang="en-US" dirty="0"/>
              <a:t>■ Ongoing workforce planning</a:t>
            </a:r>
            <a:br>
              <a:rPr lang="en-US" dirty="0"/>
            </a:br>
            <a:r>
              <a:rPr lang="en-US" dirty="0"/>
              <a:t>■ Verification of background/credentials/fitness for duty</a:t>
            </a:r>
            <a:br>
              <a:rPr lang="en-US" dirty="0"/>
            </a:br>
            <a:r>
              <a:rPr lang="en-US" dirty="0"/>
              <a:t>■ Workforce engagement and development</a:t>
            </a:r>
            <a:br>
              <a:rPr lang="en-US" dirty="0"/>
            </a:br>
            <a:r>
              <a:rPr lang="en-US" dirty="0"/>
              <a:t>■ Performance appraisals</a:t>
            </a:r>
            <a:br>
              <a:rPr lang="en-US" dirty="0"/>
            </a:br>
            <a:r>
              <a:rPr lang="en-US" dirty="0"/>
              <a:t>■ Succession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Aspire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 Black" panose="020B0A04020102020204" pitchFamily="34" charset="0"/>
              </a:rPr>
              <a:t>Technology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smtClean="0"/>
              <a:t>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Ongoing assessment of technology and data use</a:t>
            </a:r>
            <a:br>
              <a:rPr lang="en-US" dirty="0"/>
            </a:br>
            <a:r>
              <a:rPr lang="en-US" dirty="0"/>
              <a:t>■ Technology and system plan implementation and periodic review</a:t>
            </a:r>
            <a:br>
              <a:rPr lang="en-US" dirty="0"/>
            </a:br>
            <a:r>
              <a:rPr lang="en-US" dirty="0"/>
              <a:t>■ Technology policies and procedures</a:t>
            </a:r>
            <a:br>
              <a:rPr lang="en-US" dirty="0"/>
            </a:br>
            <a:r>
              <a:rPr lang="en-US" dirty="0"/>
              <a:t>■ Written procedures for the use of information and communication technologies (ICT) in service delivery, if applicable</a:t>
            </a:r>
            <a:br>
              <a:rPr lang="en-US" dirty="0"/>
            </a:br>
            <a:r>
              <a:rPr lang="en-US" dirty="0"/>
              <a:t>■ ICT instruction and training, if applicable</a:t>
            </a:r>
            <a:br>
              <a:rPr lang="en-US" dirty="0"/>
            </a:br>
            <a:r>
              <a:rPr lang="en-US" dirty="0"/>
              <a:t>■ Access to ICT information and assistance, if applicable</a:t>
            </a:r>
            <a:br>
              <a:rPr lang="en-US" dirty="0"/>
            </a:br>
            <a:r>
              <a:rPr lang="en-US" dirty="0"/>
              <a:t>■ Maintenance of ICT equipment, if applicable</a:t>
            </a:r>
            <a:br>
              <a:rPr lang="en-US" dirty="0"/>
            </a:br>
            <a:r>
              <a:rPr lang="en-US" dirty="0"/>
              <a:t>■ Emergency procedures that address unique aspects of service delivery via ICT, if applicable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Aspire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Rights of Persons </a:t>
            </a:r>
            <a:r>
              <a:rPr lang="en-US" b="1" dirty="0" smtClean="0">
                <a:latin typeface="Arial Black" panose="020B0A04020102020204" pitchFamily="34" charset="0"/>
              </a:rPr>
              <a:t>Served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smtClean="0"/>
              <a:t>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Policies that promote rights of persons served</a:t>
            </a:r>
            <a:br>
              <a:rPr lang="en-US" dirty="0"/>
            </a:br>
            <a:r>
              <a:rPr lang="en-US" dirty="0"/>
              <a:t>■ Communication of rights to persons served</a:t>
            </a:r>
            <a:br>
              <a:rPr lang="en-US" dirty="0"/>
            </a:br>
            <a:r>
              <a:rPr lang="en-US" dirty="0"/>
              <a:t>■ Formal complaints by persons served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Aspire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 Black" panose="020B0A04020102020204" pitchFamily="34" charset="0"/>
              </a:rPr>
              <a:t>Accessibility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smtClean="0"/>
              <a:t>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Assessment of accessibility needs and identification of barriers</a:t>
            </a:r>
            <a:br>
              <a:rPr lang="en-US" dirty="0"/>
            </a:br>
            <a:r>
              <a:rPr lang="en-US" dirty="0"/>
              <a:t>■ Accessibility plan implementation and periodic review</a:t>
            </a:r>
            <a:br>
              <a:rPr lang="en-US" dirty="0"/>
            </a:br>
            <a:r>
              <a:rPr lang="en-US" dirty="0"/>
              <a:t>■ Requests for reasonable accommodations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Aspire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Performance Measurement and </a:t>
            </a:r>
            <a:r>
              <a:rPr lang="en-US" b="1" dirty="0" smtClean="0">
                <a:latin typeface="Arial Black" panose="020B0A04020102020204" pitchFamily="34" charset="0"/>
              </a:rPr>
              <a:t>Management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smtClean="0"/>
              <a:t>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Leadership accountability for performance measurement and management</a:t>
            </a:r>
            <a:br>
              <a:rPr lang="en-US" dirty="0"/>
            </a:br>
            <a:r>
              <a:rPr lang="en-US" dirty="0"/>
              <a:t>■ Identification of gaps and opportunities related to performance measurement and management</a:t>
            </a:r>
            <a:br>
              <a:rPr lang="en-US" dirty="0"/>
            </a:br>
            <a:r>
              <a:rPr lang="en-US" dirty="0"/>
              <a:t>■ Input from stakeholders</a:t>
            </a:r>
            <a:br>
              <a:rPr lang="en-US" dirty="0"/>
            </a:br>
            <a:r>
              <a:rPr lang="en-US" dirty="0"/>
              <a:t>■ Performance measurement and management plan</a:t>
            </a:r>
            <a:br>
              <a:rPr lang="en-US" dirty="0"/>
            </a:br>
            <a:r>
              <a:rPr lang="en-US" dirty="0"/>
              <a:t>■ Identification of objectives and performance indicators for service delivery</a:t>
            </a:r>
            <a:br>
              <a:rPr lang="en-US" dirty="0"/>
            </a:br>
            <a:r>
              <a:rPr lang="en-US" dirty="0"/>
              <a:t>■ Identification of objectives and performance indicators for priority business functions</a:t>
            </a:r>
            <a:br>
              <a:rPr lang="en-US" dirty="0"/>
            </a:br>
            <a:r>
              <a:rPr lang="en-US" dirty="0"/>
              <a:t>■ Personnel training on performance measurement and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Aspire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Performance </a:t>
            </a:r>
            <a:r>
              <a:rPr lang="en-US" b="1" dirty="0" smtClean="0">
                <a:latin typeface="Arial Black" panose="020B0A04020102020204" pitchFamily="34" charset="0"/>
              </a:rPr>
              <a:t>Improvement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smtClean="0"/>
              <a:t>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Analysis of service delivery performance</a:t>
            </a:r>
            <a:br>
              <a:rPr lang="en-US" dirty="0"/>
            </a:br>
            <a:r>
              <a:rPr lang="en-US" dirty="0"/>
              <a:t>■ Analysis of business function performance</a:t>
            </a:r>
            <a:br>
              <a:rPr lang="en-US" dirty="0"/>
            </a:br>
            <a:r>
              <a:rPr lang="en-US" dirty="0"/>
              <a:t>■ Identification of areas needing performance improvement</a:t>
            </a:r>
            <a:br>
              <a:rPr lang="en-US" dirty="0"/>
            </a:br>
            <a:r>
              <a:rPr lang="en-US" dirty="0"/>
              <a:t>■ Implementation of action plans</a:t>
            </a:r>
            <a:br>
              <a:rPr lang="en-US" dirty="0"/>
            </a:br>
            <a:r>
              <a:rPr lang="en-US" dirty="0"/>
              <a:t>■ Use of performance information to improve program/service </a:t>
            </a:r>
            <a:r>
              <a:rPr lang="en-US" dirty="0" smtClean="0"/>
              <a:t>  quality </a:t>
            </a:r>
            <a:r>
              <a:rPr lang="en-US" dirty="0"/>
              <a:t>and make decisions</a:t>
            </a:r>
            <a:br>
              <a:rPr lang="en-US" dirty="0"/>
            </a:br>
            <a:r>
              <a:rPr lang="en-US" dirty="0"/>
              <a:t>■ Communication of performance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Quality Individualized Services &amp;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Individualized Services &amp; </a:t>
            </a:r>
            <a:r>
              <a:rPr lang="en-US" dirty="0" smtClean="0"/>
              <a:t>Supports section </a:t>
            </a:r>
            <a:r>
              <a:rPr lang="en-US" dirty="0"/>
              <a:t>is required for all organizations seeking accreditation. </a:t>
            </a:r>
            <a:endParaRPr lang="en-US" dirty="0" smtClean="0"/>
          </a:p>
          <a:p>
            <a:pPr lvl="1"/>
            <a:r>
              <a:rPr lang="en-US" dirty="0" smtClean="0"/>
              <a:t>Some areas may not apply to an organization, depending on programs and 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Quality Individualized Services &amp;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Program/Service </a:t>
            </a:r>
            <a:r>
              <a:rPr lang="en-US" b="1" dirty="0" smtClean="0">
                <a:latin typeface="Arial Black" panose="020B0A04020102020204" pitchFamily="34" charset="0"/>
              </a:rPr>
              <a:t>Structure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smtClean="0"/>
              <a:t>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Services are person centered and individualized</a:t>
            </a:r>
            <a:br>
              <a:rPr lang="en-US" dirty="0"/>
            </a:br>
            <a:r>
              <a:rPr lang="en-US" dirty="0"/>
              <a:t>■ Persons are given information about the organization’s purposes and ability to address desired outcomes</a:t>
            </a:r>
            <a:br>
              <a:rPr lang="en-US" dirty="0"/>
            </a:br>
            <a:r>
              <a:rPr lang="en-US" dirty="0"/>
              <a:t>■ Documented scope of services shared with stakeholders</a:t>
            </a:r>
            <a:br>
              <a:rPr lang="en-US" dirty="0"/>
            </a:br>
            <a:r>
              <a:rPr lang="en-US" dirty="0"/>
              <a:t>■ Service delivery based on accepted field practices</a:t>
            </a:r>
            <a:br>
              <a:rPr lang="en-US" dirty="0"/>
            </a:br>
            <a:r>
              <a:rPr lang="en-US" dirty="0"/>
              <a:t>■ Communication for effective service delivery</a:t>
            </a:r>
            <a:br>
              <a:rPr lang="en-US" dirty="0"/>
            </a:br>
            <a:r>
              <a:rPr lang="en-US" dirty="0"/>
              <a:t>■ Entrance/exit/transition criteria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Funding Opportunities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VR CRP Contracts</a:t>
            </a:r>
          </a:p>
          <a:p>
            <a:r>
              <a:rPr lang="en-US" dirty="0" smtClean="0"/>
              <a:t>DMH Contracts</a:t>
            </a:r>
          </a:p>
          <a:p>
            <a:r>
              <a:rPr lang="en-US" dirty="0" smtClean="0"/>
              <a:t>Independent Funders &amp; Grant 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Quality Individualized Services &amp;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Individual-Centered Service Planning, Design, and </a:t>
            </a:r>
            <a:r>
              <a:rPr lang="en-US" b="1" dirty="0" smtClean="0">
                <a:latin typeface="Arial Black" panose="020B0A04020102020204" pitchFamily="34" charset="0"/>
              </a:rPr>
              <a:t>Delivery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smtClean="0"/>
              <a:t>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Services are person centered and individualized</a:t>
            </a:r>
            <a:br>
              <a:rPr lang="en-US" dirty="0"/>
            </a:br>
            <a:r>
              <a:rPr lang="en-US" dirty="0"/>
              <a:t>■ Persons are given information about the organization’s purposes and ability to address desired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25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Quality Individualized Services &amp;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 Black" panose="020B0A04020102020204" pitchFamily="34" charset="0"/>
              </a:rPr>
              <a:t>Medication </a:t>
            </a:r>
            <a:r>
              <a:rPr lang="en-US" b="1" dirty="0">
                <a:latin typeface="Arial Black" panose="020B0A04020102020204" pitchFamily="34" charset="0"/>
              </a:rPr>
              <a:t>Monitoring and </a:t>
            </a:r>
            <a:r>
              <a:rPr lang="en-US" b="1" dirty="0" smtClean="0">
                <a:latin typeface="Arial Black" panose="020B0A04020102020204" pitchFamily="34" charset="0"/>
              </a:rPr>
              <a:t>Management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smtClean="0"/>
              <a:t>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Current, complete records of medications used by persons served</a:t>
            </a:r>
            <a:br>
              <a:rPr lang="en-US" dirty="0"/>
            </a:br>
            <a:r>
              <a:rPr lang="en-US" dirty="0"/>
              <a:t>■ Written procedures for storage and safe handling of medications</a:t>
            </a:r>
            <a:br>
              <a:rPr lang="en-US" dirty="0"/>
            </a:br>
            <a:r>
              <a:rPr lang="en-US" dirty="0"/>
              <a:t>■ Educational resources and advocacy for persons served in decision making</a:t>
            </a:r>
            <a:br>
              <a:rPr lang="en-US" dirty="0"/>
            </a:br>
            <a:r>
              <a:rPr lang="en-US" dirty="0"/>
              <a:t>■ Physician review of medication use</a:t>
            </a:r>
            <a:br>
              <a:rPr lang="en-US" dirty="0"/>
            </a:br>
            <a:r>
              <a:rPr lang="en-US" dirty="0"/>
              <a:t>■ Training and education for persons served regarding medications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61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Quality Individualized Services &amp;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Employment Services Principle </a:t>
            </a:r>
            <a:r>
              <a:rPr lang="en-US" b="1" dirty="0" smtClean="0">
                <a:latin typeface="Arial Black" panose="020B0A04020102020204" pitchFamily="34" charset="0"/>
              </a:rPr>
              <a:t>Standards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smtClean="0"/>
              <a:t>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Goals of the persons served</a:t>
            </a:r>
            <a:br>
              <a:rPr lang="en-US" dirty="0"/>
            </a:br>
            <a:r>
              <a:rPr lang="en-US" dirty="0"/>
              <a:t>■ Community resources available</a:t>
            </a:r>
            <a:br>
              <a:rPr lang="en-US" dirty="0"/>
            </a:br>
            <a:r>
              <a:rPr lang="en-US" dirty="0"/>
              <a:t>■ Personnel needs of local employers</a:t>
            </a:r>
            <a:br>
              <a:rPr lang="en-US" dirty="0"/>
            </a:br>
            <a:r>
              <a:rPr lang="en-US" dirty="0"/>
              <a:t>■ Economic trends in the local employment sector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66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Quality Individualized Services &amp;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Community Services Principle </a:t>
            </a:r>
            <a:r>
              <a:rPr lang="en-US" b="1" dirty="0" smtClean="0">
                <a:latin typeface="Arial Black" panose="020B0A04020102020204" pitchFamily="34" charset="0"/>
              </a:rPr>
              <a:t>Standards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smtClean="0"/>
              <a:t>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Access </a:t>
            </a:r>
            <a:r>
              <a:rPr lang="en-US" dirty="0"/>
              <a:t>to community resources and services</a:t>
            </a:r>
            <a:br>
              <a:rPr lang="en-US" dirty="0"/>
            </a:br>
            <a:r>
              <a:rPr lang="en-US" dirty="0"/>
              <a:t>■ Enhanced quality of life</a:t>
            </a:r>
            <a:br>
              <a:rPr lang="en-US" dirty="0"/>
            </a:br>
            <a:r>
              <a:rPr lang="en-US" dirty="0"/>
              <a:t>■ Community inclusion</a:t>
            </a:r>
            <a:br>
              <a:rPr lang="en-US" dirty="0"/>
            </a:br>
            <a:r>
              <a:rPr lang="en-US" dirty="0"/>
              <a:t>■ Community participation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46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Quality Individualized Services &amp;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 Black" panose="020B0A04020102020204" pitchFamily="34" charset="0"/>
              </a:rPr>
              <a:t>Service Delivery Using Information &amp; Communication Technology</a:t>
            </a:r>
            <a:endParaRPr lang="en-US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	</a:t>
            </a:r>
            <a:r>
              <a:rPr lang="en-US" b="1" dirty="0"/>
              <a:t>Key Areas Addressed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■ </a:t>
            </a:r>
            <a:r>
              <a:rPr lang="en-US" dirty="0" smtClean="0"/>
              <a:t>Written Policies for the use of information &amp; communication  technologies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■ </a:t>
            </a:r>
            <a:r>
              <a:rPr lang="en-US" dirty="0" smtClean="0"/>
              <a:t>Documentation of Training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■ </a:t>
            </a:r>
            <a:r>
              <a:rPr lang="en-US" dirty="0" smtClean="0"/>
              <a:t>Records of Maintenance of equipment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■ </a:t>
            </a:r>
            <a:r>
              <a:rPr lang="en-US" dirty="0"/>
              <a:t>Emergency Procedures for service </a:t>
            </a:r>
            <a:r>
              <a:rPr lang="en-US" dirty="0" smtClean="0"/>
              <a:t>delivery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■ Individualized service plans</a:t>
            </a:r>
          </a:p>
        </p:txBody>
      </p:sp>
    </p:spTree>
    <p:extLst>
      <p:ext uri="{BB962C8B-B14F-4D97-AF65-F5344CB8AC3E}">
        <p14:creationId xmlns:p14="http://schemas.microsoft.com/office/powerpoint/2010/main" val="1289181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</a:t>
            </a:r>
            <a:r>
              <a:rPr lang="en-US" dirty="0"/>
              <a:t>and Community Services Standards Manual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96" y="774527"/>
            <a:ext cx="5701093" cy="5299801"/>
          </a:xfrm>
        </p:spPr>
      </p:pic>
    </p:spTree>
    <p:extLst>
      <p:ext uri="{BB962C8B-B14F-4D97-AF65-F5344CB8AC3E}">
        <p14:creationId xmlns:p14="http://schemas.microsoft.com/office/powerpoint/2010/main" val="3146287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and Community Services Standards Manual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20" y="1393371"/>
            <a:ext cx="6782772" cy="2499359"/>
          </a:xfrm>
        </p:spPr>
      </p:pic>
    </p:spTree>
    <p:extLst>
      <p:ext uri="{BB962C8B-B14F-4D97-AF65-F5344CB8AC3E}">
        <p14:creationId xmlns:p14="http://schemas.microsoft.com/office/powerpoint/2010/main" val="3651367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50" y="1123836"/>
            <a:ext cx="3099881" cy="4601183"/>
          </a:xfrm>
        </p:spPr>
        <p:txBody>
          <a:bodyPr/>
          <a:lstStyle/>
          <a:p>
            <a:r>
              <a:rPr lang="en-US" dirty="0" smtClean="0"/>
              <a:t>Required Written Documentation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90" y="1782763"/>
            <a:ext cx="6507112" cy="3283328"/>
          </a:xfrm>
        </p:spPr>
      </p:pic>
    </p:spTree>
    <p:extLst>
      <p:ext uri="{BB962C8B-B14F-4D97-AF65-F5344CB8AC3E}">
        <p14:creationId xmlns:p14="http://schemas.microsoft.com/office/powerpoint/2010/main" val="2626242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23837"/>
            <a:ext cx="3074126" cy="4601183"/>
          </a:xfrm>
        </p:spPr>
        <p:txBody>
          <a:bodyPr/>
          <a:lstStyle/>
          <a:p>
            <a:r>
              <a:rPr lang="en-US" dirty="0"/>
              <a:t>Required Written Documentation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6" y="672716"/>
            <a:ext cx="4678151" cy="5661334"/>
          </a:xfrm>
        </p:spPr>
      </p:pic>
    </p:spTree>
    <p:extLst>
      <p:ext uri="{BB962C8B-B14F-4D97-AF65-F5344CB8AC3E}">
        <p14:creationId xmlns:p14="http://schemas.microsoft.com/office/powerpoint/2010/main" val="1017786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1123837"/>
            <a:ext cx="3126377" cy="4601183"/>
          </a:xfrm>
        </p:spPr>
        <p:txBody>
          <a:bodyPr/>
          <a:lstStyle/>
          <a:p>
            <a:r>
              <a:rPr lang="en-US" dirty="0"/>
              <a:t>Required Written Documentation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597" y="0"/>
            <a:ext cx="4348283" cy="6522425"/>
          </a:xfrm>
        </p:spPr>
      </p:pic>
    </p:spTree>
    <p:extLst>
      <p:ext uri="{BB962C8B-B14F-4D97-AF65-F5344CB8AC3E}">
        <p14:creationId xmlns:p14="http://schemas.microsoft.com/office/powerpoint/2010/main" val="246823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Aspire to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Aspire to Excellence section is required for all organizations seeking accreditation. </a:t>
            </a:r>
          </a:p>
        </p:txBody>
      </p:sp>
    </p:spTree>
    <p:extLst>
      <p:ext uri="{BB962C8B-B14F-4D97-AF65-F5344CB8AC3E}">
        <p14:creationId xmlns:p14="http://schemas.microsoft.com/office/powerpoint/2010/main" val="21372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9" y="1123836"/>
            <a:ext cx="3056338" cy="4601183"/>
          </a:xfrm>
        </p:spPr>
        <p:txBody>
          <a:bodyPr/>
          <a:lstStyle/>
          <a:p>
            <a:r>
              <a:rPr lang="en-US" dirty="0"/>
              <a:t>Required Written Documentation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8" y="375974"/>
            <a:ext cx="4944911" cy="6517291"/>
          </a:xfrm>
        </p:spPr>
      </p:pic>
    </p:spTree>
    <p:extLst>
      <p:ext uri="{BB962C8B-B14F-4D97-AF65-F5344CB8AC3E}">
        <p14:creationId xmlns:p14="http://schemas.microsoft.com/office/powerpoint/2010/main" val="3299774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1123837"/>
            <a:ext cx="3091543" cy="4601183"/>
          </a:xfrm>
        </p:spPr>
        <p:txBody>
          <a:bodyPr/>
          <a:lstStyle/>
          <a:p>
            <a:r>
              <a:rPr lang="en-US" dirty="0"/>
              <a:t>Required Written Documentation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425508"/>
            <a:ext cx="4293325" cy="5997840"/>
          </a:xfrm>
        </p:spPr>
      </p:pic>
    </p:spTree>
    <p:extLst>
      <p:ext uri="{BB962C8B-B14F-4D97-AF65-F5344CB8AC3E}">
        <p14:creationId xmlns:p14="http://schemas.microsoft.com/office/powerpoint/2010/main" val="1545063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5" y="1123836"/>
            <a:ext cx="3099881" cy="4601183"/>
          </a:xfrm>
        </p:spPr>
        <p:txBody>
          <a:bodyPr/>
          <a:lstStyle/>
          <a:p>
            <a:r>
              <a:rPr lang="en-US" dirty="0"/>
              <a:t>Required Written Documentation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64" y="437173"/>
            <a:ext cx="4068732" cy="5974507"/>
          </a:xfrm>
        </p:spPr>
      </p:pic>
    </p:spTree>
    <p:extLst>
      <p:ext uri="{BB962C8B-B14F-4D97-AF65-F5344CB8AC3E}">
        <p14:creationId xmlns:p14="http://schemas.microsoft.com/office/powerpoint/2010/main" val="645418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2" y="1054168"/>
            <a:ext cx="3056338" cy="4601183"/>
          </a:xfrm>
        </p:spPr>
        <p:txBody>
          <a:bodyPr/>
          <a:lstStyle/>
          <a:p>
            <a:r>
              <a:rPr lang="en-US" dirty="0"/>
              <a:t>Required Written Documentation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70" y="558935"/>
            <a:ext cx="4112030" cy="125664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70" y="1588905"/>
            <a:ext cx="4008952" cy="5059712"/>
          </a:xfrm>
        </p:spPr>
      </p:pic>
    </p:spTree>
    <p:extLst>
      <p:ext uri="{BB962C8B-B14F-4D97-AF65-F5344CB8AC3E}">
        <p14:creationId xmlns:p14="http://schemas.microsoft.com/office/powerpoint/2010/main" val="3609893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8" y="1123836"/>
            <a:ext cx="3099881" cy="4601183"/>
          </a:xfrm>
        </p:spPr>
        <p:txBody>
          <a:bodyPr/>
          <a:lstStyle/>
          <a:p>
            <a:r>
              <a:rPr lang="en-US" dirty="0"/>
              <a:t>Required Written Documentation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23" y="1123836"/>
            <a:ext cx="5225143" cy="4614970"/>
          </a:xfrm>
        </p:spPr>
      </p:pic>
    </p:spTree>
    <p:extLst>
      <p:ext uri="{BB962C8B-B14F-4D97-AF65-F5344CB8AC3E}">
        <p14:creationId xmlns:p14="http://schemas.microsoft.com/office/powerpoint/2010/main" val="3460305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7" y="1123836"/>
            <a:ext cx="3169550" cy="4601183"/>
          </a:xfrm>
        </p:spPr>
        <p:txBody>
          <a:bodyPr/>
          <a:lstStyle/>
          <a:p>
            <a:r>
              <a:rPr lang="en-US" dirty="0"/>
              <a:t>Required Written Documentation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51" y="1759131"/>
            <a:ext cx="5076000" cy="3070565"/>
          </a:xfrm>
        </p:spPr>
      </p:pic>
    </p:spTree>
    <p:extLst>
      <p:ext uri="{BB962C8B-B14F-4D97-AF65-F5344CB8AC3E}">
        <p14:creationId xmlns:p14="http://schemas.microsoft.com/office/powerpoint/2010/main" val="2034480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42" y="1123836"/>
            <a:ext cx="3056338" cy="4601183"/>
          </a:xfrm>
        </p:spPr>
        <p:txBody>
          <a:bodyPr/>
          <a:lstStyle/>
          <a:p>
            <a:r>
              <a:rPr lang="en-US" dirty="0"/>
              <a:t>Required Written Documentation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7" y="288793"/>
            <a:ext cx="4430804" cy="7097059"/>
          </a:xfrm>
        </p:spPr>
      </p:pic>
    </p:spTree>
    <p:extLst>
      <p:ext uri="{BB962C8B-B14F-4D97-AF65-F5344CB8AC3E}">
        <p14:creationId xmlns:p14="http://schemas.microsoft.com/office/powerpoint/2010/main" val="1294384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3" y="1123836"/>
            <a:ext cx="3143424" cy="4601183"/>
          </a:xfrm>
        </p:spPr>
        <p:txBody>
          <a:bodyPr/>
          <a:lstStyle/>
          <a:p>
            <a:r>
              <a:rPr lang="en-US" dirty="0"/>
              <a:t>Required Written Documentation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69" y="153821"/>
            <a:ext cx="4482737" cy="6541211"/>
          </a:xfrm>
        </p:spPr>
      </p:pic>
    </p:spTree>
    <p:extLst>
      <p:ext uri="{BB962C8B-B14F-4D97-AF65-F5344CB8AC3E}">
        <p14:creationId xmlns:p14="http://schemas.microsoft.com/office/powerpoint/2010/main" val="1247009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50" y="1123836"/>
            <a:ext cx="3056338" cy="4601183"/>
          </a:xfrm>
        </p:spPr>
        <p:txBody>
          <a:bodyPr/>
          <a:lstStyle/>
          <a:p>
            <a:r>
              <a:rPr lang="en-US" dirty="0"/>
              <a:t>Required Written Documentation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1" y="1123836"/>
            <a:ext cx="5268686" cy="4155447"/>
          </a:xfrm>
        </p:spPr>
      </p:pic>
    </p:spTree>
    <p:extLst>
      <p:ext uri="{BB962C8B-B14F-4D97-AF65-F5344CB8AC3E}">
        <p14:creationId xmlns:p14="http://schemas.microsoft.com/office/powerpoint/2010/main" val="1413861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8" y="1045460"/>
            <a:ext cx="3143424" cy="4601183"/>
          </a:xfrm>
        </p:spPr>
        <p:txBody>
          <a:bodyPr/>
          <a:lstStyle/>
          <a:p>
            <a:r>
              <a:rPr lang="en-US" dirty="0"/>
              <a:t>Required Written Documentation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10" y="3495238"/>
            <a:ext cx="3720448" cy="271343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1" y="740466"/>
            <a:ext cx="3859787" cy="3207617"/>
          </a:xfrm>
        </p:spPr>
      </p:pic>
    </p:spTree>
    <p:extLst>
      <p:ext uri="{BB962C8B-B14F-4D97-AF65-F5344CB8AC3E}">
        <p14:creationId xmlns:p14="http://schemas.microsoft.com/office/powerpoint/2010/main" val="6631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Aspire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Leadership</a:t>
            </a: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/>
              <a:t>	Key Areas Addressed</a:t>
            </a:r>
          </a:p>
          <a:p>
            <a:pPr marL="0" indent="0">
              <a:buNone/>
            </a:pPr>
            <a:r>
              <a:rPr lang="en-US" dirty="0"/>
              <a:t>■ Leadership structure and responsibilities</a:t>
            </a:r>
            <a:br>
              <a:rPr lang="en-US" dirty="0"/>
            </a:br>
            <a:r>
              <a:rPr lang="en-US" dirty="0"/>
              <a:t>■ Person-centered philosophy</a:t>
            </a:r>
            <a:br>
              <a:rPr lang="en-US" dirty="0"/>
            </a:br>
            <a:r>
              <a:rPr lang="en-US" dirty="0"/>
              <a:t>■ Organizational guidance</a:t>
            </a:r>
            <a:br>
              <a:rPr lang="en-US" dirty="0"/>
            </a:br>
            <a:r>
              <a:rPr lang="en-US" dirty="0"/>
              <a:t>■ Leadership accessibility</a:t>
            </a:r>
            <a:br>
              <a:rPr lang="en-US" dirty="0"/>
            </a:br>
            <a:r>
              <a:rPr lang="en-US" dirty="0"/>
              <a:t>■ Cultural competency and diversity</a:t>
            </a:r>
            <a:br>
              <a:rPr lang="en-US" dirty="0"/>
            </a:br>
            <a:r>
              <a:rPr lang="en-US" dirty="0"/>
              <a:t>■ Corporate responsibility</a:t>
            </a:r>
            <a:br>
              <a:rPr lang="en-US" dirty="0"/>
            </a:br>
            <a:r>
              <a:rPr lang="en-US" dirty="0"/>
              <a:t>■ Organizational fundraising, if applicable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Trainings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36" y="1428637"/>
            <a:ext cx="5942445" cy="3674586"/>
          </a:xfrm>
        </p:spPr>
      </p:pic>
    </p:spTree>
    <p:extLst>
      <p:ext uri="{BB962C8B-B14F-4D97-AF65-F5344CB8AC3E}">
        <p14:creationId xmlns:p14="http://schemas.microsoft.com/office/powerpoint/2010/main" val="2541223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Trainings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63" y="984516"/>
            <a:ext cx="4801401" cy="5020120"/>
          </a:xfrm>
        </p:spPr>
      </p:pic>
    </p:spTree>
    <p:extLst>
      <p:ext uri="{BB962C8B-B14F-4D97-AF65-F5344CB8AC3E}">
        <p14:creationId xmlns:p14="http://schemas.microsoft.com/office/powerpoint/2010/main" val="1197692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1465478"/>
            <a:ext cx="4533113" cy="4318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Trainings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19" y="920141"/>
            <a:ext cx="4387035" cy="1090673"/>
          </a:xfrm>
        </p:spPr>
      </p:pic>
    </p:spTree>
    <p:extLst>
      <p:ext uri="{BB962C8B-B14F-4D97-AF65-F5344CB8AC3E}">
        <p14:creationId xmlns:p14="http://schemas.microsoft.com/office/powerpoint/2010/main" val="1358944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50" y="1810453"/>
            <a:ext cx="6047410" cy="2044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Trainings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33" y="1123837"/>
            <a:ext cx="6020727" cy="1708853"/>
          </a:xfrm>
        </p:spPr>
      </p:pic>
    </p:spTree>
    <p:extLst>
      <p:ext uri="{BB962C8B-B14F-4D97-AF65-F5344CB8AC3E}">
        <p14:creationId xmlns:p14="http://schemas.microsoft.com/office/powerpoint/2010/main" val="17776337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Trainings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86" y="1123837"/>
            <a:ext cx="5414101" cy="4564486"/>
          </a:xfrm>
        </p:spPr>
      </p:pic>
    </p:spTree>
    <p:extLst>
      <p:ext uri="{BB962C8B-B14F-4D97-AF65-F5344CB8AC3E}">
        <p14:creationId xmlns:p14="http://schemas.microsoft.com/office/powerpoint/2010/main" val="1960486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Trainings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62" y="604958"/>
            <a:ext cx="4689973" cy="5427940"/>
          </a:xfrm>
        </p:spPr>
      </p:pic>
    </p:spTree>
    <p:extLst>
      <p:ext uri="{BB962C8B-B14F-4D97-AF65-F5344CB8AC3E}">
        <p14:creationId xmlns:p14="http://schemas.microsoft.com/office/powerpoint/2010/main" val="567011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Trainings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28" y="651309"/>
            <a:ext cx="4237672" cy="5546237"/>
          </a:xfrm>
        </p:spPr>
      </p:pic>
    </p:spTree>
    <p:extLst>
      <p:ext uri="{BB962C8B-B14F-4D97-AF65-F5344CB8AC3E}">
        <p14:creationId xmlns:p14="http://schemas.microsoft.com/office/powerpoint/2010/main" val="1149440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04" y="1612900"/>
            <a:ext cx="5270214" cy="4980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Trainings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04" y="801189"/>
            <a:ext cx="5270214" cy="1410743"/>
          </a:xfrm>
        </p:spPr>
      </p:pic>
    </p:spTree>
    <p:extLst>
      <p:ext uri="{BB962C8B-B14F-4D97-AF65-F5344CB8AC3E}">
        <p14:creationId xmlns:p14="http://schemas.microsoft.com/office/powerpoint/2010/main" val="40756072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Carf.org</a:t>
            </a:r>
          </a:p>
          <a:p>
            <a:pPr lvl="1"/>
            <a:r>
              <a:rPr lang="en-US" dirty="0" smtClean="0"/>
              <a:t>Connect with your Resource Specialist</a:t>
            </a:r>
          </a:p>
          <a:p>
            <a:pPr lvl="1"/>
            <a:r>
              <a:rPr lang="en-US" dirty="0" smtClean="0"/>
              <a:t>Determine what Standards Manual(s)</a:t>
            </a:r>
          </a:p>
          <a:p>
            <a:pPr lvl="1"/>
            <a:r>
              <a:rPr lang="en-US" dirty="0"/>
              <a:t>Get the Standards Manual</a:t>
            </a:r>
          </a:p>
          <a:p>
            <a:pPr lvl="1"/>
            <a:r>
              <a:rPr lang="en-US" dirty="0" smtClean="0"/>
              <a:t>Enroll in CARF 101 &amp;/or 202 classes</a:t>
            </a:r>
          </a:p>
          <a:p>
            <a:pPr lvl="1"/>
            <a:r>
              <a:rPr lang="en-US" dirty="0" smtClean="0"/>
              <a:t>Prepare for Survey</a:t>
            </a:r>
          </a:p>
          <a:p>
            <a:pPr lvl="1"/>
            <a:r>
              <a:rPr lang="en-US" dirty="0" smtClean="0"/>
              <a:t>Apply for Accreditation</a:t>
            </a:r>
          </a:p>
          <a:p>
            <a:pPr marL="5029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1893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3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Aspire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394" y="864108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 Black" panose="020B0A04020102020204" pitchFamily="34" charset="0"/>
              </a:rPr>
              <a:t>Governance (optional)</a:t>
            </a:r>
            <a:endParaRPr lang="en-US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	</a:t>
            </a:r>
            <a:r>
              <a:rPr lang="en-US" b="1" dirty="0"/>
              <a:t>Key Areas Addressed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■ Written Policies for </a:t>
            </a:r>
            <a:r>
              <a:rPr lang="en-US" dirty="0" smtClean="0"/>
              <a:t>the Board of Directors</a:t>
            </a:r>
            <a:br>
              <a:rPr lang="en-US" dirty="0" smtClean="0"/>
            </a:br>
            <a:r>
              <a:rPr lang="en-US" dirty="0" smtClean="0"/>
              <a:t>■ Documentation of self assessments</a:t>
            </a:r>
            <a:br>
              <a:rPr lang="en-US" dirty="0" smtClean="0"/>
            </a:br>
            <a:r>
              <a:rPr lang="en-US" dirty="0" smtClean="0"/>
              <a:t>■ Records of conflict of interests &amp; ethics</a:t>
            </a:r>
            <a:br>
              <a:rPr lang="en-US" dirty="0" smtClean="0"/>
            </a:br>
            <a:r>
              <a:rPr lang="en-US" dirty="0" smtClean="0"/>
              <a:t>■ Samples of meeting material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■ Documentation of leadership reviews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■  Board meeting agendas and minutes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Aspire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Strategic </a:t>
            </a:r>
            <a:r>
              <a:rPr lang="en-US" b="1" dirty="0" smtClean="0">
                <a:latin typeface="Arial Black" panose="020B0A04020102020204" pitchFamily="34" charset="0"/>
              </a:rPr>
              <a:t>Planning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smtClean="0"/>
              <a:t>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Environmental considerations</a:t>
            </a:r>
            <a:br>
              <a:rPr lang="en-US" dirty="0"/>
            </a:br>
            <a:r>
              <a:rPr lang="en-US" dirty="0"/>
              <a:t>■ Strategic plan development, implementation, and periodic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Aspire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486709" cy="512064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Input from Persons Served and Other Stakeholders</a:t>
            </a:r>
          </a:p>
          <a:p>
            <a:pPr marL="0" indent="0">
              <a:buNone/>
            </a:pPr>
            <a:r>
              <a:rPr lang="en-US" b="1" dirty="0" smtClean="0"/>
              <a:t>		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Collection of input</a:t>
            </a:r>
            <a:br>
              <a:rPr lang="en-US" dirty="0"/>
            </a:br>
            <a:r>
              <a:rPr lang="en-US" dirty="0"/>
              <a:t>■ Integration of input into business practices and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Aspire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 Black" panose="020B0A04020102020204" pitchFamily="34" charset="0"/>
              </a:rPr>
              <a:t>Legal Requirements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smtClean="0"/>
              <a:t>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Compliance with obligations</a:t>
            </a:r>
            <a:br>
              <a:rPr lang="en-US" dirty="0"/>
            </a:br>
            <a:r>
              <a:rPr lang="en-US" dirty="0"/>
              <a:t>■ Response to legal action</a:t>
            </a:r>
            <a:br>
              <a:rPr lang="en-US" dirty="0"/>
            </a:br>
            <a:r>
              <a:rPr lang="en-US" dirty="0"/>
              <a:t>■ Confidentiality and security of records</a:t>
            </a:r>
          </a:p>
        </p:txBody>
      </p:sp>
    </p:spTree>
    <p:extLst>
      <p:ext uri="{BB962C8B-B14F-4D97-AF65-F5344CB8AC3E}">
        <p14:creationId xmlns:p14="http://schemas.microsoft.com/office/powerpoint/2010/main" val="37359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Aspire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Financial Planning and </a:t>
            </a:r>
            <a:r>
              <a:rPr lang="en-US" b="1" dirty="0" smtClean="0">
                <a:latin typeface="Arial Black" panose="020B0A04020102020204" pitchFamily="34" charset="0"/>
              </a:rPr>
              <a:t>Management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smtClean="0"/>
              <a:t>Key </a:t>
            </a:r>
            <a:r>
              <a:rPr lang="en-US" b="1" dirty="0"/>
              <a:t>Areas </a:t>
            </a:r>
            <a:r>
              <a:rPr lang="en-US" b="1" dirty="0" smtClean="0"/>
              <a:t>Addressed</a:t>
            </a:r>
          </a:p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dirty="0"/>
              <a:t>Budgets</a:t>
            </a:r>
            <a:br>
              <a:rPr lang="en-US" dirty="0"/>
            </a:br>
            <a:r>
              <a:rPr lang="en-US" dirty="0"/>
              <a:t>■ Review of financial results and relevant factors</a:t>
            </a:r>
            <a:br>
              <a:rPr lang="en-US" dirty="0"/>
            </a:br>
            <a:r>
              <a:rPr lang="en-US" dirty="0"/>
              <a:t>■ Fiscal policies and procedures</a:t>
            </a:r>
            <a:br>
              <a:rPr lang="en-US" dirty="0"/>
            </a:br>
            <a:r>
              <a:rPr lang="en-US" dirty="0"/>
              <a:t>■ Reviews of bills for services and fee structures, if applicable</a:t>
            </a:r>
            <a:br>
              <a:rPr lang="en-US" dirty="0"/>
            </a:br>
            <a:r>
              <a:rPr lang="en-US" dirty="0"/>
              <a:t>■ Safeguarding funds of persons served, if applicable</a:t>
            </a:r>
            <a:br>
              <a:rPr lang="en-US" dirty="0"/>
            </a:br>
            <a:r>
              <a:rPr lang="en-US" dirty="0"/>
              <a:t>■ Review/audit of financial statements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308</TotalTime>
  <Words>307</Words>
  <Application>Microsoft Office PowerPoint</Application>
  <PresentationFormat>Widescreen</PresentationFormat>
  <Paragraphs>126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 Black</vt:lpstr>
      <vt:lpstr>Corbel</vt:lpstr>
      <vt:lpstr>Wingdings 2</vt:lpstr>
      <vt:lpstr>Frame</vt:lpstr>
      <vt:lpstr>CARF</vt:lpstr>
      <vt:lpstr>Possible Funding Opportunities</vt:lpstr>
      <vt:lpstr>Aspire to Excellence</vt:lpstr>
      <vt:lpstr>Aspire to Excellence</vt:lpstr>
      <vt:lpstr>Aspire to Excellence</vt:lpstr>
      <vt:lpstr>Aspire to Excellence</vt:lpstr>
      <vt:lpstr>Aspire to Excellence</vt:lpstr>
      <vt:lpstr>Aspire to Excellence</vt:lpstr>
      <vt:lpstr>Aspire to Excellence</vt:lpstr>
      <vt:lpstr>Aspire to Excellence</vt:lpstr>
      <vt:lpstr>Aspire to Excellence</vt:lpstr>
      <vt:lpstr>Aspire to Excellence</vt:lpstr>
      <vt:lpstr>Aspire to Excellence</vt:lpstr>
      <vt:lpstr>Aspire to Excellence</vt:lpstr>
      <vt:lpstr>Aspire to Excellence</vt:lpstr>
      <vt:lpstr>Aspire to Excellence</vt:lpstr>
      <vt:lpstr>Aspire to Excellence</vt:lpstr>
      <vt:lpstr>Quality Individualized Services &amp; Supports</vt:lpstr>
      <vt:lpstr>Quality Individualized Services &amp; Supports</vt:lpstr>
      <vt:lpstr>Quality Individualized Services &amp; Supports</vt:lpstr>
      <vt:lpstr>Quality Individualized Services &amp; Supports</vt:lpstr>
      <vt:lpstr>Quality Individualized Services &amp; Supports</vt:lpstr>
      <vt:lpstr>Quality Individualized Services &amp; Supports</vt:lpstr>
      <vt:lpstr>Quality Individualized Services &amp; Supports</vt:lpstr>
      <vt:lpstr>Employment and Community Services Standards Manual</vt:lpstr>
      <vt:lpstr>Employment and Community Services Standards Manual</vt:lpstr>
      <vt:lpstr>Required Written Documentation</vt:lpstr>
      <vt:lpstr>Required Written Documentation</vt:lpstr>
      <vt:lpstr>Required Written Documentation</vt:lpstr>
      <vt:lpstr>Required Written Documentation</vt:lpstr>
      <vt:lpstr>Required Written Documentation</vt:lpstr>
      <vt:lpstr>Required Written Documentation</vt:lpstr>
      <vt:lpstr>Required Written Documentation</vt:lpstr>
      <vt:lpstr>Required Written Documentation</vt:lpstr>
      <vt:lpstr>Required Written Documentation</vt:lpstr>
      <vt:lpstr>Required Written Documentation</vt:lpstr>
      <vt:lpstr>Required Written Documentation</vt:lpstr>
      <vt:lpstr>Required Written Documentation</vt:lpstr>
      <vt:lpstr>Required Written Documentation</vt:lpstr>
      <vt:lpstr>Required Trainings</vt:lpstr>
      <vt:lpstr>Required Trainings</vt:lpstr>
      <vt:lpstr>Required Trainings</vt:lpstr>
      <vt:lpstr>Required Trainings</vt:lpstr>
      <vt:lpstr>Required Trainings</vt:lpstr>
      <vt:lpstr>Required Trainings</vt:lpstr>
      <vt:lpstr>Required Trainings</vt:lpstr>
      <vt:lpstr>Required Trainings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CARF</dc:title>
  <dc:creator>Heather Swymeler</dc:creator>
  <cp:lastModifiedBy>Heather Swymeler</cp:lastModifiedBy>
  <cp:revision>22</cp:revision>
  <dcterms:created xsi:type="dcterms:W3CDTF">2022-03-23T15:42:05Z</dcterms:created>
  <dcterms:modified xsi:type="dcterms:W3CDTF">2022-03-23T20:50:31Z</dcterms:modified>
</cp:coreProperties>
</file>